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imateworks.org/report/framework-costs-of-climate-ac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imateworks.org/report/framework-costs-of-climate-acti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a19efb5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20a19efb54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d12c5331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4d12c5331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34343"/>
                </a:solidFill>
                <a:highlight>
                  <a:srgbClr val="FFFFFF"/>
                </a:highlight>
              </a:rPr>
              <a:t>Sustainable Neighborhoods Program and the Greenhouse Gas Mitigation Program which is intended to ensure upcoming new development aligns with the city's air quality and pollution commitments.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0eea306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0eea306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0a19efb54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0a19efb54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25b9daec1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25b9daec1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4a0c8549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44a0c8549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(Alyssa)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Making the case - hopefully beyond this point but may be needed to justify the critical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https://www.climateworks.org/report/framework-costs-of-climate-action/</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25b9daec1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25b9daec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(Alyssa)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Making the case - hopefully beyond this point but may be needed to justify the critical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https://www.climateworks.org/report/framework-costs-of-climate-action/</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cbfccffd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24cbfccff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4cbfccffd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4cbfccffd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There are a lot of different approaches to creating a procurement policy that prioritizes climate and/or sustainability. The process needs to start with a clear, concise definition of what you aim to achieve with the policy as an organization. I share this definition of Sustainable Procurement from the City of Portland’s Sustainable Procurement Policy recognizes that:</a:t>
            </a:r>
            <a:endParaRPr>
              <a:solidFill>
                <a:schemeClr val="dk1"/>
              </a:solidFill>
            </a:endParaRPr>
          </a:p>
          <a:p>
            <a:pPr indent="-304800" lvl="0" marL="457200" rtl="0" algn="l">
              <a:lnSpc>
                <a:spcPct val="115000"/>
              </a:lnSpc>
              <a:spcBef>
                <a:spcPts val="1200"/>
              </a:spcBef>
              <a:spcAft>
                <a:spcPts val="0"/>
              </a:spcAft>
              <a:buClr>
                <a:srgbClr val="15191E"/>
              </a:buClr>
              <a:buSzPts val="1200"/>
              <a:buAutoNum type="arabicPeriod"/>
            </a:pPr>
            <a:r>
              <a:rPr lang="en" sz="1200">
                <a:solidFill>
                  <a:srgbClr val="15191E"/>
                </a:solidFill>
                <a:highlight>
                  <a:srgbClr val="FFFFFF"/>
                </a:highlight>
              </a:rPr>
              <a:t>the products and services the City purchases have inherent social, human health, environmental, and economic impacts;</a:t>
            </a:r>
            <a:endParaRPr sz="1200">
              <a:solidFill>
                <a:srgbClr val="15191E"/>
              </a:solidFill>
              <a:highlight>
                <a:srgbClr val="FFFFFF"/>
              </a:highlight>
            </a:endParaRPr>
          </a:p>
          <a:p>
            <a:pPr indent="-304800" lvl="0" marL="457200" rtl="0" algn="l">
              <a:lnSpc>
                <a:spcPct val="115000"/>
              </a:lnSpc>
              <a:spcBef>
                <a:spcPts val="0"/>
              </a:spcBef>
              <a:spcAft>
                <a:spcPts val="0"/>
              </a:spcAft>
              <a:buClr>
                <a:srgbClr val="15191E"/>
              </a:buClr>
              <a:buSzPts val="1200"/>
              <a:buAutoNum type="arabicPeriod"/>
            </a:pPr>
            <a:r>
              <a:rPr lang="en" sz="1200">
                <a:solidFill>
                  <a:srgbClr val="15191E"/>
                </a:solidFill>
                <a:highlight>
                  <a:srgbClr val="FFFFFF"/>
                </a:highlight>
              </a:rPr>
              <a:t>the human health, environmental, social, and economic impacts of products and services occur throughout their life cycle and throughout the associated supply chains</a:t>
            </a:r>
            <a:endParaRPr sz="1200">
              <a:solidFill>
                <a:srgbClr val="15191E"/>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4cbfccffd1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4cbfccffd1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a:t>
            </a:r>
            <a:r>
              <a:rPr lang="en" sz="700">
                <a:solidFill>
                  <a:schemeClr val="dk1"/>
                </a:solidFill>
              </a:rPr>
              <a:t>        </a:t>
            </a:r>
            <a:r>
              <a:rPr lang="en">
                <a:solidFill>
                  <a:schemeClr val="dk1"/>
                </a:solidFill>
              </a:rPr>
              <a:t>There is no one size fits all for an organization’s sustainable procurement policy or other climate-oriented purchasing strategies. I want to share some examples of effective, innovative procurement policies and programs happening across the with ICLEI network. In the City of Fort Collins, CO, they prioritized the purchasing of energy efficient IT equipment that also met certain criteria through the EPEAT rating system such as a “power-down” feature, average life-span, and end-of-life management. This approach prioritizes a climate action goal for the organization to increase energy efficiency, while also reducing electronic waste and pollution.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t>
            </a:r>
            <a:r>
              <a:rPr lang="en" sz="700">
                <a:solidFill>
                  <a:schemeClr val="dk1"/>
                </a:solidFill>
              </a:rPr>
              <a:t>        </a:t>
            </a:r>
            <a:r>
              <a:rPr lang="en">
                <a:solidFill>
                  <a:schemeClr val="dk1"/>
                </a:solidFill>
              </a:rPr>
              <a:t>King County in Washington has put together a comprehensive guide and trainings for employees based on the type of good or service they seek to procure. This guide provides purchasers with information on the types of materials and products they should choose, what to avoid, and how to handle a product at the end of its life.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cbfccffd1_0_2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24cbfccffd1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There is no shortage of tools and resources available to help organizations create a robust sustainable procurement strategy. I want to highlight a few of these including cooperative purchasing agreements, which can enable group-buys across multiple jurisdictions for products. The European Sustainable Procurement Network, in collaboration with ICLEI has developed a helpful guide called the Procura+ Manual, and though some of the items are not relevant here in the US, it is still a great starting point. Any community on the call that is an ICLEI member can receive support from us for the quantification of greenhouse gas (GHG) emissions associated with their supply chains. This can help prioritize actions if reducing GHG emissions is a main goal of your policy. </a:t>
            </a:r>
            <a:endParaRPr>
              <a:solidFill>
                <a:schemeClr val="dk1"/>
              </a:solidFill>
            </a:endParaRPr>
          </a:p>
          <a:p>
            <a:pPr indent="0" lvl="0" marL="0" rtl="0" algn="l">
              <a:lnSpc>
                <a:spcPct val="115000"/>
              </a:lnSpc>
              <a:spcBef>
                <a:spcPts val="1200"/>
              </a:spcBef>
              <a:spcAft>
                <a:spcPts val="0"/>
              </a:spcAft>
              <a:buNone/>
            </a:pPr>
            <a:r>
              <a:t/>
            </a:r>
            <a:endParaRPr sz="1150">
              <a:solidFill>
                <a:srgbClr val="222222"/>
              </a:solidFill>
              <a:highlight>
                <a:srgbClr val="F6F6F6"/>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14433" r="14433" t="0"/>
          <a:stretch/>
        </p:blipFill>
        <p:spPr>
          <a:xfrm>
            <a:off x="4265590" y="0"/>
            <a:ext cx="4878410" cy="5143500"/>
          </a:xfrm>
          <a:prstGeom prst="rect">
            <a:avLst/>
          </a:prstGeom>
          <a:noFill/>
          <a:ln>
            <a:noFill/>
          </a:ln>
        </p:spPr>
      </p:pic>
      <p:pic>
        <p:nvPicPr>
          <p:cNvPr id="52" name="Google Shape;52;p13"/>
          <p:cNvPicPr preferRelativeResize="0"/>
          <p:nvPr/>
        </p:nvPicPr>
        <p:blipFill rotWithShape="1">
          <a:blip r:embed="rId3">
            <a:alphaModFix/>
          </a:blip>
          <a:srcRect b="0" l="0" r="0" t="0"/>
          <a:stretch/>
        </p:blipFill>
        <p:spPr>
          <a:xfrm>
            <a:off x="5919914" y="2986300"/>
            <a:ext cx="4314375" cy="2157200"/>
          </a:xfrm>
          <a:prstGeom prst="rect">
            <a:avLst/>
          </a:prstGeom>
          <a:noFill/>
          <a:ln>
            <a:noFill/>
          </a:ln>
        </p:spPr>
      </p:pic>
      <p:sp>
        <p:nvSpPr>
          <p:cNvPr id="53" name="Google Shape;53;p13"/>
          <p:cNvSpPr txBox="1"/>
          <p:nvPr>
            <p:ph idx="1" type="subTitle"/>
          </p:nvPr>
        </p:nvSpPr>
        <p:spPr>
          <a:xfrm>
            <a:off x="428705" y="2841560"/>
            <a:ext cx="3183000" cy="360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54" name="Google Shape;54;p13"/>
          <p:cNvPicPr preferRelativeResize="0"/>
          <p:nvPr/>
        </p:nvPicPr>
        <p:blipFill rotWithShape="1">
          <a:blip r:embed="rId4">
            <a:alphaModFix/>
          </a:blip>
          <a:srcRect b="0" l="0" r="0" t="0"/>
          <a:stretch/>
        </p:blipFill>
        <p:spPr>
          <a:xfrm>
            <a:off x="397927" y="281945"/>
            <a:ext cx="1283732" cy="9315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5" name="Shape 55"/>
        <p:cNvGrpSpPr/>
        <p:nvPr/>
      </p:nvGrpSpPr>
      <p:grpSpPr>
        <a:xfrm>
          <a:off x="0" y="0"/>
          <a:ext cx="0" cy="0"/>
          <a:chOff x="0" y="0"/>
          <a:chExt cx="0" cy="0"/>
        </a:xfrm>
      </p:grpSpPr>
      <p:sp>
        <p:nvSpPr>
          <p:cNvPr id="56" name="Google Shape;56;p14"/>
          <p:cNvSpPr txBox="1"/>
          <p:nvPr>
            <p:ph type="title"/>
          </p:nvPr>
        </p:nvSpPr>
        <p:spPr>
          <a:xfrm>
            <a:off x="532800" y="368850"/>
            <a:ext cx="6123300" cy="333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Verdana"/>
              <a:buNone/>
              <a:defRPr b="1" i="0" sz="2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9pPr>
          </a:lstStyle>
          <a:p/>
        </p:txBody>
      </p:sp>
      <p:sp>
        <p:nvSpPr>
          <p:cNvPr id="57" name="Google Shape;57;p14"/>
          <p:cNvSpPr txBox="1"/>
          <p:nvPr>
            <p:ph idx="1" type="body"/>
          </p:nvPr>
        </p:nvSpPr>
        <p:spPr>
          <a:xfrm>
            <a:off x="792425" y="1185325"/>
            <a:ext cx="5862600" cy="921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15000"/>
              </a:lnSpc>
              <a:spcBef>
                <a:spcPts val="0"/>
              </a:spcBef>
              <a:spcAft>
                <a:spcPts val="0"/>
              </a:spcAft>
              <a:buClr>
                <a:schemeClr val="dk1"/>
              </a:buClr>
              <a:buSzPts val="900"/>
              <a:buFont typeface="Verdana"/>
              <a:buChar char="●"/>
              <a:defRPr b="0" i="0" sz="1400" u="none" cap="none" strike="noStrike">
                <a:solidFill>
                  <a:schemeClr val="dk1"/>
                </a:solidFill>
                <a:latin typeface="Verdana"/>
                <a:ea typeface="Verdana"/>
                <a:cs typeface="Verdana"/>
                <a:sym typeface="Verdana"/>
              </a:defRPr>
            </a:lvl1pPr>
            <a:lvl2pPr indent="-285750" lvl="1" marL="914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2pPr>
            <a:lvl3pPr indent="-285750" lvl="2" marL="1371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3pPr>
            <a:lvl4pPr indent="-285750" lvl="3" marL="1828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4pPr>
            <a:lvl5pPr indent="-285750" lvl="4" marL="22860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5pPr>
            <a:lvl6pPr indent="-285750" lvl="5" marL="27432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6pPr>
            <a:lvl7pPr indent="-285750" lvl="6" marL="3200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7pPr>
            <a:lvl8pPr indent="-285750" lvl="7" marL="3657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8pPr>
            <a:lvl9pPr indent="-285750" lvl="8" marL="4114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9pPr>
          </a:lstStyle>
          <a:p/>
        </p:txBody>
      </p:sp>
      <p:sp>
        <p:nvSpPr>
          <p:cNvPr id="58" name="Google Shape;58;p14"/>
          <p:cNvSpPr txBox="1"/>
          <p:nvPr>
            <p:ph idx="2" type="body"/>
          </p:nvPr>
        </p:nvSpPr>
        <p:spPr>
          <a:xfrm>
            <a:off x="792425" y="2310375"/>
            <a:ext cx="5862600" cy="921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15000"/>
              </a:lnSpc>
              <a:spcBef>
                <a:spcPts val="0"/>
              </a:spcBef>
              <a:spcAft>
                <a:spcPts val="0"/>
              </a:spcAft>
              <a:buClr>
                <a:schemeClr val="dk1"/>
              </a:buClr>
              <a:buSzPts val="900"/>
              <a:buFont typeface="Verdana"/>
              <a:buChar char="➔"/>
              <a:defRPr b="0" i="0" sz="1400" u="none" cap="none" strike="noStrike">
                <a:solidFill>
                  <a:schemeClr val="dk1"/>
                </a:solidFill>
                <a:latin typeface="Verdana"/>
                <a:ea typeface="Verdana"/>
                <a:cs typeface="Verdana"/>
                <a:sym typeface="Verdana"/>
              </a:defRPr>
            </a:lvl1pPr>
            <a:lvl2pPr indent="-285750" lvl="1" marL="914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2pPr>
            <a:lvl3pPr indent="-285750" lvl="2" marL="1371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3pPr>
            <a:lvl4pPr indent="-285750" lvl="3" marL="1828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4pPr>
            <a:lvl5pPr indent="-285750" lvl="4" marL="22860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5pPr>
            <a:lvl6pPr indent="-285750" lvl="5" marL="27432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6pPr>
            <a:lvl7pPr indent="-285750" lvl="6" marL="3200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7pPr>
            <a:lvl8pPr indent="-285750" lvl="7" marL="3657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8pPr>
            <a:lvl9pPr indent="-285750" lvl="8" marL="4114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9pPr>
          </a:lstStyle>
          <a:p/>
        </p:txBody>
      </p:sp>
      <p:pic>
        <p:nvPicPr>
          <p:cNvPr id="59" name="Google Shape;59;p14"/>
          <p:cNvPicPr preferRelativeResize="0"/>
          <p:nvPr/>
        </p:nvPicPr>
        <p:blipFill rotWithShape="1">
          <a:blip r:embed="rId2">
            <a:alphaModFix/>
          </a:blip>
          <a:srcRect b="0" l="0" r="0" t="0"/>
          <a:stretch/>
        </p:blipFill>
        <p:spPr>
          <a:xfrm>
            <a:off x="7992094" y="281945"/>
            <a:ext cx="889478" cy="645462"/>
          </a:xfrm>
          <a:prstGeom prst="rect">
            <a:avLst/>
          </a:prstGeom>
          <a:noFill/>
          <a:ln>
            <a:noFill/>
          </a:ln>
        </p:spPr>
      </p:pic>
    </p:spTree>
  </p:cSld>
  <p:clrMapOvr>
    <a:masterClrMapping/>
  </p:clrMapOvr>
  <p:extLst>
    <p:ext uri="{DCECCB84-F9BA-43D5-87BE-67443E8EF086}">
      <p15:sldGuideLst>
        <p15:guide id="1" orient="horz" pos="87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showMasterSp="0">
  <p:cSld name="TITLE_2">
    <p:bg>
      <p:bgPr>
        <a:solidFill>
          <a:srgbClr val="00646C"/>
        </a:solidFill>
      </p:bgPr>
    </p:bg>
    <p:spTree>
      <p:nvGrpSpPr>
        <p:cNvPr id="60"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b="0" l="0" r="0" t="0"/>
          <a:stretch/>
        </p:blipFill>
        <p:spPr>
          <a:xfrm>
            <a:off x="5932800" y="2986300"/>
            <a:ext cx="4314375" cy="2157200"/>
          </a:xfrm>
          <a:prstGeom prst="rect">
            <a:avLst/>
          </a:prstGeom>
          <a:noFill/>
          <a:ln>
            <a:noFill/>
          </a:ln>
        </p:spPr>
      </p:pic>
      <p:sp>
        <p:nvSpPr>
          <p:cNvPr id="62" name="Google Shape;62;p15"/>
          <p:cNvSpPr txBox="1"/>
          <p:nvPr/>
        </p:nvSpPr>
        <p:spPr>
          <a:xfrm>
            <a:off x="532800" y="367200"/>
            <a:ext cx="5326500" cy="126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Verdana"/>
              <a:ea typeface="Verdana"/>
              <a:cs typeface="Verdana"/>
              <a:sym typeface="Verdana"/>
            </a:endParaRPr>
          </a:p>
        </p:txBody>
      </p:sp>
      <p:sp>
        <p:nvSpPr>
          <p:cNvPr id="63" name="Google Shape;63;p15"/>
          <p:cNvSpPr txBox="1"/>
          <p:nvPr/>
        </p:nvSpPr>
        <p:spPr>
          <a:xfrm>
            <a:off x="516950" y="1714225"/>
            <a:ext cx="5459400" cy="36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Verdana"/>
              <a:ea typeface="Verdana"/>
              <a:cs typeface="Verdana"/>
              <a:sym typeface="Verdan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4" name="Shape 64"/>
        <p:cNvGrpSpPr/>
        <p:nvPr/>
      </p:nvGrpSpPr>
      <p:grpSpPr>
        <a:xfrm>
          <a:off x="0" y="0"/>
          <a:ext cx="0" cy="0"/>
          <a:chOff x="0" y="0"/>
          <a:chExt cx="0" cy="0"/>
        </a:xfrm>
      </p:grpSpPr>
      <p:sp>
        <p:nvSpPr>
          <p:cNvPr id="65" name="Google Shape;65;p16"/>
          <p:cNvSpPr txBox="1"/>
          <p:nvPr>
            <p:ph type="title"/>
          </p:nvPr>
        </p:nvSpPr>
        <p:spPr>
          <a:xfrm>
            <a:off x="532800" y="368850"/>
            <a:ext cx="6123300" cy="333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Verdana"/>
              <a:buNone/>
              <a:defRPr b="1" i="0" sz="2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9pPr>
          </a:lstStyle>
          <a:p/>
        </p:txBody>
      </p:sp>
      <p:sp>
        <p:nvSpPr>
          <p:cNvPr id="66" name="Google Shape;66;p16"/>
          <p:cNvSpPr txBox="1"/>
          <p:nvPr>
            <p:ph idx="1" type="body"/>
          </p:nvPr>
        </p:nvSpPr>
        <p:spPr>
          <a:xfrm>
            <a:off x="792425" y="1185325"/>
            <a:ext cx="5862600" cy="921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15000"/>
              </a:lnSpc>
              <a:spcBef>
                <a:spcPts val="0"/>
              </a:spcBef>
              <a:spcAft>
                <a:spcPts val="0"/>
              </a:spcAft>
              <a:buClr>
                <a:schemeClr val="dk1"/>
              </a:buClr>
              <a:buSzPts val="900"/>
              <a:buFont typeface="Verdana"/>
              <a:buChar char="●"/>
              <a:defRPr b="0" i="0" sz="1400" u="none" cap="none" strike="noStrike">
                <a:solidFill>
                  <a:schemeClr val="dk1"/>
                </a:solidFill>
                <a:latin typeface="Verdana"/>
                <a:ea typeface="Verdana"/>
                <a:cs typeface="Verdana"/>
                <a:sym typeface="Verdana"/>
              </a:defRPr>
            </a:lvl1pPr>
            <a:lvl2pPr indent="-285750" lvl="1" marL="914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2pPr>
            <a:lvl3pPr indent="-285750" lvl="2" marL="1371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3pPr>
            <a:lvl4pPr indent="-285750" lvl="3" marL="1828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4pPr>
            <a:lvl5pPr indent="-285750" lvl="4" marL="22860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5pPr>
            <a:lvl6pPr indent="-285750" lvl="5" marL="27432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6pPr>
            <a:lvl7pPr indent="-285750" lvl="6" marL="3200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7pPr>
            <a:lvl8pPr indent="-285750" lvl="7" marL="3657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8pPr>
            <a:lvl9pPr indent="-285750" lvl="8" marL="4114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9pPr>
          </a:lstStyle>
          <a:p/>
        </p:txBody>
      </p:sp>
      <p:sp>
        <p:nvSpPr>
          <p:cNvPr id="67" name="Google Shape;67;p16"/>
          <p:cNvSpPr txBox="1"/>
          <p:nvPr>
            <p:ph idx="2" type="body"/>
          </p:nvPr>
        </p:nvSpPr>
        <p:spPr>
          <a:xfrm>
            <a:off x="792425" y="2310375"/>
            <a:ext cx="5862600" cy="921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15000"/>
              </a:lnSpc>
              <a:spcBef>
                <a:spcPts val="0"/>
              </a:spcBef>
              <a:spcAft>
                <a:spcPts val="0"/>
              </a:spcAft>
              <a:buClr>
                <a:schemeClr val="dk1"/>
              </a:buClr>
              <a:buSzPts val="900"/>
              <a:buFont typeface="Verdana"/>
              <a:buChar char="➔"/>
              <a:defRPr b="0" i="0" sz="1400" u="none" cap="none" strike="noStrike">
                <a:solidFill>
                  <a:schemeClr val="dk1"/>
                </a:solidFill>
                <a:latin typeface="Verdana"/>
                <a:ea typeface="Verdana"/>
                <a:cs typeface="Verdana"/>
                <a:sym typeface="Verdana"/>
              </a:defRPr>
            </a:lvl1pPr>
            <a:lvl2pPr indent="-285750" lvl="1" marL="914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2pPr>
            <a:lvl3pPr indent="-285750" lvl="2" marL="1371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3pPr>
            <a:lvl4pPr indent="-285750" lvl="3" marL="1828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4pPr>
            <a:lvl5pPr indent="-285750" lvl="4" marL="22860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5pPr>
            <a:lvl6pPr indent="-285750" lvl="5" marL="27432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6pPr>
            <a:lvl7pPr indent="-285750" lvl="6" marL="3200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7pPr>
            <a:lvl8pPr indent="-285750" lvl="7" marL="3657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8pPr>
            <a:lvl9pPr indent="-285750" lvl="8" marL="4114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9pPr>
          </a:lstStyle>
          <a:p/>
        </p:txBody>
      </p:sp>
      <p:pic>
        <p:nvPicPr>
          <p:cNvPr id="68" name="Google Shape;68;p16"/>
          <p:cNvPicPr preferRelativeResize="0"/>
          <p:nvPr/>
        </p:nvPicPr>
        <p:blipFill rotWithShape="1">
          <a:blip r:embed="rId2">
            <a:alphaModFix/>
          </a:blip>
          <a:srcRect b="0" l="0" r="0" t="0"/>
          <a:stretch/>
        </p:blipFill>
        <p:spPr>
          <a:xfrm>
            <a:off x="7992094" y="281945"/>
            <a:ext cx="889478" cy="645462"/>
          </a:xfrm>
          <a:prstGeom prst="rect">
            <a:avLst/>
          </a:prstGeom>
          <a:noFill/>
          <a:ln>
            <a:noFill/>
          </a:ln>
        </p:spPr>
      </p:pic>
    </p:spTree>
  </p:cSld>
  <p:clrMapOvr>
    <a:masterClrMapping/>
  </p:clrMapOvr>
  <p:extLst>
    <p:ext uri="{DCECCB84-F9BA-43D5-87BE-67443E8EF086}">
      <p15:sldGuideLst>
        <p15:guide id="1" orient="horz" pos="87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spTree>
      <p:nvGrpSpPr>
        <p:cNvPr id="69" name="Shape 69"/>
        <p:cNvGrpSpPr/>
        <p:nvPr/>
      </p:nvGrpSpPr>
      <p:grpSpPr>
        <a:xfrm>
          <a:off x="0" y="0"/>
          <a:ext cx="0" cy="0"/>
          <a:chOff x="0" y="0"/>
          <a:chExt cx="0" cy="0"/>
        </a:xfrm>
      </p:grpSpPr>
      <p:sp>
        <p:nvSpPr>
          <p:cNvPr id="70" name="Google Shape;70;p17"/>
          <p:cNvSpPr txBox="1"/>
          <p:nvPr>
            <p:ph type="title"/>
          </p:nvPr>
        </p:nvSpPr>
        <p:spPr>
          <a:xfrm>
            <a:off x="532800" y="368850"/>
            <a:ext cx="6123300" cy="333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Verdana"/>
              <a:buNone/>
              <a:defRPr b="1" i="0" sz="2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chemeClr val="dk1"/>
              </a:buClr>
              <a:buSzPts val="1400"/>
              <a:buFont typeface="Verdana"/>
              <a:buNone/>
              <a:defRPr b="1" i="0" sz="1400" u="none" cap="none" strike="noStrike">
                <a:solidFill>
                  <a:schemeClr val="dk1"/>
                </a:solidFill>
                <a:latin typeface="Verdana"/>
                <a:ea typeface="Verdana"/>
                <a:cs typeface="Verdana"/>
                <a:sym typeface="Verdana"/>
              </a:defRPr>
            </a:lvl9pPr>
          </a:lstStyle>
          <a:p/>
        </p:txBody>
      </p:sp>
      <p:sp>
        <p:nvSpPr>
          <p:cNvPr id="71" name="Google Shape;71;p17"/>
          <p:cNvSpPr txBox="1"/>
          <p:nvPr>
            <p:ph idx="1" type="body"/>
          </p:nvPr>
        </p:nvSpPr>
        <p:spPr>
          <a:xfrm>
            <a:off x="792425" y="1185325"/>
            <a:ext cx="5862600" cy="921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15000"/>
              </a:lnSpc>
              <a:spcBef>
                <a:spcPts val="0"/>
              </a:spcBef>
              <a:spcAft>
                <a:spcPts val="0"/>
              </a:spcAft>
              <a:buClr>
                <a:schemeClr val="dk1"/>
              </a:buClr>
              <a:buSzPts val="900"/>
              <a:buFont typeface="Verdana"/>
              <a:buChar char="●"/>
              <a:defRPr b="0" i="0" sz="1400" u="none" cap="none" strike="noStrike">
                <a:solidFill>
                  <a:schemeClr val="dk1"/>
                </a:solidFill>
                <a:latin typeface="Verdana"/>
                <a:ea typeface="Verdana"/>
                <a:cs typeface="Verdana"/>
                <a:sym typeface="Verdana"/>
              </a:defRPr>
            </a:lvl1pPr>
            <a:lvl2pPr indent="-285750" lvl="1" marL="914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2pPr>
            <a:lvl3pPr indent="-285750" lvl="2" marL="1371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3pPr>
            <a:lvl4pPr indent="-285750" lvl="3" marL="1828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4pPr>
            <a:lvl5pPr indent="-285750" lvl="4" marL="22860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5pPr>
            <a:lvl6pPr indent="-285750" lvl="5" marL="27432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6pPr>
            <a:lvl7pPr indent="-285750" lvl="6" marL="3200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7pPr>
            <a:lvl8pPr indent="-285750" lvl="7" marL="3657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8pPr>
            <a:lvl9pPr indent="-285750" lvl="8" marL="4114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9pPr>
          </a:lstStyle>
          <a:p/>
        </p:txBody>
      </p:sp>
      <p:sp>
        <p:nvSpPr>
          <p:cNvPr id="72" name="Google Shape;72;p17"/>
          <p:cNvSpPr txBox="1"/>
          <p:nvPr>
            <p:ph idx="2" type="body"/>
          </p:nvPr>
        </p:nvSpPr>
        <p:spPr>
          <a:xfrm>
            <a:off x="792425" y="2310375"/>
            <a:ext cx="5862600" cy="921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15000"/>
              </a:lnSpc>
              <a:spcBef>
                <a:spcPts val="0"/>
              </a:spcBef>
              <a:spcAft>
                <a:spcPts val="0"/>
              </a:spcAft>
              <a:buClr>
                <a:schemeClr val="dk1"/>
              </a:buClr>
              <a:buSzPts val="900"/>
              <a:buFont typeface="Verdana"/>
              <a:buChar char="➔"/>
              <a:defRPr b="0" i="0" sz="1400" u="none" cap="none" strike="noStrike">
                <a:solidFill>
                  <a:schemeClr val="dk1"/>
                </a:solidFill>
                <a:latin typeface="Verdana"/>
                <a:ea typeface="Verdana"/>
                <a:cs typeface="Verdana"/>
                <a:sym typeface="Verdana"/>
              </a:defRPr>
            </a:lvl1pPr>
            <a:lvl2pPr indent="-285750" lvl="1" marL="914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2pPr>
            <a:lvl3pPr indent="-285750" lvl="2" marL="1371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3pPr>
            <a:lvl4pPr indent="-285750" lvl="3" marL="1828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4pPr>
            <a:lvl5pPr indent="-285750" lvl="4" marL="22860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5pPr>
            <a:lvl6pPr indent="-285750" lvl="5" marL="27432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6pPr>
            <a:lvl7pPr indent="-285750" lvl="6" marL="32004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7pPr>
            <a:lvl8pPr indent="-285750" lvl="7" marL="36576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8pPr>
            <a:lvl9pPr indent="-285750" lvl="8" marL="4114800" marR="0" rtl="0" algn="l">
              <a:lnSpc>
                <a:spcPct val="115000"/>
              </a:lnSpc>
              <a:spcBef>
                <a:spcPts val="0"/>
              </a:spcBef>
              <a:spcAft>
                <a:spcPts val="0"/>
              </a:spcAft>
              <a:buClr>
                <a:schemeClr val="dk1"/>
              </a:buClr>
              <a:buSzPts val="900"/>
              <a:buFont typeface="Verdana"/>
              <a:buChar char="●"/>
              <a:defRPr b="0" i="0" sz="900" u="none" cap="none" strike="noStrike">
                <a:solidFill>
                  <a:schemeClr val="dk1"/>
                </a:solidFill>
                <a:latin typeface="Verdana"/>
                <a:ea typeface="Verdana"/>
                <a:cs typeface="Verdana"/>
                <a:sym typeface="Verdana"/>
              </a:defRPr>
            </a:lvl9pPr>
          </a:lstStyle>
          <a:p/>
        </p:txBody>
      </p:sp>
      <p:pic>
        <p:nvPicPr>
          <p:cNvPr id="73" name="Google Shape;73;p17"/>
          <p:cNvPicPr preferRelativeResize="0"/>
          <p:nvPr/>
        </p:nvPicPr>
        <p:blipFill rotWithShape="1">
          <a:blip r:embed="rId2">
            <a:alphaModFix/>
          </a:blip>
          <a:srcRect b="0" l="0" r="0" t="0"/>
          <a:stretch/>
        </p:blipFill>
        <p:spPr>
          <a:xfrm>
            <a:off x="7992094" y="281945"/>
            <a:ext cx="889478" cy="645462"/>
          </a:xfrm>
          <a:prstGeom prst="rect">
            <a:avLst/>
          </a:prstGeom>
          <a:noFill/>
          <a:ln>
            <a:noFill/>
          </a:ln>
        </p:spPr>
      </p:pic>
    </p:spTree>
  </p:cSld>
  <p:clrMapOvr>
    <a:masterClrMapping/>
  </p:clrMapOvr>
  <p:extLst>
    <p:ext uri="{DCECCB84-F9BA-43D5-87BE-67443E8EF086}">
      <p15:sldGuideLst>
        <p15:guide id="1" orient="horz" pos="87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74" name="Shape 74"/>
        <p:cNvGrpSpPr/>
        <p:nvPr/>
      </p:nvGrpSpPr>
      <p:grpSpPr>
        <a:xfrm>
          <a:off x="0" y="0"/>
          <a:ext cx="0" cy="0"/>
          <a:chOff x="0" y="0"/>
          <a:chExt cx="0" cy="0"/>
        </a:xfrm>
      </p:grpSpPr>
      <p:sp>
        <p:nvSpPr>
          <p:cNvPr id="75" name="Google Shape;75;p1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procuraplus.org/manual/" TargetMode="External"/><Relationship Id="rId4" Type="http://schemas.openxmlformats.org/officeDocument/2006/relationships/hyperlink" Target="https://medium.com/iipp-blog/mission-delivery-exploring-how-procurement-can-support-mission-driven-governments-bf8e63340a03" TargetMode="External"/><Relationship Id="rId9" Type="http://schemas.openxmlformats.org/officeDocument/2006/relationships/image" Target="../media/image9.png"/><Relationship Id="rId5" Type="http://schemas.openxmlformats.org/officeDocument/2006/relationships/hyperlink" Target="https://medium.com/iipp-blog/mission-delivery-exploring-how-procurement-can-support-mission-driven-governments-bf8e63340a03" TargetMode="External"/><Relationship Id="rId6" Type="http://schemas.openxmlformats.org/officeDocument/2006/relationships/hyperlink" Target="https://media4.manhattan-institute.org/sites/default/files/how-to-make-government-procurement-a-tool-for-innovation-and-growth-in-local-economies.pdf" TargetMode="External"/><Relationship Id="rId7" Type="http://schemas.openxmlformats.org/officeDocument/2006/relationships/image" Target="../media/image7.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hyperlink" Target="https://media4.manhattan-institute.org/sites/default/files/how-to-make-government-procurement-a-tool-for-innovation-and-growth-in-local-economies.pdf" TargetMode="External"/><Relationship Id="rId7" Type="http://schemas.openxmlformats.org/officeDocument/2006/relationships/hyperlink" Target="https://mayorfun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9"/>
          <p:cNvSpPr txBox="1"/>
          <p:nvPr>
            <p:ph idx="1" type="subTitle"/>
          </p:nvPr>
        </p:nvSpPr>
        <p:spPr>
          <a:xfrm>
            <a:off x="0" y="3625400"/>
            <a:ext cx="4272000" cy="98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lang="en">
                <a:solidFill>
                  <a:srgbClr val="000000"/>
                </a:solidFill>
              </a:rPr>
              <a:t>May 31, 2023</a:t>
            </a:r>
            <a:endParaRPr b="1">
              <a:solidFill>
                <a:srgbClr val="000000"/>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2" name="Google Shape;82;p19"/>
          <p:cNvSpPr txBox="1"/>
          <p:nvPr/>
        </p:nvSpPr>
        <p:spPr>
          <a:xfrm>
            <a:off x="0" y="1862200"/>
            <a:ext cx="4272000" cy="166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Verdana"/>
              <a:buNone/>
            </a:pPr>
            <a:r>
              <a:rPr b="1" lang="en" sz="1700">
                <a:solidFill>
                  <a:srgbClr val="00636C"/>
                </a:solidFill>
                <a:latin typeface="Verdana"/>
                <a:ea typeface="Verdana"/>
                <a:cs typeface="Verdana"/>
                <a:sym typeface="Verdana"/>
              </a:rPr>
              <a:t>Optimizing and Operationalizing Public Procurement</a:t>
            </a:r>
            <a:endParaRPr b="1" sz="1700">
              <a:solidFill>
                <a:srgbClr val="00636C"/>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400"/>
              <a:buFont typeface="Verdana"/>
              <a:buNone/>
            </a:pPr>
            <a:r>
              <a:t/>
            </a:r>
            <a:endParaRPr b="1" sz="1700">
              <a:solidFill>
                <a:srgbClr val="00636C"/>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400"/>
              <a:buFont typeface="Verdana"/>
              <a:buNone/>
            </a:pPr>
            <a:r>
              <a:t/>
            </a:r>
            <a:endParaRPr b="1" sz="2400">
              <a:solidFill>
                <a:srgbClr val="00636C"/>
              </a:solidFill>
              <a:latin typeface="Verdana"/>
              <a:ea typeface="Verdana"/>
              <a:cs typeface="Verdana"/>
              <a:sym typeface="Verdana"/>
            </a:endParaRPr>
          </a:p>
        </p:txBody>
      </p:sp>
      <p:pic>
        <p:nvPicPr>
          <p:cNvPr id="83" name="Google Shape;83;p19"/>
          <p:cNvPicPr preferRelativeResize="0"/>
          <p:nvPr/>
        </p:nvPicPr>
        <p:blipFill>
          <a:blip r:embed="rId3">
            <a:alphaModFix/>
          </a:blip>
          <a:stretch>
            <a:fillRect/>
          </a:stretch>
        </p:blipFill>
        <p:spPr>
          <a:xfrm>
            <a:off x="0" y="0"/>
            <a:ext cx="1685974" cy="1548574"/>
          </a:xfrm>
          <a:prstGeom prst="rect">
            <a:avLst/>
          </a:prstGeom>
          <a:noFill/>
          <a:ln>
            <a:noFill/>
          </a:ln>
        </p:spPr>
      </p:pic>
      <p:pic>
        <p:nvPicPr>
          <p:cNvPr id="84" name="Google Shape;84;p19"/>
          <p:cNvPicPr preferRelativeResize="0"/>
          <p:nvPr/>
        </p:nvPicPr>
        <p:blipFill>
          <a:blip r:embed="rId4">
            <a:alphaModFix/>
          </a:blip>
          <a:stretch>
            <a:fillRect/>
          </a:stretch>
        </p:blipFill>
        <p:spPr>
          <a:xfrm>
            <a:off x="1685975" y="144949"/>
            <a:ext cx="2132398" cy="1066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5300200" y="1675275"/>
            <a:ext cx="3398400" cy="167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00636C"/>
                </a:solidFill>
              </a:rPr>
              <a:t>City of Pittsburgh </a:t>
            </a:r>
            <a:r>
              <a:rPr lang="en" sz="2720">
                <a:solidFill>
                  <a:srgbClr val="00636C"/>
                </a:solidFill>
              </a:rPr>
              <a:t>Chief Procurement Officer</a:t>
            </a:r>
            <a:endParaRPr sz="2720">
              <a:solidFill>
                <a:srgbClr val="00636C"/>
              </a:solidFill>
              <a:latin typeface="Verdana"/>
              <a:ea typeface="Verdana"/>
              <a:cs typeface="Verdana"/>
              <a:sym typeface="Verdana"/>
            </a:endParaRPr>
          </a:p>
        </p:txBody>
      </p:sp>
      <p:sp>
        <p:nvSpPr>
          <p:cNvPr id="158" name="Google Shape;158;p28"/>
          <p:cNvSpPr/>
          <p:nvPr/>
        </p:nvSpPr>
        <p:spPr>
          <a:xfrm>
            <a:off x="695775" y="1195425"/>
            <a:ext cx="4497600" cy="2635500"/>
          </a:xfrm>
          <a:prstGeom prst="round2DiagRect">
            <a:avLst>
              <a:gd fmla="val 16667" name="adj1"/>
              <a:gd fmla="val 0" name="adj2"/>
            </a:avLst>
          </a:prstGeom>
          <a:solidFill>
            <a:srgbClr val="0063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3600">
                <a:solidFill>
                  <a:srgbClr val="FFFFFF"/>
                </a:solidFill>
                <a:latin typeface="Verdana"/>
                <a:ea typeface="Verdana"/>
                <a:cs typeface="Verdana"/>
                <a:sym typeface="Verdana"/>
              </a:rPr>
              <a:t>Guest Presenter </a:t>
            </a:r>
            <a:endParaRPr sz="3600">
              <a:solidFill>
                <a:srgbClr val="FFFFFF"/>
              </a:solidFill>
              <a:latin typeface="Verdana"/>
              <a:ea typeface="Verdana"/>
              <a:cs typeface="Verdana"/>
              <a:sym typeface="Verdana"/>
            </a:endParaRPr>
          </a:p>
          <a:p>
            <a:pPr indent="0" lvl="0" marL="0" rtl="0" algn="r">
              <a:spcBef>
                <a:spcPts val="0"/>
              </a:spcBef>
              <a:spcAft>
                <a:spcPts val="0"/>
              </a:spcAft>
              <a:buClr>
                <a:schemeClr val="dk1"/>
              </a:buClr>
              <a:buSzPts val="1100"/>
              <a:buFont typeface="Arial"/>
              <a:buNone/>
            </a:pPr>
            <a:r>
              <a:rPr b="1" lang="en" sz="3600">
                <a:solidFill>
                  <a:srgbClr val="FFFFFF"/>
                </a:solidFill>
                <a:latin typeface="Verdana"/>
                <a:ea typeface="Verdana"/>
                <a:cs typeface="Verdana"/>
                <a:sym typeface="Verdana"/>
              </a:rPr>
              <a:t>Jennifer Olzinger</a:t>
            </a:r>
            <a:endParaRPr b="1" sz="200">
              <a:solidFill>
                <a:srgbClr val="FFFFFF"/>
              </a:solidFill>
            </a:endParaRPr>
          </a:p>
        </p:txBody>
      </p:sp>
      <p:pic>
        <p:nvPicPr>
          <p:cNvPr id="159" name="Google Shape;159;p28"/>
          <p:cNvPicPr preferRelativeResize="0"/>
          <p:nvPr/>
        </p:nvPicPr>
        <p:blipFill>
          <a:blip r:embed="rId3">
            <a:alphaModFix/>
          </a:blip>
          <a:stretch>
            <a:fillRect/>
          </a:stretch>
        </p:blipFill>
        <p:spPr>
          <a:xfrm>
            <a:off x="7875675" y="0"/>
            <a:ext cx="1268325" cy="107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nvSpPr>
        <p:spPr>
          <a:xfrm>
            <a:off x="421225" y="957475"/>
            <a:ext cx="7077900" cy="424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Clr>
                <a:schemeClr val="dk1"/>
              </a:buClr>
              <a:buSzPts val="1100"/>
              <a:buFont typeface="Arial"/>
              <a:buNone/>
            </a:pPr>
            <a:r>
              <a:rPr b="1" lang="en" sz="1350">
                <a:solidFill>
                  <a:srgbClr val="00636C"/>
                </a:solidFill>
                <a:highlight>
                  <a:schemeClr val="lt1"/>
                </a:highlight>
                <a:latin typeface="Verdana"/>
                <a:ea typeface="Verdana"/>
                <a:cs typeface="Verdana"/>
                <a:sym typeface="Verdana"/>
              </a:rPr>
              <a:t>Evaluate and identify procurement operations and policy innovation opportunities in your organization. Continue building priority project(s) implementation plans with a focus on procurement.</a:t>
            </a:r>
            <a:endParaRPr b="1" sz="13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0"/>
              </a:spcAft>
              <a:buNone/>
            </a:pPr>
            <a:r>
              <a:rPr b="1" lang="en" sz="1350">
                <a:solidFill>
                  <a:srgbClr val="00636C"/>
                </a:solidFill>
                <a:highlight>
                  <a:schemeClr val="lt1"/>
                </a:highlight>
                <a:latin typeface="Verdana"/>
                <a:ea typeface="Verdana"/>
                <a:cs typeface="Verdana"/>
                <a:sym typeface="Verdana"/>
              </a:rPr>
              <a:t>Begin evaluating priority project procurement with a focus on</a:t>
            </a:r>
            <a:r>
              <a:rPr b="1" lang="en" sz="1350">
                <a:solidFill>
                  <a:srgbClr val="00636C"/>
                </a:solidFill>
                <a:highlight>
                  <a:schemeClr val="lt1"/>
                </a:highlight>
                <a:latin typeface="Verdana"/>
                <a:ea typeface="Verdana"/>
                <a:cs typeface="Verdana"/>
                <a:sym typeface="Verdana"/>
              </a:rPr>
              <a:t>:</a:t>
            </a:r>
            <a:endParaRPr b="1" sz="1350">
              <a:solidFill>
                <a:srgbClr val="00636C"/>
              </a:solidFill>
              <a:highlight>
                <a:schemeClr val="lt1"/>
              </a:highlight>
              <a:latin typeface="Verdana"/>
              <a:ea typeface="Verdana"/>
              <a:cs typeface="Verdana"/>
              <a:sym typeface="Verdana"/>
            </a:endParaRPr>
          </a:p>
          <a:p>
            <a:pPr indent="-314325" lvl="0" marL="457200" rtl="0" algn="l">
              <a:lnSpc>
                <a:spcPct val="115000"/>
              </a:lnSpc>
              <a:spcBef>
                <a:spcPts val="1100"/>
              </a:spcBef>
              <a:spcAft>
                <a:spcPts val="0"/>
              </a:spcAft>
              <a:buClr>
                <a:srgbClr val="00636C"/>
              </a:buClr>
              <a:buSzPts val="1350"/>
              <a:buFont typeface="Verdana"/>
              <a:buChar char="●"/>
            </a:pPr>
            <a:r>
              <a:rPr lang="en" sz="1350">
                <a:solidFill>
                  <a:srgbClr val="00636C"/>
                </a:solidFill>
                <a:highlight>
                  <a:schemeClr val="lt1"/>
                </a:highlight>
                <a:latin typeface="Verdana"/>
                <a:ea typeface="Verdana"/>
                <a:cs typeface="Verdana"/>
                <a:sym typeface="Verdana"/>
              </a:rPr>
              <a:t>RFP design reform</a:t>
            </a:r>
            <a:endParaRPr sz="1350">
              <a:solidFill>
                <a:srgbClr val="00636C"/>
              </a:solidFill>
              <a:highlight>
                <a:schemeClr val="lt1"/>
              </a:highlight>
              <a:latin typeface="Verdana"/>
              <a:ea typeface="Verdana"/>
              <a:cs typeface="Verdana"/>
              <a:sym typeface="Verdana"/>
            </a:endParaRPr>
          </a:p>
          <a:p>
            <a:pPr indent="-314325" lvl="0" marL="457200" rtl="0" algn="l">
              <a:lnSpc>
                <a:spcPct val="115000"/>
              </a:lnSpc>
              <a:spcBef>
                <a:spcPts val="0"/>
              </a:spcBef>
              <a:spcAft>
                <a:spcPts val="0"/>
              </a:spcAft>
              <a:buClr>
                <a:srgbClr val="00636C"/>
              </a:buClr>
              <a:buSzPts val="1350"/>
              <a:buFont typeface="Verdana"/>
              <a:buChar char="●"/>
            </a:pPr>
            <a:r>
              <a:rPr lang="en" sz="1350">
                <a:solidFill>
                  <a:srgbClr val="00636C"/>
                </a:solidFill>
                <a:highlight>
                  <a:schemeClr val="lt1"/>
                </a:highlight>
                <a:latin typeface="Verdana"/>
                <a:ea typeface="Verdana"/>
                <a:cs typeface="Verdana"/>
                <a:sym typeface="Verdana"/>
              </a:rPr>
              <a:t>Improving supply chain diversity and vendor competition</a:t>
            </a:r>
            <a:endParaRPr sz="1350">
              <a:solidFill>
                <a:srgbClr val="00636C"/>
              </a:solidFill>
              <a:highlight>
                <a:schemeClr val="lt1"/>
              </a:highlight>
              <a:latin typeface="Verdana"/>
              <a:ea typeface="Verdana"/>
              <a:cs typeface="Verdana"/>
              <a:sym typeface="Verdana"/>
            </a:endParaRPr>
          </a:p>
          <a:p>
            <a:pPr indent="-314325" lvl="0" marL="457200" rtl="0" algn="l">
              <a:lnSpc>
                <a:spcPct val="115000"/>
              </a:lnSpc>
              <a:spcBef>
                <a:spcPts val="0"/>
              </a:spcBef>
              <a:spcAft>
                <a:spcPts val="0"/>
              </a:spcAft>
              <a:buClr>
                <a:srgbClr val="00636C"/>
              </a:buClr>
              <a:buSzPts val="1350"/>
              <a:buFont typeface="Verdana"/>
              <a:buChar char="●"/>
            </a:pPr>
            <a:r>
              <a:rPr lang="en" sz="1350">
                <a:solidFill>
                  <a:srgbClr val="00636C"/>
                </a:solidFill>
                <a:highlight>
                  <a:schemeClr val="lt1"/>
                </a:highlight>
                <a:latin typeface="Verdana"/>
                <a:ea typeface="Verdana"/>
                <a:cs typeface="Verdana"/>
                <a:sym typeface="Verdana"/>
              </a:rPr>
              <a:t>Policy reform that provides flexibility in selecting the most competitive bidder (not solely based on lowest price)</a:t>
            </a:r>
            <a:endParaRPr sz="13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0"/>
              </a:spcAft>
              <a:buNone/>
            </a:pPr>
            <a:r>
              <a:rPr b="1" lang="en" sz="1350">
                <a:solidFill>
                  <a:srgbClr val="00636C"/>
                </a:solidFill>
                <a:highlight>
                  <a:schemeClr val="lt1"/>
                </a:highlight>
                <a:latin typeface="Verdana"/>
                <a:ea typeface="Verdana"/>
                <a:cs typeface="Verdana"/>
                <a:sym typeface="Verdana"/>
              </a:rPr>
              <a:t>Read:</a:t>
            </a:r>
            <a:endParaRPr b="1" sz="13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0"/>
              </a:spcAft>
              <a:buClr>
                <a:schemeClr val="dk1"/>
              </a:buClr>
              <a:buSzPts val="1100"/>
              <a:buFont typeface="Arial"/>
              <a:buNone/>
            </a:pPr>
            <a:r>
              <a:rPr lang="en" sz="1350" u="sng">
                <a:solidFill>
                  <a:schemeClr val="hlink"/>
                </a:solidFill>
                <a:highlight>
                  <a:schemeClr val="lt1"/>
                </a:highlight>
                <a:latin typeface="Verdana"/>
                <a:ea typeface="Verdana"/>
                <a:cs typeface="Verdana"/>
                <a:sym typeface="Verdana"/>
                <a:hlinkClick r:id="rId3"/>
              </a:rPr>
              <a:t>PROCURA+ MANUAL</a:t>
            </a:r>
            <a:endParaRPr sz="13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0"/>
              </a:spcAft>
              <a:buClr>
                <a:schemeClr val="dk1"/>
              </a:buClr>
              <a:buSzPts val="1100"/>
              <a:buFont typeface="Arial"/>
              <a:buNone/>
            </a:pPr>
            <a:r>
              <a:rPr lang="en" sz="1350" u="sng">
                <a:solidFill>
                  <a:schemeClr val="hlink"/>
                </a:solidFill>
                <a:highlight>
                  <a:schemeClr val="lt1"/>
                </a:highlight>
                <a:latin typeface="Verdana"/>
                <a:ea typeface="Verdana"/>
                <a:cs typeface="Verdana"/>
                <a:sym typeface="Verdana"/>
                <a:hlinkClick r:id="rId4"/>
              </a:rPr>
              <a:t>Mission delivery: Exploring how procurement can support </a:t>
            </a:r>
            <a:endParaRPr sz="13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0"/>
              </a:spcAft>
              <a:buClr>
                <a:schemeClr val="dk1"/>
              </a:buClr>
              <a:buSzPts val="1100"/>
              <a:buFont typeface="Arial"/>
              <a:buNone/>
            </a:pPr>
            <a:r>
              <a:rPr lang="en" sz="1350" u="sng">
                <a:solidFill>
                  <a:schemeClr val="hlink"/>
                </a:solidFill>
                <a:highlight>
                  <a:schemeClr val="lt1"/>
                </a:highlight>
                <a:latin typeface="Verdana"/>
                <a:ea typeface="Verdana"/>
                <a:cs typeface="Verdana"/>
                <a:sym typeface="Verdana"/>
                <a:hlinkClick r:id="rId5"/>
              </a:rPr>
              <a:t>mission-driven governments</a:t>
            </a:r>
            <a:endParaRPr sz="13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1100"/>
              </a:spcAft>
              <a:buNone/>
            </a:pPr>
            <a:r>
              <a:rPr lang="en" sz="1350" u="sng">
                <a:solidFill>
                  <a:schemeClr val="hlink"/>
                </a:solidFill>
                <a:highlight>
                  <a:schemeClr val="lt1"/>
                </a:highlight>
                <a:latin typeface="Verdana"/>
                <a:ea typeface="Verdana"/>
                <a:cs typeface="Verdana"/>
                <a:sym typeface="Verdana"/>
                <a:hlinkClick r:id="rId6"/>
              </a:rPr>
              <a:t>The Power of the Purse</a:t>
            </a:r>
            <a:endParaRPr sz="1350">
              <a:solidFill>
                <a:srgbClr val="00636C"/>
              </a:solidFill>
              <a:highlight>
                <a:schemeClr val="lt1"/>
              </a:highlight>
              <a:latin typeface="Verdana"/>
              <a:ea typeface="Verdana"/>
              <a:cs typeface="Verdana"/>
              <a:sym typeface="Verdana"/>
            </a:endParaRPr>
          </a:p>
        </p:txBody>
      </p:sp>
      <p:sp>
        <p:nvSpPr>
          <p:cNvPr id="165" name="Google Shape;165;p29"/>
          <p:cNvSpPr txBox="1"/>
          <p:nvPr/>
        </p:nvSpPr>
        <p:spPr>
          <a:xfrm>
            <a:off x="496400" y="357675"/>
            <a:ext cx="55536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636C"/>
                </a:solidFill>
                <a:latin typeface="Verdana"/>
                <a:ea typeface="Verdana"/>
                <a:cs typeface="Verdana"/>
                <a:sym typeface="Verdana"/>
              </a:rPr>
              <a:t>Priority Project Homework</a:t>
            </a:r>
            <a:endParaRPr b="1" sz="2200">
              <a:solidFill>
                <a:srgbClr val="00636C"/>
              </a:solidFill>
              <a:latin typeface="Verdana"/>
              <a:ea typeface="Verdana"/>
              <a:cs typeface="Verdana"/>
              <a:sym typeface="Verdana"/>
            </a:endParaRPr>
          </a:p>
          <a:p>
            <a:pPr indent="0" lvl="0" marL="0" rtl="0" algn="l">
              <a:spcBef>
                <a:spcPts val="0"/>
              </a:spcBef>
              <a:spcAft>
                <a:spcPts val="0"/>
              </a:spcAft>
              <a:buNone/>
            </a:pPr>
            <a:r>
              <a:t/>
            </a:r>
            <a:endParaRPr b="1" sz="2200">
              <a:solidFill>
                <a:srgbClr val="00636C"/>
              </a:solidFill>
              <a:latin typeface="Verdana"/>
              <a:ea typeface="Verdana"/>
              <a:cs typeface="Verdana"/>
              <a:sym typeface="Verdana"/>
            </a:endParaRPr>
          </a:p>
        </p:txBody>
      </p:sp>
      <p:pic>
        <p:nvPicPr>
          <p:cNvPr id="166" name="Google Shape;166;p29"/>
          <p:cNvPicPr preferRelativeResize="0"/>
          <p:nvPr/>
        </p:nvPicPr>
        <p:blipFill>
          <a:blip r:embed="rId7">
            <a:alphaModFix/>
          </a:blip>
          <a:stretch>
            <a:fillRect/>
          </a:stretch>
        </p:blipFill>
        <p:spPr>
          <a:xfrm>
            <a:off x="7819375" y="1"/>
            <a:ext cx="1324625" cy="1216642"/>
          </a:xfrm>
          <a:prstGeom prst="rect">
            <a:avLst/>
          </a:prstGeom>
          <a:noFill/>
          <a:ln>
            <a:noFill/>
          </a:ln>
        </p:spPr>
      </p:pic>
      <p:pic>
        <p:nvPicPr>
          <p:cNvPr id="167" name="Google Shape;167;p29"/>
          <p:cNvPicPr preferRelativeResize="0"/>
          <p:nvPr/>
        </p:nvPicPr>
        <p:blipFill rotWithShape="1">
          <a:blip r:embed="rId8">
            <a:alphaModFix/>
          </a:blip>
          <a:srcRect b="0" l="0" r="0" t="0"/>
          <a:stretch/>
        </p:blipFill>
        <p:spPr>
          <a:xfrm>
            <a:off x="5919914" y="2986300"/>
            <a:ext cx="4314375" cy="2157200"/>
          </a:xfrm>
          <a:prstGeom prst="rect">
            <a:avLst/>
          </a:prstGeom>
          <a:noFill/>
          <a:ln>
            <a:noFill/>
          </a:ln>
        </p:spPr>
      </p:pic>
      <p:pic>
        <p:nvPicPr>
          <p:cNvPr id="168" name="Google Shape;168;p29"/>
          <p:cNvPicPr preferRelativeResize="0"/>
          <p:nvPr/>
        </p:nvPicPr>
        <p:blipFill>
          <a:blip r:embed="rId9">
            <a:alphaModFix/>
          </a:blip>
          <a:stretch>
            <a:fillRect/>
          </a:stretch>
        </p:blipFill>
        <p:spPr>
          <a:xfrm>
            <a:off x="5857974" y="89473"/>
            <a:ext cx="1961400" cy="98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0"/>
          <p:cNvSpPr txBox="1"/>
          <p:nvPr/>
        </p:nvSpPr>
        <p:spPr>
          <a:xfrm>
            <a:off x="884875" y="357675"/>
            <a:ext cx="42030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636C"/>
                </a:solidFill>
                <a:latin typeface="Verdana"/>
                <a:ea typeface="Verdana"/>
                <a:cs typeface="Verdana"/>
                <a:sym typeface="Verdana"/>
              </a:rPr>
              <a:t>Agenda</a:t>
            </a:r>
            <a:endParaRPr b="1" sz="2200">
              <a:solidFill>
                <a:srgbClr val="00636C"/>
              </a:solidFill>
              <a:latin typeface="Verdana"/>
              <a:ea typeface="Verdana"/>
              <a:cs typeface="Verdana"/>
              <a:sym typeface="Verdana"/>
            </a:endParaRPr>
          </a:p>
        </p:txBody>
      </p:sp>
      <p:pic>
        <p:nvPicPr>
          <p:cNvPr id="90" name="Google Shape;90;p20"/>
          <p:cNvPicPr preferRelativeResize="0"/>
          <p:nvPr/>
        </p:nvPicPr>
        <p:blipFill>
          <a:blip r:embed="rId3">
            <a:alphaModFix/>
          </a:blip>
          <a:stretch>
            <a:fillRect/>
          </a:stretch>
        </p:blipFill>
        <p:spPr>
          <a:xfrm>
            <a:off x="7819375" y="1"/>
            <a:ext cx="1324625" cy="1216642"/>
          </a:xfrm>
          <a:prstGeom prst="rect">
            <a:avLst/>
          </a:prstGeom>
          <a:noFill/>
          <a:ln>
            <a:noFill/>
          </a:ln>
        </p:spPr>
      </p:pic>
      <p:pic>
        <p:nvPicPr>
          <p:cNvPr id="91" name="Google Shape;91;p20"/>
          <p:cNvPicPr preferRelativeResize="0"/>
          <p:nvPr/>
        </p:nvPicPr>
        <p:blipFill rotWithShape="1">
          <a:blip r:embed="rId4">
            <a:alphaModFix/>
          </a:blip>
          <a:srcRect b="0" l="0" r="0" t="0"/>
          <a:stretch/>
        </p:blipFill>
        <p:spPr>
          <a:xfrm>
            <a:off x="5919914" y="2986300"/>
            <a:ext cx="4314375" cy="2157200"/>
          </a:xfrm>
          <a:prstGeom prst="rect">
            <a:avLst/>
          </a:prstGeom>
          <a:noFill/>
          <a:ln>
            <a:noFill/>
          </a:ln>
        </p:spPr>
      </p:pic>
      <p:pic>
        <p:nvPicPr>
          <p:cNvPr id="92" name="Google Shape;92;p20"/>
          <p:cNvPicPr preferRelativeResize="0"/>
          <p:nvPr/>
        </p:nvPicPr>
        <p:blipFill>
          <a:blip r:embed="rId5">
            <a:alphaModFix/>
          </a:blip>
          <a:stretch>
            <a:fillRect/>
          </a:stretch>
        </p:blipFill>
        <p:spPr>
          <a:xfrm>
            <a:off x="5857974" y="89473"/>
            <a:ext cx="1961400" cy="980700"/>
          </a:xfrm>
          <a:prstGeom prst="rect">
            <a:avLst/>
          </a:prstGeom>
          <a:noFill/>
          <a:ln>
            <a:noFill/>
          </a:ln>
        </p:spPr>
      </p:pic>
      <p:sp>
        <p:nvSpPr>
          <p:cNvPr id="93" name="Google Shape;93;p20"/>
          <p:cNvSpPr txBox="1"/>
          <p:nvPr/>
        </p:nvSpPr>
        <p:spPr>
          <a:xfrm>
            <a:off x="884875" y="965250"/>
            <a:ext cx="7571100" cy="249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b="1" lang="en" sz="1250">
                <a:solidFill>
                  <a:srgbClr val="00636C"/>
                </a:solidFill>
                <a:highlight>
                  <a:srgbClr val="FFFFFF"/>
                </a:highlight>
                <a:latin typeface="Verdana"/>
                <a:ea typeface="Verdana"/>
                <a:cs typeface="Verdana"/>
                <a:sym typeface="Verdana"/>
              </a:rPr>
              <a:t>2 - 3 p.m. ET - </a:t>
            </a:r>
            <a:r>
              <a:rPr b="1" lang="en" sz="1250" u="sng">
                <a:solidFill>
                  <a:schemeClr val="hlink"/>
                </a:solidFill>
                <a:highlight>
                  <a:srgbClr val="FFFFFF"/>
                </a:highlight>
                <a:latin typeface="Verdana"/>
                <a:ea typeface="Verdana"/>
                <a:cs typeface="Verdana"/>
                <a:sym typeface="Verdana"/>
                <a:hlinkClick r:id="rId6"/>
              </a:rPr>
              <a:t>The Power of the Purse:</a:t>
            </a:r>
            <a:r>
              <a:rPr b="1" lang="en" sz="1250">
                <a:solidFill>
                  <a:srgbClr val="00636C"/>
                </a:solidFill>
                <a:highlight>
                  <a:srgbClr val="FFFFFF"/>
                </a:highlight>
                <a:latin typeface="Verdana"/>
                <a:ea typeface="Verdana"/>
                <a:cs typeface="Verdana"/>
                <a:sym typeface="Verdana"/>
              </a:rPr>
              <a:t> How to Make Government Procurement a Tool for Innovation and Growth</a:t>
            </a:r>
            <a:endParaRPr b="1" sz="1250">
              <a:solidFill>
                <a:srgbClr val="00636C"/>
              </a:solidFill>
              <a:highlight>
                <a:srgbClr val="FFFFFF"/>
              </a:highlight>
              <a:latin typeface="Verdana"/>
              <a:ea typeface="Verdana"/>
              <a:cs typeface="Verdana"/>
              <a:sym typeface="Verdana"/>
            </a:endParaRPr>
          </a:p>
          <a:p>
            <a:pPr indent="-307975" lvl="0" marL="457200" rtl="0" algn="l">
              <a:lnSpc>
                <a:spcPct val="115000"/>
              </a:lnSpc>
              <a:spcBef>
                <a:spcPts val="1100"/>
              </a:spcBef>
              <a:spcAft>
                <a:spcPts val="0"/>
              </a:spcAft>
              <a:buClr>
                <a:srgbClr val="00636C"/>
              </a:buClr>
              <a:buSzPts val="1250"/>
              <a:buFont typeface="Verdana"/>
              <a:buChar char="●"/>
            </a:pPr>
            <a:r>
              <a:rPr b="1" lang="en" sz="1250" u="sng">
                <a:solidFill>
                  <a:schemeClr val="hlink"/>
                </a:solidFill>
                <a:highlight>
                  <a:srgbClr val="FFFFFF"/>
                </a:highlight>
                <a:latin typeface="Verdana"/>
                <a:ea typeface="Verdana"/>
                <a:cs typeface="Verdana"/>
                <a:sym typeface="Verdana"/>
                <a:hlinkClick r:id="rId7"/>
              </a:rPr>
              <a:t>Mark Funkhouser &amp; Associates</a:t>
            </a:r>
            <a:r>
              <a:rPr lang="en" sz="1250">
                <a:solidFill>
                  <a:srgbClr val="00636C"/>
                </a:solidFill>
                <a:highlight>
                  <a:srgbClr val="FFFFFF"/>
                </a:highlight>
                <a:latin typeface="Verdana"/>
                <a:ea typeface="Verdana"/>
                <a:cs typeface="Verdana"/>
                <a:sym typeface="Verdana"/>
              </a:rPr>
              <a:t> provides observations, guidance, recommendations and discussion on procurement innovation opportunities</a:t>
            </a:r>
            <a:endParaRPr b="1" sz="1250">
              <a:solidFill>
                <a:srgbClr val="00636C"/>
              </a:solidFill>
              <a:highlight>
                <a:srgbClr val="FFFFFF"/>
              </a:highlight>
              <a:latin typeface="Verdana"/>
              <a:ea typeface="Verdana"/>
              <a:cs typeface="Verdana"/>
              <a:sym typeface="Verdana"/>
            </a:endParaRPr>
          </a:p>
          <a:p>
            <a:pPr indent="0" lvl="0" marL="0" rtl="0" algn="l">
              <a:lnSpc>
                <a:spcPct val="115000"/>
              </a:lnSpc>
              <a:spcBef>
                <a:spcPts val="1100"/>
              </a:spcBef>
              <a:spcAft>
                <a:spcPts val="0"/>
              </a:spcAft>
              <a:buNone/>
            </a:pPr>
            <a:r>
              <a:rPr b="1" lang="en" sz="1250">
                <a:solidFill>
                  <a:srgbClr val="00636C"/>
                </a:solidFill>
                <a:highlight>
                  <a:srgbClr val="FFFFFF"/>
                </a:highlight>
                <a:latin typeface="Verdana"/>
                <a:ea typeface="Verdana"/>
                <a:cs typeface="Verdana"/>
                <a:sym typeface="Verdana"/>
              </a:rPr>
              <a:t>3 - 3:10 p.m. ET - Case Stories from the ICLEI Network (Alyssa Wilbur, ICLEI USA)</a:t>
            </a:r>
            <a:endParaRPr sz="12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0"/>
              </a:spcAft>
              <a:buNone/>
            </a:pPr>
            <a:r>
              <a:rPr b="1" lang="en" sz="1250">
                <a:solidFill>
                  <a:srgbClr val="00636C"/>
                </a:solidFill>
                <a:highlight>
                  <a:schemeClr val="lt1"/>
                </a:highlight>
                <a:latin typeface="Verdana"/>
                <a:ea typeface="Verdana"/>
                <a:cs typeface="Verdana"/>
                <a:sym typeface="Verdana"/>
              </a:rPr>
              <a:t>3:10-3:40 p.m. ET - City of Pittsburgh’s Procurement Story (Jennifer Olzinger, Chief Procurement Officer)</a:t>
            </a:r>
            <a:endParaRPr b="1" sz="1250">
              <a:solidFill>
                <a:srgbClr val="00636C"/>
              </a:solidFill>
              <a:highlight>
                <a:schemeClr val="lt1"/>
              </a:highlight>
              <a:latin typeface="Verdana"/>
              <a:ea typeface="Verdana"/>
              <a:cs typeface="Verdana"/>
              <a:sym typeface="Verdana"/>
            </a:endParaRPr>
          </a:p>
          <a:p>
            <a:pPr indent="0" lvl="0" marL="0" rtl="0" algn="l">
              <a:lnSpc>
                <a:spcPct val="115000"/>
              </a:lnSpc>
              <a:spcBef>
                <a:spcPts val="1100"/>
              </a:spcBef>
              <a:spcAft>
                <a:spcPts val="1100"/>
              </a:spcAft>
              <a:buNone/>
            </a:pPr>
            <a:r>
              <a:rPr b="1" lang="en" sz="1250">
                <a:solidFill>
                  <a:srgbClr val="00636C"/>
                </a:solidFill>
                <a:highlight>
                  <a:schemeClr val="lt1"/>
                </a:highlight>
                <a:latin typeface="Verdana"/>
                <a:ea typeface="Verdana"/>
                <a:cs typeface="Verdana"/>
                <a:sym typeface="Verdana"/>
              </a:rPr>
              <a:t>3:40-4 pm ET - Discussion</a:t>
            </a:r>
            <a:endParaRPr b="1" sz="1250">
              <a:solidFill>
                <a:srgbClr val="00636C"/>
              </a:solidFill>
              <a:highlight>
                <a:schemeClr val="lt1"/>
              </a:highlight>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nvSpPr>
        <p:spPr>
          <a:xfrm>
            <a:off x="884875" y="357675"/>
            <a:ext cx="42030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636C"/>
                </a:solidFill>
                <a:latin typeface="Verdana"/>
                <a:ea typeface="Verdana"/>
                <a:cs typeface="Verdana"/>
                <a:sym typeface="Verdana"/>
              </a:rPr>
              <a:t>Funkhouser &amp; Associates</a:t>
            </a:r>
            <a:endParaRPr b="1" sz="2200">
              <a:solidFill>
                <a:srgbClr val="00636C"/>
              </a:solidFill>
              <a:latin typeface="Verdana"/>
              <a:ea typeface="Verdana"/>
              <a:cs typeface="Verdana"/>
              <a:sym typeface="Verdana"/>
            </a:endParaRPr>
          </a:p>
        </p:txBody>
      </p:sp>
      <p:pic>
        <p:nvPicPr>
          <p:cNvPr id="99" name="Google Shape;99;p21"/>
          <p:cNvPicPr preferRelativeResize="0"/>
          <p:nvPr/>
        </p:nvPicPr>
        <p:blipFill>
          <a:blip r:embed="rId3">
            <a:alphaModFix/>
          </a:blip>
          <a:stretch>
            <a:fillRect/>
          </a:stretch>
        </p:blipFill>
        <p:spPr>
          <a:xfrm>
            <a:off x="7819375" y="1"/>
            <a:ext cx="1324625" cy="1216642"/>
          </a:xfrm>
          <a:prstGeom prst="rect">
            <a:avLst/>
          </a:prstGeom>
          <a:noFill/>
          <a:ln>
            <a:noFill/>
          </a:ln>
        </p:spPr>
      </p:pic>
      <p:pic>
        <p:nvPicPr>
          <p:cNvPr id="100" name="Google Shape;100;p21"/>
          <p:cNvPicPr preferRelativeResize="0"/>
          <p:nvPr/>
        </p:nvPicPr>
        <p:blipFill rotWithShape="1">
          <a:blip r:embed="rId4">
            <a:alphaModFix/>
          </a:blip>
          <a:srcRect b="0" l="0" r="0" t="0"/>
          <a:stretch/>
        </p:blipFill>
        <p:spPr>
          <a:xfrm>
            <a:off x="5919914" y="2986300"/>
            <a:ext cx="4314375" cy="2157200"/>
          </a:xfrm>
          <a:prstGeom prst="rect">
            <a:avLst/>
          </a:prstGeom>
          <a:noFill/>
          <a:ln>
            <a:noFill/>
          </a:ln>
        </p:spPr>
      </p:pic>
      <p:pic>
        <p:nvPicPr>
          <p:cNvPr id="101" name="Google Shape;101;p21"/>
          <p:cNvPicPr preferRelativeResize="0"/>
          <p:nvPr/>
        </p:nvPicPr>
        <p:blipFill>
          <a:blip r:embed="rId5">
            <a:alphaModFix/>
          </a:blip>
          <a:stretch>
            <a:fillRect/>
          </a:stretch>
        </p:blipFill>
        <p:spPr>
          <a:xfrm>
            <a:off x="5857974" y="89473"/>
            <a:ext cx="1961400" cy="980700"/>
          </a:xfrm>
          <a:prstGeom prst="rect">
            <a:avLst/>
          </a:prstGeom>
          <a:noFill/>
          <a:ln>
            <a:noFill/>
          </a:ln>
        </p:spPr>
      </p:pic>
      <p:sp>
        <p:nvSpPr>
          <p:cNvPr id="102" name="Google Shape;102;p21"/>
          <p:cNvSpPr txBox="1"/>
          <p:nvPr/>
        </p:nvSpPr>
        <p:spPr>
          <a:xfrm>
            <a:off x="884875" y="965250"/>
            <a:ext cx="7571100" cy="819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1100"/>
              </a:spcAft>
              <a:buNone/>
            </a:pPr>
            <a:r>
              <a:rPr b="1" lang="en" sz="1250">
                <a:solidFill>
                  <a:srgbClr val="00636C"/>
                </a:solidFill>
                <a:highlight>
                  <a:srgbClr val="FFFFFF"/>
                </a:highlight>
                <a:latin typeface="Verdana"/>
                <a:ea typeface="Verdana"/>
                <a:cs typeface="Verdana"/>
                <a:sym typeface="Verdana"/>
              </a:rPr>
              <a:t>Funkhouser &amp; Associates was founded in 2019 by Mark Funkhouser on the idea that we can build a better government by building trusted relationships with each other and government partners.</a:t>
            </a:r>
            <a:endParaRPr b="1" sz="1250">
              <a:solidFill>
                <a:srgbClr val="00636C"/>
              </a:solidFill>
              <a:highlight>
                <a:schemeClr val="lt1"/>
              </a:highlight>
              <a:latin typeface="Verdana"/>
              <a:ea typeface="Verdana"/>
              <a:cs typeface="Verdana"/>
              <a:sym typeface="Verdana"/>
            </a:endParaRPr>
          </a:p>
        </p:txBody>
      </p:sp>
      <p:pic>
        <p:nvPicPr>
          <p:cNvPr id="103" name="Google Shape;103;p21"/>
          <p:cNvPicPr preferRelativeResize="0"/>
          <p:nvPr/>
        </p:nvPicPr>
        <p:blipFill>
          <a:blip r:embed="rId6">
            <a:alphaModFix/>
          </a:blip>
          <a:stretch>
            <a:fillRect/>
          </a:stretch>
        </p:blipFill>
        <p:spPr>
          <a:xfrm>
            <a:off x="494750" y="1948125"/>
            <a:ext cx="5615113" cy="27965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nvSpPr>
        <p:spPr>
          <a:xfrm>
            <a:off x="464150" y="1216650"/>
            <a:ext cx="4177500" cy="389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100"/>
              </a:spcBef>
              <a:spcAft>
                <a:spcPts val="0"/>
              </a:spcAft>
              <a:buNone/>
            </a:pPr>
            <a:r>
              <a:rPr b="1" lang="en" sz="1600">
                <a:solidFill>
                  <a:srgbClr val="00636C"/>
                </a:solidFill>
                <a:highlight>
                  <a:srgbClr val="FFFFFF"/>
                </a:highlight>
                <a:latin typeface="Verdana"/>
                <a:ea typeface="Verdana"/>
                <a:cs typeface="Verdana"/>
                <a:sym typeface="Verdana"/>
              </a:rPr>
              <a:t>Mark Funkhouser</a:t>
            </a:r>
            <a:endParaRPr b="1" sz="1600">
              <a:solidFill>
                <a:srgbClr val="00636C"/>
              </a:solidFill>
              <a:highlight>
                <a:srgbClr val="FFFFFF"/>
              </a:highlight>
              <a:latin typeface="Verdana"/>
              <a:ea typeface="Verdana"/>
              <a:cs typeface="Verdana"/>
              <a:sym typeface="Verdana"/>
            </a:endParaRPr>
          </a:p>
          <a:p>
            <a:pPr indent="0" lvl="0" marL="0" rtl="0" algn="l">
              <a:lnSpc>
                <a:spcPct val="150000"/>
              </a:lnSpc>
              <a:spcBef>
                <a:spcPts val="1100"/>
              </a:spcBef>
              <a:spcAft>
                <a:spcPts val="1100"/>
              </a:spcAft>
              <a:buNone/>
            </a:pPr>
            <a:r>
              <a:rPr b="1" lang="en" sz="1300">
                <a:solidFill>
                  <a:srgbClr val="00636C"/>
                </a:solidFill>
                <a:highlight>
                  <a:srgbClr val="FFFFFF"/>
                </a:highlight>
                <a:latin typeface="Verdana"/>
                <a:ea typeface="Verdana"/>
                <a:cs typeface="Verdana"/>
                <a:sym typeface="Verdana"/>
              </a:rPr>
              <a:t>Mark Funkhouser</a:t>
            </a:r>
            <a:r>
              <a:rPr lang="en" sz="1300">
                <a:solidFill>
                  <a:srgbClr val="00636C"/>
                </a:solidFill>
                <a:highlight>
                  <a:srgbClr val="FFFFFF"/>
                </a:highlight>
                <a:latin typeface="Verdana"/>
                <a:ea typeface="Verdana"/>
                <a:cs typeface="Verdana"/>
                <a:sym typeface="Verdana"/>
              </a:rPr>
              <a:t>, president of Funkhouser &amp; Associates, is a municipal finance expert who has spent decades in government service. As the mayor of Kansas City, Missouri, during the Great Recession, Mark made the tough choices to put his city on the path to fiscal sustainability. That experience, his long tenure as an auditor and his most recent post as the publisher of Governing magazine have made him a trusted and credible advisor to government officials across the country.</a:t>
            </a:r>
            <a:endParaRPr sz="1300">
              <a:solidFill>
                <a:srgbClr val="00636C"/>
              </a:solidFill>
              <a:highlight>
                <a:srgbClr val="FFFFFF"/>
              </a:highlight>
              <a:latin typeface="Verdana"/>
              <a:ea typeface="Verdana"/>
              <a:cs typeface="Verdana"/>
              <a:sym typeface="Verdana"/>
            </a:endParaRPr>
          </a:p>
        </p:txBody>
      </p:sp>
      <p:sp>
        <p:nvSpPr>
          <p:cNvPr id="109" name="Google Shape;109;p22"/>
          <p:cNvSpPr txBox="1"/>
          <p:nvPr/>
        </p:nvSpPr>
        <p:spPr>
          <a:xfrm>
            <a:off x="464150" y="357675"/>
            <a:ext cx="46236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636C"/>
                </a:solidFill>
                <a:latin typeface="Verdana"/>
                <a:ea typeface="Verdana"/>
                <a:cs typeface="Verdana"/>
                <a:sym typeface="Verdana"/>
              </a:rPr>
              <a:t>F&amp;A Primary Presenters</a:t>
            </a:r>
            <a:endParaRPr b="1" sz="2300">
              <a:solidFill>
                <a:srgbClr val="00636C"/>
              </a:solidFill>
              <a:latin typeface="Verdana"/>
              <a:ea typeface="Verdana"/>
              <a:cs typeface="Verdana"/>
              <a:sym typeface="Verdana"/>
            </a:endParaRPr>
          </a:p>
        </p:txBody>
      </p:sp>
      <p:pic>
        <p:nvPicPr>
          <p:cNvPr id="110" name="Google Shape;110;p22"/>
          <p:cNvPicPr preferRelativeResize="0"/>
          <p:nvPr/>
        </p:nvPicPr>
        <p:blipFill>
          <a:blip r:embed="rId3">
            <a:alphaModFix/>
          </a:blip>
          <a:stretch>
            <a:fillRect/>
          </a:stretch>
        </p:blipFill>
        <p:spPr>
          <a:xfrm>
            <a:off x="7819375" y="1"/>
            <a:ext cx="1324625" cy="1216642"/>
          </a:xfrm>
          <a:prstGeom prst="rect">
            <a:avLst/>
          </a:prstGeom>
          <a:noFill/>
          <a:ln>
            <a:noFill/>
          </a:ln>
        </p:spPr>
      </p:pic>
      <p:pic>
        <p:nvPicPr>
          <p:cNvPr id="111" name="Google Shape;111;p22"/>
          <p:cNvPicPr preferRelativeResize="0"/>
          <p:nvPr/>
        </p:nvPicPr>
        <p:blipFill rotWithShape="1">
          <a:blip r:embed="rId4">
            <a:alphaModFix/>
          </a:blip>
          <a:srcRect b="0" l="0" r="0" t="0"/>
          <a:stretch/>
        </p:blipFill>
        <p:spPr>
          <a:xfrm>
            <a:off x="5919914" y="2986300"/>
            <a:ext cx="4314375" cy="2157200"/>
          </a:xfrm>
          <a:prstGeom prst="rect">
            <a:avLst/>
          </a:prstGeom>
          <a:noFill/>
          <a:ln>
            <a:noFill/>
          </a:ln>
        </p:spPr>
      </p:pic>
      <p:pic>
        <p:nvPicPr>
          <p:cNvPr id="112" name="Google Shape;112;p22"/>
          <p:cNvPicPr preferRelativeResize="0"/>
          <p:nvPr/>
        </p:nvPicPr>
        <p:blipFill>
          <a:blip r:embed="rId5">
            <a:alphaModFix/>
          </a:blip>
          <a:stretch>
            <a:fillRect/>
          </a:stretch>
        </p:blipFill>
        <p:spPr>
          <a:xfrm>
            <a:off x="5857974" y="89473"/>
            <a:ext cx="1961400" cy="980700"/>
          </a:xfrm>
          <a:prstGeom prst="rect">
            <a:avLst/>
          </a:prstGeom>
          <a:noFill/>
          <a:ln>
            <a:noFill/>
          </a:ln>
        </p:spPr>
      </p:pic>
      <p:sp>
        <p:nvSpPr>
          <p:cNvPr id="113" name="Google Shape;113;p22"/>
          <p:cNvSpPr txBox="1"/>
          <p:nvPr/>
        </p:nvSpPr>
        <p:spPr>
          <a:xfrm>
            <a:off x="4953200" y="4586450"/>
            <a:ext cx="4048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100"/>
              </a:spcBef>
              <a:spcAft>
                <a:spcPts val="1100"/>
              </a:spcAft>
              <a:buNone/>
            </a:pPr>
            <a:r>
              <a:t/>
            </a:r>
            <a:endParaRPr sz="1000"/>
          </a:p>
        </p:txBody>
      </p:sp>
      <p:pic>
        <p:nvPicPr>
          <p:cNvPr id="114" name="Google Shape;114;p22"/>
          <p:cNvPicPr preferRelativeResize="0"/>
          <p:nvPr/>
        </p:nvPicPr>
        <p:blipFill>
          <a:blip r:embed="rId6">
            <a:alphaModFix/>
          </a:blip>
          <a:stretch>
            <a:fillRect/>
          </a:stretch>
        </p:blipFill>
        <p:spPr>
          <a:xfrm>
            <a:off x="5383675" y="1305025"/>
            <a:ext cx="3187850" cy="319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nvSpPr>
        <p:spPr>
          <a:xfrm>
            <a:off x="464150" y="946500"/>
            <a:ext cx="4177500" cy="4197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100"/>
              </a:spcBef>
              <a:spcAft>
                <a:spcPts val="0"/>
              </a:spcAft>
              <a:buNone/>
            </a:pPr>
            <a:r>
              <a:rPr b="1" lang="en" sz="1600">
                <a:solidFill>
                  <a:srgbClr val="00636C"/>
                </a:solidFill>
                <a:highlight>
                  <a:srgbClr val="FFFFFF"/>
                </a:highlight>
                <a:latin typeface="Verdana"/>
                <a:ea typeface="Verdana"/>
                <a:cs typeface="Verdana"/>
                <a:sym typeface="Verdana"/>
              </a:rPr>
              <a:t>Liz Farmer</a:t>
            </a:r>
            <a:endParaRPr b="1" sz="1600">
              <a:solidFill>
                <a:srgbClr val="00636C"/>
              </a:solidFill>
              <a:highlight>
                <a:srgbClr val="FFFFFF"/>
              </a:highlight>
              <a:latin typeface="Verdana"/>
              <a:ea typeface="Verdana"/>
              <a:cs typeface="Verdana"/>
              <a:sym typeface="Verdana"/>
            </a:endParaRPr>
          </a:p>
          <a:p>
            <a:pPr indent="0" lvl="0" marL="0" rtl="0" algn="l">
              <a:lnSpc>
                <a:spcPct val="150000"/>
              </a:lnSpc>
              <a:spcBef>
                <a:spcPts val="1100"/>
              </a:spcBef>
              <a:spcAft>
                <a:spcPts val="1100"/>
              </a:spcAft>
              <a:buNone/>
            </a:pPr>
            <a:r>
              <a:rPr b="1" lang="en" sz="1300">
                <a:solidFill>
                  <a:srgbClr val="00636C"/>
                </a:solidFill>
                <a:highlight>
                  <a:srgbClr val="FFFFFF"/>
                </a:highlight>
                <a:latin typeface="Verdana"/>
                <a:ea typeface="Verdana"/>
                <a:cs typeface="Verdana"/>
                <a:sym typeface="Verdana"/>
              </a:rPr>
              <a:t>Liz Farmer, </a:t>
            </a:r>
            <a:r>
              <a:rPr lang="en" sz="1300">
                <a:solidFill>
                  <a:srgbClr val="00636C"/>
                </a:solidFill>
                <a:highlight>
                  <a:srgbClr val="FFFFFF"/>
                </a:highlight>
                <a:latin typeface="Verdana"/>
                <a:ea typeface="Verdana"/>
                <a:cs typeface="Verdana"/>
                <a:sym typeface="Verdana"/>
              </a:rPr>
              <a:t>a consultant at Funkhouser &amp; Associates, is a fiscal policy expert and writer whose areas of expertise include budgets, fiscal distress, tax policy and pensions. She takes complicated topics and writes about them in language everybody can understand and her work has appeared in Forbes, Bloomberg, the Wall Street Journal and other national publications. She is also a fellow at the Rockefeller Institute of Government writing about the policy implications of the future of work.</a:t>
            </a:r>
            <a:endParaRPr sz="1300">
              <a:solidFill>
                <a:srgbClr val="00636C"/>
              </a:solidFill>
              <a:highlight>
                <a:srgbClr val="FFFFFF"/>
              </a:highlight>
              <a:latin typeface="Verdana"/>
              <a:ea typeface="Verdana"/>
              <a:cs typeface="Verdana"/>
              <a:sym typeface="Verdana"/>
            </a:endParaRPr>
          </a:p>
        </p:txBody>
      </p:sp>
      <p:sp>
        <p:nvSpPr>
          <p:cNvPr id="120" name="Google Shape;120;p23"/>
          <p:cNvSpPr txBox="1"/>
          <p:nvPr/>
        </p:nvSpPr>
        <p:spPr>
          <a:xfrm>
            <a:off x="464150" y="357675"/>
            <a:ext cx="46236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636C"/>
                </a:solidFill>
                <a:latin typeface="Verdana"/>
                <a:ea typeface="Verdana"/>
                <a:cs typeface="Verdana"/>
                <a:sym typeface="Verdana"/>
              </a:rPr>
              <a:t>F&amp;A Primary Presenters</a:t>
            </a:r>
            <a:endParaRPr b="1" sz="2300">
              <a:solidFill>
                <a:srgbClr val="00636C"/>
              </a:solidFill>
              <a:latin typeface="Verdana"/>
              <a:ea typeface="Verdana"/>
              <a:cs typeface="Verdana"/>
              <a:sym typeface="Verdana"/>
            </a:endParaRPr>
          </a:p>
        </p:txBody>
      </p:sp>
      <p:pic>
        <p:nvPicPr>
          <p:cNvPr id="121" name="Google Shape;121;p23"/>
          <p:cNvPicPr preferRelativeResize="0"/>
          <p:nvPr/>
        </p:nvPicPr>
        <p:blipFill>
          <a:blip r:embed="rId3">
            <a:alphaModFix/>
          </a:blip>
          <a:stretch>
            <a:fillRect/>
          </a:stretch>
        </p:blipFill>
        <p:spPr>
          <a:xfrm>
            <a:off x="7819375" y="1"/>
            <a:ext cx="1324625" cy="1216642"/>
          </a:xfrm>
          <a:prstGeom prst="rect">
            <a:avLst/>
          </a:prstGeom>
          <a:noFill/>
          <a:ln>
            <a:noFill/>
          </a:ln>
        </p:spPr>
      </p:pic>
      <p:pic>
        <p:nvPicPr>
          <p:cNvPr id="122" name="Google Shape;122;p23"/>
          <p:cNvPicPr preferRelativeResize="0"/>
          <p:nvPr/>
        </p:nvPicPr>
        <p:blipFill rotWithShape="1">
          <a:blip r:embed="rId4">
            <a:alphaModFix/>
          </a:blip>
          <a:srcRect b="0" l="0" r="0" t="0"/>
          <a:stretch/>
        </p:blipFill>
        <p:spPr>
          <a:xfrm>
            <a:off x="5919914" y="2986300"/>
            <a:ext cx="4314375" cy="2157200"/>
          </a:xfrm>
          <a:prstGeom prst="rect">
            <a:avLst/>
          </a:prstGeom>
          <a:noFill/>
          <a:ln>
            <a:noFill/>
          </a:ln>
        </p:spPr>
      </p:pic>
      <p:pic>
        <p:nvPicPr>
          <p:cNvPr id="123" name="Google Shape;123;p23"/>
          <p:cNvPicPr preferRelativeResize="0"/>
          <p:nvPr/>
        </p:nvPicPr>
        <p:blipFill>
          <a:blip r:embed="rId5">
            <a:alphaModFix/>
          </a:blip>
          <a:stretch>
            <a:fillRect/>
          </a:stretch>
        </p:blipFill>
        <p:spPr>
          <a:xfrm>
            <a:off x="5857974" y="89473"/>
            <a:ext cx="1961400" cy="980700"/>
          </a:xfrm>
          <a:prstGeom prst="rect">
            <a:avLst/>
          </a:prstGeom>
          <a:noFill/>
          <a:ln>
            <a:noFill/>
          </a:ln>
        </p:spPr>
      </p:pic>
      <p:sp>
        <p:nvSpPr>
          <p:cNvPr id="124" name="Google Shape;124;p23"/>
          <p:cNvSpPr txBox="1"/>
          <p:nvPr/>
        </p:nvSpPr>
        <p:spPr>
          <a:xfrm>
            <a:off x="4953200" y="4586450"/>
            <a:ext cx="40488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100"/>
              </a:spcBef>
              <a:spcAft>
                <a:spcPts val="1100"/>
              </a:spcAft>
              <a:buNone/>
            </a:pPr>
            <a:r>
              <a:t/>
            </a:r>
            <a:endParaRPr sz="1000"/>
          </a:p>
        </p:txBody>
      </p:sp>
      <p:pic>
        <p:nvPicPr>
          <p:cNvPr id="125" name="Google Shape;125;p23"/>
          <p:cNvPicPr preferRelativeResize="0"/>
          <p:nvPr/>
        </p:nvPicPr>
        <p:blipFill>
          <a:blip r:embed="rId6">
            <a:alphaModFix/>
          </a:blip>
          <a:stretch>
            <a:fillRect/>
          </a:stretch>
        </p:blipFill>
        <p:spPr>
          <a:xfrm>
            <a:off x="5361587" y="1216650"/>
            <a:ext cx="2954176" cy="2954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nvSpPr>
        <p:spPr>
          <a:xfrm>
            <a:off x="645650" y="2110050"/>
            <a:ext cx="6946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C4751"/>
              </a:buClr>
              <a:buSzPts val="3000"/>
              <a:buFont typeface="Lato"/>
              <a:buNone/>
            </a:pPr>
            <a:r>
              <a:rPr b="1" lang="en" sz="2400">
                <a:solidFill>
                  <a:srgbClr val="FFFFFF"/>
                </a:solidFill>
                <a:latin typeface="Verdana"/>
                <a:ea typeface="Verdana"/>
                <a:cs typeface="Verdana"/>
                <a:sym typeface="Verdana"/>
              </a:rPr>
              <a:t>Case Stories from the ICLEI Network</a:t>
            </a:r>
            <a:endParaRPr b="1" i="0" sz="2400" u="none" cap="none" strike="noStrike">
              <a:solidFill>
                <a:srgbClr val="FFFFFF"/>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nvSpPr>
        <p:spPr>
          <a:xfrm>
            <a:off x="564750" y="863250"/>
            <a:ext cx="80145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rgbClr val="00646C"/>
                </a:solidFill>
                <a:highlight>
                  <a:srgbClr val="FFFFFF"/>
                </a:highlight>
                <a:latin typeface="Verdana"/>
                <a:ea typeface="Verdana"/>
                <a:cs typeface="Verdana"/>
                <a:sym typeface="Verdana"/>
              </a:rPr>
              <a:t>"Sustainable Procurement" is purchasing that builds healthy communities, economies, and environments all along </a:t>
            </a:r>
            <a:r>
              <a:rPr b="1" lang="en" sz="2100">
                <a:solidFill>
                  <a:srgbClr val="00646C"/>
                </a:solidFill>
                <a:highlight>
                  <a:srgbClr val="FFFFFF"/>
                </a:highlight>
                <a:latin typeface="Verdana"/>
                <a:ea typeface="Verdana"/>
                <a:cs typeface="Verdana"/>
                <a:sym typeface="Verdana"/>
              </a:rPr>
              <a:t>local </a:t>
            </a:r>
            <a:r>
              <a:rPr lang="en" sz="2100">
                <a:solidFill>
                  <a:srgbClr val="00646C"/>
                </a:solidFill>
                <a:highlight>
                  <a:srgbClr val="FFFFFF"/>
                </a:highlight>
                <a:latin typeface="Verdana"/>
                <a:ea typeface="Verdana"/>
                <a:cs typeface="Verdana"/>
                <a:sym typeface="Verdana"/>
              </a:rPr>
              <a:t>and </a:t>
            </a:r>
            <a:r>
              <a:rPr b="1" lang="en" sz="2100">
                <a:solidFill>
                  <a:srgbClr val="00646C"/>
                </a:solidFill>
                <a:highlight>
                  <a:srgbClr val="FFFFFF"/>
                </a:highlight>
                <a:latin typeface="Verdana"/>
                <a:ea typeface="Verdana"/>
                <a:cs typeface="Verdana"/>
                <a:sym typeface="Verdana"/>
              </a:rPr>
              <a:t>global </a:t>
            </a:r>
            <a:r>
              <a:rPr lang="en" sz="2100">
                <a:solidFill>
                  <a:srgbClr val="00646C"/>
                </a:solidFill>
                <a:highlight>
                  <a:srgbClr val="FFFFFF"/>
                </a:highlight>
                <a:latin typeface="Verdana"/>
                <a:ea typeface="Verdana"/>
                <a:cs typeface="Verdana"/>
                <a:sym typeface="Verdana"/>
              </a:rPr>
              <a:t>supply chains. At the City, this means we seek to use our purchasing power to reduce carbon emissions, support human and labor rights, improve the health of our communities, and increase supplier diversity -  and do this in a way that is ethical and makes financial sense.</a:t>
            </a:r>
            <a:endParaRPr sz="2100">
              <a:solidFill>
                <a:srgbClr val="00646C"/>
              </a:solidFill>
              <a:highlight>
                <a:srgbClr val="FFFFFF"/>
              </a:highlight>
              <a:latin typeface="Verdana"/>
              <a:ea typeface="Verdana"/>
              <a:cs typeface="Verdana"/>
              <a:sym typeface="Verdana"/>
            </a:endParaRPr>
          </a:p>
          <a:p>
            <a:pPr indent="0" lvl="0" marL="0" rtl="0" algn="ctr">
              <a:spcBef>
                <a:spcPts val="0"/>
              </a:spcBef>
              <a:spcAft>
                <a:spcPts val="0"/>
              </a:spcAft>
              <a:buNone/>
            </a:pPr>
            <a:r>
              <a:t/>
            </a:r>
            <a:endParaRPr sz="2100">
              <a:solidFill>
                <a:srgbClr val="00646C"/>
              </a:solidFill>
              <a:highlight>
                <a:srgbClr val="FFFFFF"/>
              </a:highlight>
              <a:latin typeface="Verdana"/>
              <a:ea typeface="Verdana"/>
              <a:cs typeface="Verdana"/>
              <a:sym typeface="Verdana"/>
            </a:endParaRPr>
          </a:p>
          <a:p>
            <a:pPr indent="0" lvl="0" marL="457200" rtl="0" algn="ctr">
              <a:spcBef>
                <a:spcPts val="0"/>
              </a:spcBef>
              <a:spcAft>
                <a:spcPts val="0"/>
              </a:spcAft>
              <a:buNone/>
            </a:pPr>
            <a:r>
              <a:rPr b="1" lang="en" sz="2100">
                <a:solidFill>
                  <a:srgbClr val="00646C"/>
                </a:solidFill>
                <a:highlight>
                  <a:srgbClr val="FFFFFF"/>
                </a:highlight>
                <a:latin typeface="Verdana"/>
                <a:ea typeface="Verdana"/>
                <a:cs typeface="Verdana"/>
                <a:sym typeface="Verdana"/>
              </a:rPr>
              <a:t>City of Portland Sustainable Procurement Policy</a:t>
            </a:r>
            <a:endParaRPr b="1" sz="2100">
              <a:solidFill>
                <a:srgbClr val="00646C"/>
              </a:solidFill>
              <a:highlight>
                <a:srgbClr val="FFFFFF"/>
              </a:highlight>
              <a:latin typeface="Verdana"/>
              <a:ea typeface="Verdana"/>
              <a:cs typeface="Verdana"/>
              <a:sym typeface="Verdana"/>
            </a:endParaRPr>
          </a:p>
        </p:txBody>
      </p:sp>
      <p:pic>
        <p:nvPicPr>
          <p:cNvPr id="136" name="Google Shape;136;p25"/>
          <p:cNvPicPr preferRelativeResize="0"/>
          <p:nvPr/>
        </p:nvPicPr>
        <p:blipFill rotWithShape="1">
          <a:blip r:embed="rId3">
            <a:alphaModFix/>
          </a:blip>
          <a:srcRect b="0" l="0" r="64424" t="0"/>
          <a:stretch/>
        </p:blipFill>
        <p:spPr>
          <a:xfrm>
            <a:off x="152275" y="3916775"/>
            <a:ext cx="1207450" cy="1150525"/>
          </a:xfrm>
          <a:prstGeom prst="rect">
            <a:avLst/>
          </a:prstGeom>
          <a:noFill/>
          <a:ln>
            <a:noFill/>
          </a:ln>
          <a:effectLst>
            <a:outerShdw blurRad="57150" rotWithShape="0" algn="bl" dir="2088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6"/>
          <p:cNvPicPr preferRelativeResize="0"/>
          <p:nvPr/>
        </p:nvPicPr>
        <p:blipFill>
          <a:blip r:embed="rId3">
            <a:alphaModFix/>
          </a:blip>
          <a:stretch>
            <a:fillRect/>
          </a:stretch>
        </p:blipFill>
        <p:spPr>
          <a:xfrm>
            <a:off x="575400" y="729000"/>
            <a:ext cx="3366100" cy="4267825"/>
          </a:xfrm>
          <a:prstGeom prst="rect">
            <a:avLst/>
          </a:prstGeom>
          <a:noFill/>
          <a:ln cap="flat" cmpd="sng" w="28575">
            <a:solidFill>
              <a:schemeClr val="accent3"/>
            </a:solidFill>
            <a:prstDash val="solid"/>
            <a:round/>
            <a:headEnd len="sm" w="sm" type="none"/>
            <a:tailEnd len="sm" w="sm" type="none"/>
          </a:ln>
          <a:effectLst>
            <a:outerShdw blurRad="57150" rotWithShape="0" algn="bl" dir="5400000" dist="19050">
              <a:srgbClr val="000000"/>
            </a:outerShdw>
          </a:effectLst>
        </p:spPr>
      </p:pic>
      <p:sp>
        <p:nvSpPr>
          <p:cNvPr id="142" name="Google Shape;142;p26"/>
          <p:cNvSpPr txBox="1"/>
          <p:nvPr>
            <p:ph idx="1" type="body"/>
          </p:nvPr>
        </p:nvSpPr>
        <p:spPr>
          <a:xfrm>
            <a:off x="929300" y="204000"/>
            <a:ext cx="2658300" cy="52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00"/>
              <a:buNone/>
            </a:pPr>
            <a:r>
              <a:rPr b="1" lang="en" sz="1600">
                <a:solidFill>
                  <a:srgbClr val="00636C"/>
                </a:solidFill>
              </a:rPr>
              <a:t>Fort Collins, CO</a:t>
            </a:r>
            <a:endParaRPr b="1" sz="1600">
              <a:solidFill>
                <a:srgbClr val="00636C"/>
              </a:solidFill>
            </a:endParaRPr>
          </a:p>
        </p:txBody>
      </p:sp>
      <p:pic>
        <p:nvPicPr>
          <p:cNvPr id="143" name="Google Shape;143;p26"/>
          <p:cNvPicPr preferRelativeResize="0"/>
          <p:nvPr/>
        </p:nvPicPr>
        <p:blipFill>
          <a:blip r:embed="rId4">
            <a:alphaModFix/>
          </a:blip>
          <a:stretch>
            <a:fillRect/>
          </a:stretch>
        </p:blipFill>
        <p:spPr>
          <a:xfrm>
            <a:off x="4274113" y="1063325"/>
            <a:ext cx="4263625" cy="3326225"/>
          </a:xfrm>
          <a:prstGeom prst="rect">
            <a:avLst/>
          </a:prstGeom>
          <a:noFill/>
          <a:ln cap="flat" cmpd="sng" w="28575">
            <a:solidFill>
              <a:schemeClr val="dk1"/>
            </a:solidFill>
            <a:prstDash val="solid"/>
            <a:round/>
            <a:headEnd len="sm" w="sm" type="none"/>
            <a:tailEnd len="sm" w="sm" type="none"/>
          </a:ln>
          <a:effectLst>
            <a:outerShdw blurRad="57150" rotWithShape="0" algn="bl" dir="5400000" dist="19050">
              <a:srgbClr val="000000"/>
            </a:outerShdw>
          </a:effectLst>
        </p:spPr>
      </p:pic>
      <p:sp>
        <p:nvSpPr>
          <p:cNvPr id="144" name="Google Shape;144;p26"/>
          <p:cNvSpPr txBox="1"/>
          <p:nvPr>
            <p:ph idx="1" type="body"/>
          </p:nvPr>
        </p:nvSpPr>
        <p:spPr>
          <a:xfrm>
            <a:off x="5076775" y="4389550"/>
            <a:ext cx="2658300" cy="52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00"/>
              <a:buNone/>
            </a:pPr>
            <a:r>
              <a:rPr b="1" lang="en" sz="1600">
                <a:solidFill>
                  <a:srgbClr val="00636C"/>
                </a:solidFill>
              </a:rPr>
              <a:t>King County, WA</a:t>
            </a:r>
            <a:endParaRPr b="1" sz="1600">
              <a:solidFill>
                <a:srgbClr val="00636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531775" y="368850"/>
            <a:ext cx="6368700" cy="33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rgbClr val="00646C"/>
                </a:solidFill>
              </a:rPr>
              <a:t>Resources and Tools</a:t>
            </a:r>
            <a:endParaRPr>
              <a:solidFill>
                <a:srgbClr val="00646C"/>
              </a:solidFill>
            </a:endParaRPr>
          </a:p>
        </p:txBody>
      </p:sp>
      <p:pic>
        <p:nvPicPr>
          <p:cNvPr id="150" name="Google Shape;150;p27"/>
          <p:cNvPicPr preferRelativeResize="0"/>
          <p:nvPr/>
        </p:nvPicPr>
        <p:blipFill rotWithShape="1">
          <a:blip r:embed="rId3">
            <a:alphaModFix/>
          </a:blip>
          <a:srcRect b="0" l="0" r="0" t="0"/>
          <a:stretch/>
        </p:blipFill>
        <p:spPr>
          <a:xfrm>
            <a:off x="7881431" y="-12"/>
            <a:ext cx="1262569" cy="1159674"/>
          </a:xfrm>
          <a:prstGeom prst="rect">
            <a:avLst/>
          </a:prstGeom>
          <a:noFill/>
          <a:ln>
            <a:noFill/>
          </a:ln>
        </p:spPr>
      </p:pic>
      <p:sp>
        <p:nvSpPr>
          <p:cNvPr id="151" name="Google Shape;151;p27"/>
          <p:cNvSpPr txBox="1"/>
          <p:nvPr>
            <p:ph idx="1" type="body"/>
          </p:nvPr>
        </p:nvSpPr>
        <p:spPr>
          <a:xfrm>
            <a:off x="532800" y="1159650"/>
            <a:ext cx="4404900" cy="35346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646C"/>
              </a:buClr>
              <a:buSzPts val="1600"/>
              <a:buChar char="❖"/>
            </a:pPr>
            <a:r>
              <a:rPr lang="en" sz="1600">
                <a:solidFill>
                  <a:srgbClr val="00646C"/>
                </a:solidFill>
              </a:rPr>
              <a:t>Cooperative purchasing agreements and group-buys</a:t>
            </a:r>
            <a:br>
              <a:rPr lang="en" sz="1600">
                <a:solidFill>
                  <a:srgbClr val="00646C"/>
                </a:solidFill>
              </a:rPr>
            </a:br>
            <a:endParaRPr sz="1600">
              <a:solidFill>
                <a:srgbClr val="00646C"/>
              </a:solidFill>
            </a:endParaRPr>
          </a:p>
          <a:p>
            <a:pPr indent="-330200" lvl="0" marL="457200" rtl="0" algn="l">
              <a:lnSpc>
                <a:spcPct val="115000"/>
              </a:lnSpc>
              <a:spcBef>
                <a:spcPts val="0"/>
              </a:spcBef>
              <a:spcAft>
                <a:spcPts val="0"/>
              </a:spcAft>
              <a:buClr>
                <a:srgbClr val="00646C"/>
              </a:buClr>
              <a:buSzPts val="1600"/>
              <a:buChar char="❖"/>
            </a:pPr>
            <a:r>
              <a:rPr lang="en" sz="1600">
                <a:solidFill>
                  <a:srgbClr val="00646C"/>
                </a:solidFill>
              </a:rPr>
              <a:t>Procura+ Manual for Sustainable Procurement</a:t>
            </a:r>
            <a:br>
              <a:rPr lang="en" sz="1600">
                <a:solidFill>
                  <a:srgbClr val="00646C"/>
                </a:solidFill>
              </a:rPr>
            </a:br>
            <a:endParaRPr sz="1600">
              <a:solidFill>
                <a:srgbClr val="00646C"/>
              </a:solidFill>
            </a:endParaRPr>
          </a:p>
          <a:p>
            <a:pPr indent="-330200" lvl="0" marL="457200" rtl="0" algn="l">
              <a:lnSpc>
                <a:spcPct val="115000"/>
              </a:lnSpc>
              <a:spcBef>
                <a:spcPts val="0"/>
              </a:spcBef>
              <a:spcAft>
                <a:spcPts val="0"/>
              </a:spcAft>
              <a:buClr>
                <a:srgbClr val="00646C"/>
              </a:buClr>
              <a:buSzPts val="1600"/>
              <a:buChar char="❖"/>
            </a:pPr>
            <a:r>
              <a:rPr lang="en" sz="1600">
                <a:solidFill>
                  <a:srgbClr val="00646C"/>
                </a:solidFill>
              </a:rPr>
              <a:t>ICLEI’s ClearPath tool for Local Government Operations GHG inventory (for ICLEI members)</a:t>
            </a:r>
            <a:br>
              <a:rPr lang="en" sz="1600">
                <a:solidFill>
                  <a:srgbClr val="00646C"/>
                </a:solidFill>
              </a:rPr>
            </a:br>
            <a:endParaRPr sz="1600">
              <a:solidFill>
                <a:srgbClr val="00646C"/>
              </a:solidFill>
            </a:endParaRPr>
          </a:p>
          <a:p>
            <a:pPr indent="-330200" lvl="0" marL="457200" rtl="0" algn="l">
              <a:lnSpc>
                <a:spcPct val="115000"/>
              </a:lnSpc>
              <a:spcBef>
                <a:spcPts val="0"/>
              </a:spcBef>
              <a:spcAft>
                <a:spcPts val="0"/>
              </a:spcAft>
              <a:buClr>
                <a:srgbClr val="00646C"/>
              </a:buClr>
              <a:buSzPts val="1600"/>
              <a:buChar char="❖"/>
            </a:pPr>
            <a:r>
              <a:rPr lang="en" sz="1600">
                <a:solidFill>
                  <a:srgbClr val="00646C"/>
                </a:solidFill>
              </a:rPr>
              <a:t>Certification and Rating Systems - EnergyStar, EPEAT and Greenseal</a:t>
            </a:r>
            <a:endParaRPr sz="1600">
              <a:solidFill>
                <a:srgbClr val="00646C"/>
              </a:solidFill>
            </a:endParaRPr>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p:txBody>
      </p:sp>
      <p:pic>
        <p:nvPicPr>
          <p:cNvPr id="152" name="Google Shape;152;p27"/>
          <p:cNvPicPr preferRelativeResize="0"/>
          <p:nvPr/>
        </p:nvPicPr>
        <p:blipFill>
          <a:blip r:embed="rId4">
            <a:alphaModFix/>
          </a:blip>
          <a:stretch>
            <a:fillRect/>
          </a:stretch>
        </p:blipFill>
        <p:spPr>
          <a:xfrm>
            <a:off x="5665925" y="1159650"/>
            <a:ext cx="2489159" cy="3534600"/>
          </a:xfrm>
          <a:prstGeom prst="rect">
            <a:avLst/>
          </a:prstGeom>
          <a:noFill/>
          <a:ln>
            <a:noFill/>
          </a:ln>
          <a:effectLst>
            <a:outerShdw blurRad="57150" rotWithShape="0" algn="bl" dir="2154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