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0" r:id="rId2"/>
    <p:sldMasterId id="2147483682" r:id="rId3"/>
    <p:sldMasterId id="2147483709" r:id="rId4"/>
  </p:sldMasterIdLst>
  <p:notesMasterIdLst>
    <p:notesMasterId r:id="rId39"/>
  </p:notesMasterIdLst>
  <p:sldIdLst>
    <p:sldId id="256" r:id="rId5"/>
    <p:sldId id="3305" r:id="rId6"/>
    <p:sldId id="261" r:id="rId7"/>
    <p:sldId id="257" r:id="rId8"/>
    <p:sldId id="3312" r:id="rId9"/>
    <p:sldId id="3313" r:id="rId10"/>
    <p:sldId id="3335" r:id="rId11"/>
    <p:sldId id="3334" r:id="rId12"/>
    <p:sldId id="2283" r:id="rId13"/>
    <p:sldId id="264" r:id="rId14"/>
    <p:sldId id="265" r:id="rId15"/>
    <p:sldId id="268" r:id="rId16"/>
    <p:sldId id="269" r:id="rId17"/>
    <p:sldId id="270" r:id="rId18"/>
    <p:sldId id="271" r:id="rId19"/>
    <p:sldId id="274" r:id="rId20"/>
    <p:sldId id="273" r:id="rId21"/>
    <p:sldId id="278" r:id="rId22"/>
    <p:sldId id="279" r:id="rId23"/>
    <p:sldId id="281" r:id="rId24"/>
    <p:sldId id="282" r:id="rId25"/>
    <p:sldId id="283" r:id="rId26"/>
    <p:sldId id="284" r:id="rId27"/>
    <p:sldId id="280" r:id="rId28"/>
    <p:sldId id="306" r:id="rId29"/>
    <p:sldId id="286" r:id="rId30"/>
    <p:sldId id="288" r:id="rId31"/>
    <p:sldId id="307" r:id="rId32"/>
    <p:sldId id="290" r:id="rId33"/>
    <p:sldId id="291" r:id="rId34"/>
    <p:sldId id="292" r:id="rId35"/>
    <p:sldId id="293" r:id="rId36"/>
    <p:sldId id="294" r:id="rId37"/>
    <p:sldId id="30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18"/>
    <p:restoredTop sz="96301"/>
  </p:normalViewPr>
  <p:slideViewPr>
    <p:cSldViewPr snapToGrid="0">
      <p:cViewPr varScale="1">
        <p:scale>
          <a:sx n="98" d="100"/>
          <a:sy n="98" d="100"/>
        </p:scale>
        <p:origin x="2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0"/>
        <c:ser>
          <c:idx val="0"/>
          <c:order val="0"/>
          <c:tx>
            <c:strRef>
              <c:f>Sheet1!$B$1</c:f>
              <c:strCache>
                <c:ptCount val="1"/>
                <c:pt idx="0">
                  <c:v>Column1</c:v>
                </c:pt>
              </c:strCache>
            </c:strRef>
          </c:tx>
          <c:spPr>
            <a:solidFill>
              <a:schemeClr val="accent1"/>
            </a:solidFill>
            <a:ln w="25400">
              <a:solidFill>
                <a:schemeClr val="bg1"/>
              </a:solidFill>
            </a:ln>
            <a:effectLst/>
          </c:spPr>
          <c:dPt>
            <c:idx val="0"/>
            <c:bubble3D val="0"/>
            <c:spPr>
              <a:solidFill>
                <a:srgbClr val="6ADBFF"/>
              </a:solidFill>
              <a:ln w="25400">
                <a:solidFill>
                  <a:schemeClr val="bg1"/>
                </a:solidFill>
              </a:ln>
              <a:effectLst/>
            </c:spPr>
            <c:extLst>
              <c:ext xmlns:c16="http://schemas.microsoft.com/office/drawing/2014/chart" uri="{C3380CC4-5D6E-409C-BE32-E72D297353CC}">
                <c16:uniqueId val="{00000001-8412-1E4B-9B02-1C481D41CF8B}"/>
              </c:ext>
            </c:extLst>
          </c:dPt>
          <c:dPt>
            <c:idx val="1"/>
            <c:bubble3D val="0"/>
            <c:spPr>
              <a:solidFill>
                <a:srgbClr val="C0C0C0"/>
              </a:solidFill>
              <a:ln w="25400">
                <a:solidFill>
                  <a:schemeClr val="bg1"/>
                </a:solidFill>
              </a:ln>
              <a:effectLst/>
            </c:spPr>
            <c:extLst>
              <c:ext xmlns:c16="http://schemas.microsoft.com/office/drawing/2014/chart" uri="{C3380CC4-5D6E-409C-BE32-E72D297353CC}">
                <c16:uniqueId val="{00000003-8412-1E4B-9B02-1C481D41CF8B}"/>
              </c:ext>
            </c:extLst>
          </c:dPt>
          <c:dPt>
            <c:idx val="2"/>
            <c:bubble3D val="0"/>
            <c:spPr>
              <a:solidFill>
                <a:srgbClr val="808080"/>
              </a:solidFill>
              <a:ln w="25400">
                <a:solidFill>
                  <a:schemeClr val="bg1"/>
                </a:solidFill>
              </a:ln>
              <a:effectLst/>
            </c:spPr>
            <c:extLst>
              <c:ext xmlns:c16="http://schemas.microsoft.com/office/drawing/2014/chart" uri="{C3380CC4-5D6E-409C-BE32-E72D297353CC}">
                <c16:uniqueId val="{00000005-8412-1E4B-9B02-1C481D41CF8B}"/>
              </c:ext>
            </c:extLst>
          </c:dPt>
          <c:dPt>
            <c:idx val="3"/>
            <c:bubble3D val="0"/>
            <c:spPr>
              <a:solidFill>
                <a:srgbClr val="5B5B5B"/>
              </a:solidFill>
              <a:ln w="25400">
                <a:solidFill>
                  <a:schemeClr val="bg1"/>
                </a:solidFill>
              </a:ln>
              <a:effectLst/>
            </c:spPr>
            <c:extLst>
              <c:ext xmlns:c16="http://schemas.microsoft.com/office/drawing/2014/chart" uri="{C3380CC4-5D6E-409C-BE32-E72D297353CC}">
                <c16:uniqueId val="{00000007-8412-1E4B-9B02-1C481D41CF8B}"/>
              </c:ext>
            </c:extLst>
          </c:dPt>
          <c:cat>
            <c:strRef>
              <c:f>Sheet1!$A$2:$A$5</c:f>
              <c:strCache>
                <c:ptCount val="4"/>
                <c:pt idx="0">
                  <c:v>Item 1</c:v>
                </c:pt>
                <c:pt idx="1">
                  <c:v>Item 2</c:v>
                </c:pt>
                <c:pt idx="2">
                  <c:v>Item 3</c:v>
                </c:pt>
                <c:pt idx="3">
                  <c:v>Item 4</c:v>
                </c:pt>
              </c:strCache>
            </c:strRef>
          </c:cat>
          <c:val>
            <c:numRef>
              <c:f>Sheet1!$B$2:$B$5</c:f>
              <c:numCache>
                <c:formatCode>General</c:formatCode>
                <c:ptCount val="4"/>
                <c:pt idx="0">
                  <c:v>60</c:v>
                </c:pt>
                <c:pt idx="1">
                  <c:v>20</c:v>
                </c:pt>
                <c:pt idx="2">
                  <c:v>10</c:v>
                </c:pt>
                <c:pt idx="3">
                  <c:v>10</c:v>
                </c:pt>
              </c:numCache>
            </c:numRef>
          </c:val>
          <c:extLst>
            <c:ext xmlns:c16="http://schemas.microsoft.com/office/drawing/2014/chart" uri="{C3380CC4-5D6E-409C-BE32-E72D297353CC}">
              <c16:uniqueId val="{00000008-8412-1E4B-9B02-1C481D41CF8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4D735-031F-4643-8759-94EB470408C7}" type="datetimeFigureOut">
              <a:rPr lang="en-US" smtClean="0"/>
              <a:t>4/5/23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472E0-3B51-2A4C-984C-D36B7452E7E0}" type="slidenum">
              <a:rPr lang="en-US" smtClean="0"/>
              <a:t>‹#›</a:t>
            </a:fld>
            <a:endParaRPr lang="en-US"/>
          </a:p>
        </p:txBody>
      </p:sp>
    </p:spTree>
    <p:extLst>
      <p:ext uri="{BB962C8B-B14F-4D97-AF65-F5344CB8AC3E}">
        <p14:creationId xmlns:p14="http://schemas.microsoft.com/office/powerpoint/2010/main" val="4101204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importance of the breakthrough is not trivial – it’s crazy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before I get to that... That’s the “how” , I want to talk about the outcomes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7831C-41FB-3B42-887A-28CF809E7D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575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4280-3142-7773-2D5E-0D8238141AC2}"/>
              </a:ext>
            </a:extLst>
          </p:cNvPr>
          <p:cNvSpPr>
            <a:spLocks noGrp="1"/>
          </p:cNvSpPr>
          <p:nvPr>
            <p:ph type="ctrTitle"/>
          </p:nvPr>
        </p:nvSpPr>
        <p:spPr>
          <a:xfrm>
            <a:off x="1524000" y="1347647"/>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8103CF0-2E2C-7F89-2341-886A329FB883}"/>
              </a:ext>
            </a:extLst>
          </p:cNvPr>
          <p:cNvSpPr>
            <a:spLocks noGrp="1"/>
          </p:cNvSpPr>
          <p:nvPr>
            <p:ph type="subTitle" idx="1"/>
          </p:nvPr>
        </p:nvSpPr>
        <p:spPr>
          <a:xfrm>
            <a:off x="1524000" y="382732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30658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29F6-9758-B8F5-B8F8-31DB7FDCA0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33F5FA-DD9C-2508-4303-95490EB171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49263A-9BBD-8C98-B729-D205E10CCAD9}"/>
              </a:ext>
            </a:extLst>
          </p:cNvPr>
          <p:cNvSpPr>
            <a:spLocks noGrp="1"/>
          </p:cNvSpPr>
          <p:nvPr>
            <p:ph type="dt" sz="half" idx="10"/>
          </p:nvPr>
        </p:nvSpPr>
        <p:spPr/>
        <p:txBody>
          <a:bodyPr/>
          <a:lstStyle/>
          <a:p>
            <a:fld id="{BA3A4FDE-0EBF-514A-BEA1-F22E1069DAE6}" type="datetimeFigureOut">
              <a:rPr lang="en-US" smtClean="0"/>
              <a:t>3/23/23</a:t>
            </a:fld>
            <a:endParaRPr lang="en-US"/>
          </a:p>
        </p:txBody>
      </p:sp>
      <p:sp>
        <p:nvSpPr>
          <p:cNvPr id="5" name="Footer Placeholder 4">
            <a:extLst>
              <a:ext uri="{FF2B5EF4-FFF2-40B4-BE49-F238E27FC236}">
                <a16:creationId xmlns:a16="http://schemas.microsoft.com/office/drawing/2014/main" id="{51EE8B6B-B1F2-EF7A-9A93-B8DAFA67E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B17A2-52F1-7F21-6991-63FCAEE0509D}"/>
              </a:ext>
            </a:extLst>
          </p:cNvPr>
          <p:cNvSpPr>
            <a:spLocks noGrp="1"/>
          </p:cNvSpPr>
          <p:nvPr>
            <p:ph type="sldNum" sz="quarter" idx="12"/>
          </p:nvPr>
        </p:nvSpPr>
        <p:spPr/>
        <p:txBody>
          <a:bodyPr/>
          <a:lstStyle/>
          <a:p>
            <a:fld id="{85E71045-1757-2844-901A-21CD7AF11D96}" type="slidenum">
              <a:rPr lang="en-US" smtClean="0"/>
              <a:t>‹#›</a:t>
            </a:fld>
            <a:endParaRPr lang="en-US"/>
          </a:p>
        </p:txBody>
      </p:sp>
    </p:spTree>
    <p:extLst>
      <p:ext uri="{BB962C8B-B14F-4D97-AF65-F5344CB8AC3E}">
        <p14:creationId xmlns:p14="http://schemas.microsoft.com/office/powerpoint/2010/main" val="88945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3FD8-F2B5-F21A-31AB-4B964F758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1A6156-A9A8-97AA-AE2C-A5E724127D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9BF8B-0319-7420-EBC2-0F5D0A965524}"/>
              </a:ext>
            </a:extLst>
          </p:cNvPr>
          <p:cNvSpPr>
            <a:spLocks noGrp="1"/>
          </p:cNvSpPr>
          <p:nvPr>
            <p:ph type="dt" sz="half" idx="10"/>
          </p:nvPr>
        </p:nvSpPr>
        <p:spPr/>
        <p:txBody>
          <a:bodyPr/>
          <a:lstStyle/>
          <a:p>
            <a:fld id="{BA3A4FDE-0EBF-514A-BEA1-F22E1069DAE6}" type="datetimeFigureOut">
              <a:rPr lang="en-US" smtClean="0"/>
              <a:t>3/23/23</a:t>
            </a:fld>
            <a:endParaRPr lang="en-US"/>
          </a:p>
        </p:txBody>
      </p:sp>
      <p:sp>
        <p:nvSpPr>
          <p:cNvPr id="5" name="Footer Placeholder 4">
            <a:extLst>
              <a:ext uri="{FF2B5EF4-FFF2-40B4-BE49-F238E27FC236}">
                <a16:creationId xmlns:a16="http://schemas.microsoft.com/office/drawing/2014/main" id="{1CA5BD4F-3F6C-E1A4-A3D2-D871E8E79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FD46D5-CDF7-DBC0-72B7-4D69E695D51F}"/>
              </a:ext>
            </a:extLst>
          </p:cNvPr>
          <p:cNvSpPr>
            <a:spLocks noGrp="1"/>
          </p:cNvSpPr>
          <p:nvPr>
            <p:ph type="sldNum" sz="quarter" idx="12"/>
          </p:nvPr>
        </p:nvSpPr>
        <p:spPr/>
        <p:txBody>
          <a:bodyPr/>
          <a:lstStyle/>
          <a:p>
            <a:fld id="{85E71045-1757-2844-901A-21CD7AF11D96}" type="slidenum">
              <a:rPr lang="en-US" smtClean="0"/>
              <a:t>‹#›</a:t>
            </a:fld>
            <a:endParaRPr lang="en-US"/>
          </a:p>
        </p:txBody>
      </p:sp>
    </p:spTree>
    <p:extLst>
      <p:ext uri="{BB962C8B-B14F-4D97-AF65-F5344CB8AC3E}">
        <p14:creationId xmlns:p14="http://schemas.microsoft.com/office/powerpoint/2010/main" val="1353369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3F1E6-76FD-21F4-D4B9-FDA14C3740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F6C5C7-C911-E249-7B59-106D7E8F30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FA4B18-52A3-8FE9-75F5-C64287EB2905}"/>
              </a:ext>
            </a:extLst>
          </p:cNvPr>
          <p:cNvSpPr>
            <a:spLocks noGrp="1"/>
          </p:cNvSpPr>
          <p:nvPr>
            <p:ph type="dt" sz="half" idx="10"/>
          </p:nvPr>
        </p:nvSpPr>
        <p:spPr/>
        <p:txBody>
          <a:bodyPr/>
          <a:lstStyle/>
          <a:p>
            <a:fld id="{BA3A4FDE-0EBF-514A-BEA1-F22E1069DAE6}" type="datetimeFigureOut">
              <a:rPr lang="en-US" smtClean="0"/>
              <a:t>3/23/23</a:t>
            </a:fld>
            <a:endParaRPr lang="en-US"/>
          </a:p>
        </p:txBody>
      </p:sp>
      <p:sp>
        <p:nvSpPr>
          <p:cNvPr id="5" name="Footer Placeholder 4">
            <a:extLst>
              <a:ext uri="{FF2B5EF4-FFF2-40B4-BE49-F238E27FC236}">
                <a16:creationId xmlns:a16="http://schemas.microsoft.com/office/drawing/2014/main" id="{D8AFFBE5-AC45-D826-0328-BD7E2049A0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C2EB9-B499-9178-CB2D-7674BE0CA36F}"/>
              </a:ext>
            </a:extLst>
          </p:cNvPr>
          <p:cNvSpPr>
            <a:spLocks noGrp="1"/>
          </p:cNvSpPr>
          <p:nvPr>
            <p:ph type="sldNum" sz="quarter" idx="12"/>
          </p:nvPr>
        </p:nvSpPr>
        <p:spPr/>
        <p:txBody>
          <a:bodyPr/>
          <a:lstStyle/>
          <a:p>
            <a:fld id="{85E71045-1757-2844-901A-21CD7AF11D96}" type="slidenum">
              <a:rPr lang="en-US" smtClean="0"/>
              <a:t>‹#›</a:t>
            </a:fld>
            <a:endParaRPr lang="en-US"/>
          </a:p>
        </p:txBody>
      </p:sp>
    </p:spTree>
    <p:extLst>
      <p:ext uri="{BB962C8B-B14F-4D97-AF65-F5344CB8AC3E}">
        <p14:creationId xmlns:p14="http://schemas.microsoft.com/office/powerpoint/2010/main" val="72692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97844-1733-BB42-1D1F-AD5E9F3AD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2C0DA8-23A4-9FB5-4B3B-6A95F3F328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EBF714-4CE0-D136-2958-A8C1CFF13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E9AB6-9132-50E9-B1A4-D610B1C90943}"/>
              </a:ext>
            </a:extLst>
          </p:cNvPr>
          <p:cNvSpPr>
            <a:spLocks noGrp="1"/>
          </p:cNvSpPr>
          <p:nvPr>
            <p:ph type="dt" sz="half" idx="10"/>
          </p:nvPr>
        </p:nvSpPr>
        <p:spPr/>
        <p:txBody>
          <a:bodyPr/>
          <a:lstStyle/>
          <a:p>
            <a:fld id="{BA3A4FDE-0EBF-514A-BEA1-F22E1069DAE6}" type="datetimeFigureOut">
              <a:rPr lang="en-US" smtClean="0"/>
              <a:t>3/23/23</a:t>
            </a:fld>
            <a:endParaRPr lang="en-US"/>
          </a:p>
        </p:txBody>
      </p:sp>
      <p:sp>
        <p:nvSpPr>
          <p:cNvPr id="6" name="Footer Placeholder 5">
            <a:extLst>
              <a:ext uri="{FF2B5EF4-FFF2-40B4-BE49-F238E27FC236}">
                <a16:creationId xmlns:a16="http://schemas.microsoft.com/office/drawing/2014/main" id="{91F11F94-9ACD-CFD5-7160-9DC44CC477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E030DD-E7A8-25F7-32CA-6F41FB08D2BE}"/>
              </a:ext>
            </a:extLst>
          </p:cNvPr>
          <p:cNvSpPr>
            <a:spLocks noGrp="1"/>
          </p:cNvSpPr>
          <p:nvPr>
            <p:ph type="sldNum" sz="quarter" idx="12"/>
          </p:nvPr>
        </p:nvSpPr>
        <p:spPr/>
        <p:txBody>
          <a:bodyPr/>
          <a:lstStyle/>
          <a:p>
            <a:fld id="{85E71045-1757-2844-901A-21CD7AF11D96}" type="slidenum">
              <a:rPr lang="en-US" smtClean="0"/>
              <a:t>‹#›</a:t>
            </a:fld>
            <a:endParaRPr lang="en-US"/>
          </a:p>
        </p:txBody>
      </p:sp>
    </p:spTree>
    <p:extLst>
      <p:ext uri="{BB962C8B-B14F-4D97-AF65-F5344CB8AC3E}">
        <p14:creationId xmlns:p14="http://schemas.microsoft.com/office/powerpoint/2010/main" val="2598612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FBF9D-4575-5A05-AC67-552A548BDB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0A8E45-A1BB-1B94-98A3-F7BEEB7A45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D4702D-9B19-3869-3448-7EDB3EEF3D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53151-33AA-286E-4B60-FEB41D2461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6AF7C6-0C19-AA18-23F8-7ACF730570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449BCB-8BC1-7A3E-7490-7C7DA7BF3CCB}"/>
              </a:ext>
            </a:extLst>
          </p:cNvPr>
          <p:cNvSpPr>
            <a:spLocks noGrp="1"/>
          </p:cNvSpPr>
          <p:nvPr>
            <p:ph type="dt" sz="half" idx="10"/>
          </p:nvPr>
        </p:nvSpPr>
        <p:spPr/>
        <p:txBody>
          <a:bodyPr/>
          <a:lstStyle/>
          <a:p>
            <a:fld id="{BA3A4FDE-0EBF-514A-BEA1-F22E1069DAE6}" type="datetimeFigureOut">
              <a:rPr lang="en-US" smtClean="0"/>
              <a:t>3/23/23</a:t>
            </a:fld>
            <a:endParaRPr lang="en-US"/>
          </a:p>
        </p:txBody>
      </p:sp>
      <p:sp>
        <p:nvSpPr>
          <p:cNvPr id="8" name="Footer Placeholder 7">
            <a:extLst>
              <a:ext uri="{FF2B5EF4-FFF2-40B4-BE49-F238E27FC236}">
                <a16:creationId xmlns:a16="http://schemas.microsoft.com/office/drawing/2014/main" id="{26D72C78-A59B-25D1-46B6-E7185B63A8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D97202-73AF-8A58-1C19-F9D39A4E0ACA}"/>
              </a:ext>
            </a:extLst>
          </p:cNvPr>
          <p:cNvSpPr>
            <a:spLocks noGrp="1"/>
          </p:cNvSpPr>
          <p:nvPr>
            <p:ph type="sldNum" sz="quarter" idx="12"/>
          </p:nvPr>
        </p:nvSpPr>
        <p:spPr/>
        <p:txBody>
          <a:bodyPr/>
          <a:lstStyle/>
          <a:p>
            <a:fld id="{85E71045-1757-2844-901A-21CD7AF11D96}" type="slidenum">
              <a:rPr lang="en-US" smtClean="0"/>
              <a:t>‹#›</a:t>
            </a:fld>
            <a:endParaRPr lang="en-US"/>
          </a:p>
        </p:txBody>
      </p:sp>
    </p:spTree>
    <p:extLst>
      <p:ext uri="{BB962C8B-B14F-4D97-AF65-F5344CB8AC3E}">
        <p14:creationId xmlns:p14="http://schemas.microsoft.com/office/powerpoint/2010/main" val="1225913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465A-9935-9B84-0F02-F535B7EDF9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AA0B8C-0648-BA66-7538-2A610F302806}"/>
              </a:ext>
            </a:extLst>
          </p:cNvPr>
          <p:cNvSpPr>
            <a:spLocks noGrp="1"/>
          </p:cNvSpPr>
          <p:nvPr>
            <p:ph type="dt" sz="half" idx="10"/>
          </p:nvPr>
        </p:nvSpPr>
        <p:spPr/>
        <p:txBody>
          <a:bodyPr/>
          <a:lstStyle/>
          <a:p>
            <a:fld id="{BA3A4FDE-0EBF-514A-BEA1-F22E1069DAE6}" type="datetimeFigureOut">
              <a:rPr lang="en-US" smtClean="0"/>
              <a:t>3/23/23</a:t>
            </a:fld>
            <a:endParaRPr lang="en-US"/>
          </a:p>
        </p:txBody>
      </p:sp>
      <p:sp>
        <p:nvSpPr>
          <p:cNvPr id="4" name="Footer Placeholder 3">
            <a:extLst>
              <a:ext uri="{FF2B5EF4-FFF2-40B4-BE49-F238E27FC236}">
                <a16:creationId xmlns:a16="http://schemas.microsoft.com/office/drawing/2014/main" id="{30BD50AF-B2AA-04DD-268C-91796DBD8B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AB8B94-1EE5-8BE2-6F37-774A5D988F5D}"/>
              </a:ext>
            </a:extLst>
          </p:cNvPr>
          <p:cNvSpPr>
            <a:spLocks noGrp="1"/>
          </p:cNvSpPr>
          <p:nvPr>
            <p:ph type="sldNum" sz="quarter" idx="12"/>
          </p:nvPr>
        </p:nvSpPr>
        <p:spPr/>
        <p:txBody>
          <a:bodyPr/>
          <a:lstStyle/>
          <a:p>
            <a:fld id="{85E71045-1757-2844-901A-21CD7AF11D96}" type="slidenum">
              <a:rPr lang="en-US" smtClean="0"/>
              <a:t>‹#›</a:t>
            </a:fld>
            <a:endParaRPr lang="en-US"/>
          </a:p>
        </p:txBody>
      </p:sp>
    </p:spTree>
    <p:extLst>
      <p:ext uri="{BB962C8B-B14F-4D97-AF65-F5344CB8AC3E}">
        <p14:creationId xmlns:p14="http://schemas.microsoft.com/office/powerpoint/2010/main" val="3255367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60CEC-4637-7A89-00A1-733B8979A6F2}"/>
              </a:ext>
            </a:extLst>
          </p:cNvPr>
          <p:cNvSpPr>
            <a:spLocks noGrp="1"/>
          </p:cNvSpPr>
          <p:nvPr>
            <p:ph type="dt" sz="half" idx="10"/>
          </p:nvPr>
        </p:nvSpPr>
        <p:spPr/>
        <p:txBody>
          <a:bodyPr/>
          <a:lstStyle/>
          <a:p>
            <a:fld id="{BA3A4FDE-0EBF-514A-BEA1-F22E1069DAE6}" type="datetimeFigureOut">
              <a:rPr lang="en-US" smtClean="0"/>
              <a:t>3/23/23</a:t>
            </a:fld>
            <a:endParaRPr lang="en-US"/>
          </a:p>
        </p:txBody>
      </p:sp>
      <p:sp>
        <p:nvSpPr>
          <p:cNvPr id="3" name="Footer Placeholder 2">
            <a:extLst>
              <a:ext uri="{FF2B5EF4-FFF2-40B4-BE49-F238E27FC236}">
                <a16:creationId xmlns:a16="http://schemas.microsoft.com/office/drawing/2014/main" id="{F25FFB96-9FC0-3980-B202-EAD582F362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7C267F-0CB4-1256-8AC0-6B14ACAA0E8B}"/>
              </a:ext>
            </a:extLst>
          </p:cNvPr>
          <p:cNvSpPr>
            <a:spLocks noGrp="1"/>
          </p:cNvSpPr>
          <p:nvPr>
            <p:ph type="sldNum" sz="quarter" idx="12"/>
          </p:nvPr>
        </p:nvSpPr>
        <p:spPr/>
        <p:txBody>
          <a:bodyPr/>
          <a:lstStyle/>
          <a:p>
            <a:fld id="{85E71045-1757-2844-901A-21CD7AF11D96}" type="slidenum">
              <a:rPr lang="en-US" smtClean="0"/>
              <a:t>‹#›</a:t>
            </a:fld>
            <a:endParaRPr lang="en-US"/>
          </a:p>
        </p:txBody>
      </p:sp>
    </p:spTree>
    <p:extLst>
      <p:ext uri="{BB962C8B-B14F-4D97-AF65-F5344CB8AC3E}">
        <p14:creationId xmlns:p14="http://schemas.microsoft.com/office/powerpoint/2010/main" val="11193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E290-0AA4-36F6-BA58-A27F2B278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88422C-C5AB-5F6C-9929-D45F7FDE9E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8291EC-DCA3-621E-E0CD-B694321750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EFC32B-76BA-0BDC-ECD5-F987F57888BF}"/>
              </a:ext>
            </a:extLst>
          </p:cNvPr>
          <p:cNvSpPr>
            <a:spLocks noGrp="1"/>
          </p:cNvSpPr>
          <p:nvPr>
            <p:ph type="dt" sz="half" idx="10"/>
          </p:nvPr>
        </p:nvSpPr>
        <p:spPr/>
        <p:txBody>
          <a:bodyPr/>
          <a:lstStyle/>
          <a:p>
            <a:fld id="{BA3A4FDE-0EBF-514A-BEA1-F22E1069DAE6}" type="datetimeFigureOut">
              <a:rPr lang="en-US" smtClean="0"/>
              <a:t>3/23/23</a:t>
            </a:fld>
            <a:endParaRPr lang="en-US"/>
          </a:p>
        </p:txBody>
      </p:sp>
      <p:sp>
        <p:nvSpPr>
          <p:cNvPr id="6" name="Footer Placeholder 5">
            <a:extLst>
              <a:ext uri="{FF2B5EF4-FFF2-40B4-BE49-F238E27FC236}">
                <a16:creationId xmlns:a16="http://schemas.microsoft.com/office/drawing/2014/main" id="{0CFE1C42-5F91-7D0D-4B00-BF401E448D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9D6BE-9AE0-05A2-EF0B-EA40177AEA28}"/>
              </a:ext>
            </a:extLst>
          </p:cNvPr>
          <p:cNvSpPr>
            <a:spLocks noGrp="1"/>
          </p:cNvSpPr>
          <p:nvPr>
            <p:ph type="sldNum" sz="quarter" idx="12"/>
          </p:nvPr>
        </p:nvSpPr>
        <p:spPr/>
        <p:txBody>
          <a:bodyPr/>
          <a:lstStyle/>
          <a:p>
            <a:fld id="{85E71045-1757-2844-901A-21CD7AF11D96}" type="slidenum">
              <a:rPr lang="en-US" smtClean="0"/>
              <a:t>‹#›</a:t>
            </a:fld>
            <a:endParaRPr lang="en-US"/>
          </a:p>
        </p:txBody>
      </p:sp>
    </p:spTree>
    <p:extLst>
      <p:ext uri="{BB962C8B-B14F-4D97-AF65-F5344CB8AC3E}">
        <p14:creationId xmlns:p14="http://schemas.microsoft.com/office/powerpoint/2010/main" val="322640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4EA5-AA80-6A99-D2FA-5FB611039C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C19D4F-6DE7-A63E-B231-E9A564C612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76BCFB-D65E-3544-836D-67FF1EED2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906889-52F5-8CC9-8511-38250D5F468A}"/>
              </a:ext>
            </a:extLst>
          </p:cNvPr>
          <p:cNvSpPr>
            <a:spLocks noGrp="1"/>
          </p:cNvSpPr>
          <p:nvPr>
            <p:ph type="dt" sz="half" idx="10"/>
          </p:nvPr>
        </p:nvSpPr>
        <p:spPr/>
        <p:txBody>
          <a:bodyPr/>
          <a:lstStyle/>
          <a:p>
            <a:fld id="{BA3A4FDE-0EBF-514A-BEA1-F22E1069DAE6}" type="datetimeFigureOut">
              <a:rPr lang="en-US" smtClean="0"/>
              <a:t>3/23/23</a:t>
            </a:fld>
            <a:endParaRPr lang="en-US"/>
          </a:p>
        </p:txBody>
      </p:sp>
      <p:sp>
        <p:nvSpPr>
          <p:cNvPr id="6" name="Footer Placeholder 5">
            <a:extLst>
              <a:ext uri="{FF2B5EF4-FFF2-40B4-BE49-F238E27FC236}">
                <a16:creationId xmlns:a16="http://schemas.microsoft.com/office/drawing/2014/main" id="{9BCCE443-15DD-20C0-DEDE-A45B0BF52E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909D0C-F7D5-3853-EE7A-A8CA12AFBDC1}"/>
              </a:ext>
            </a:extLst>
          </p:cNvPr>
          <p:cNvSpPr>
            <a:spLocks noGrp="1"/>
          </p:cNvSpPr>
          <p:nvPr>
            <p:ph type="sldNum" sz="quarter" idx="12"/>
          </p:nvPr>
        </p:nvSpPr>
        <p:spPr/>
        <p:txBody>
          <a:bodyPr/>
          <a:lstStyle/>
          <a:p>
            <a:fld id="{85E71045-1757-2844-901A-21CD7AF11D96}" type="slidenum">
              <a:rPr lang="en-US" smtClean="0"/>
              <a:t>‹#›</a:t>
            </a:fld>
            <a:endParaRPr lang="en-US"/>
          </a:p>
        </p:txBody>
      </p:sp>
    </p:spTree>
    <p:extLst>
      <p:ext uri="{BB962C8B-B14F-4D97-AF65-F5344CB8AC3E}">
        <p14:creationId xmlns:p14="http://schemas.microsoft.com/office/powerpoint/2010/main" val="370064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E127F-3B45-4DED-7492-6766B80BAB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B84684-5D33-D3EC-6E4E-0988DCF8D0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6AA4-9153-2B1D-D351-4409890218B2}"/>
              </a:ext>
            </a:extLst>
          </p:cNvPr>
          <p:cNvSpPr>
            <a:spLocks noGrp="1"/>
          </p:cNvSpPr>
          <p:nvPr>
            <p:ph type="dt" sz="half" idx="10"/>
          </p:nvPr>
        </p:nvSpPr>
        <p:spPr/>
        <p:txBody>
          <a:bodyPr/>
          <a:lstStyle/>
          <a:p>
            <a:fld id="{BA3A4FDE-0EBF-514A-BEA1-F22E1069DAE6}" type="datetimeFigureOut">
              <a:rPr lang="en-US" smtClean="0"/>
              <a:t>3/23/23</a:t>
            </a:fld>
            <a:endParaRPr lang="en-US"/>
          </a:p>
        </p:txBody>
      </p:sp>
      <p:sp>
        <p:nvSpPr>
          <p:cNvPr id="5" name="Footer Placeholder 4">
            <a:extLst>
              <a:ext uri="{FF2B5EF4-FFF2-40B4-BE49-F238E27FC236}">
                <a16:creationId xmlns:a16="http://schemas.microsoft.com/office/drawing/2014/main" id="{57F7B161-634B-6EE9-1691-535715C6D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E4515-AEAA-934F-42AF-942985A94EBD}"/>
              </a:ext>
            </a:extLst>
          </p:cNvPr>
          <p:cNvSpPr>
            <a:spLocks noGrp="1"/>
          </p:cNvSpPr>
          <p:nvPr>
            <p:ph type="sldNum" sz="quarter" idx="12"/>
          </p:nvPr>
        </p:nvSpPr>
        <p:spPr/>
        <p:txBody>
          <a:bodyPr/>
          <a:lstStyle/>
          <a:p>
            <a:fld id="{85E71045-1757-2844-901A-21CD7AF11D96}" type="slidenum">
              <a:rPr lang="en-US" smtClean="0"/>
              <a:t>‹#›</a:t>
            </a:fld>
            <a:endParaRPr lang="en-US"/>
          </a:p>
        </p:txBody>
      </p:sp>
    </p:spTree>
    <p:extLst>
      <p:ext uri="{BB962C8B-B14F-4D97-AF65-F5344CB8AC3E}">
        <p14:creationId xmlns:p14="http://schemas.microsoft.com/office/powerpoint/2010/main" val="1070460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0008C-0F76-C9C2-87EA-EACD55267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9F728-A46D-F7C5-39A7-86B84FF1DA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842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1F129D-56BA-33A6-50FF-E07DAB910C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40C113-BEEC-BAF4-680C-DF8312DE7F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85347-8C7E-4D1A-BC1D-CAE4C4690B99}"/>
              </a:ext>
            </a:extLst>
          </p:cNvPr>
          <p:cNvSpPr>
            <a:spLocks noGrp="1"/>
          </p:cNvSpPr>
          <p:nvPr>
            <p:ph type="dt" sz="half" idx="10"/>
          </p:nvPr>
        </p:nvSpPr>
        <p:spPr/>
        <p:txBody>
          <a:bodyPr/>
          <a:lstStyle/>
          <a:p>
            <a:fld id="{BA3A4FDE-0EBF-514A-BEA1-F22E1069DAE6}" type="datetimeFigureOut">
              <a:rPr lang="en-US" smtClean="0"/>
              <a:t>3/23/23</a:t>
            </a:fld>
            <a:endParaRPr lang="en-US"/>
          </a:p>
        </p:txBody>
      </p:sp>
      <p:sp>
        <p:nvSpPr>
          <p:cNvPr id="5" name="Footer Placeholder 4">
            <a:extLst>
              <a:ext uri="{FF2B5EF4-FFF2-40B4-BE49-F238E27FC236}">
                <a16:creationId xmlns:a16="http://schemas.microsoft.com/office/drawing/2014/main" id="{4942565C-26F6-BF60-567A-D944CB4CE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59260-F722-913B-F13B-55FA4900B0F1}"/>
              </a:ext>
            </a:extLst>
          </p:cNvPr>
          <p:cNvSpPr>
            <a:spLocks noGrp="1"/>
          </p:cNvSpPr>
          <p:nvPr>
            <p:ph type="sldNum" sz="quarter" idx="12"/>
          </p:nvPr>
        </p:nvSpPr>
        <p:spPr/>
        <p:txBody>
          <a:bodyPr/>
          <a:lstStyle/>
          <a:p>
            <a:fld id="{85E71045-1757-2844-901A-21CD7AF11D96}" type="slidenum">
              <a:rPr lang="en-US" smtClean="0"/>
              <a:t>‹#›</a:t>
            </a:fld>
            <a:endParaRPr lang="en-US"/>
          </a:p>
        </p:txBody>
      </p:sp>
    </p:spTree>
    <p:extLst>
      <p:ext uri="{BB962C8B-B14F-4D97-AF65-F5344CB8AC3E}">
        <p14:creationId xmlns:p14="http://schemas.microsoft.com/office/powerpoint/2010/main" val="524924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0376E"/>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761AE81-C1F8-8B43-8FA7-2CD933A24656}"/>
              </a:ext>
            </a:extLst>
          </p:cNvPr>
          <p:cNvSpPr txBox="1"/>
          <p:nvPr userDrawn="1"/>
        </p:nvSpPr>
        <p:spPr>
          <a:xfrm>
            <a:off x="1186542" y="2939446"/>
            <a:ext cx="9818915" cy="1107996"/>
          </a:xfrm>
          <a:prstGeom prst="rect">
            <a:avLst/>
          </a:prstGeom>
          <a:noFill/>
        </p:spPr>
        <p:txBody>
          <a:bodyPr wrap="square" rtlCol="0">
            <a:spAutoFit/>
          </a:bodyPr>
          <a:lstStyle/>
          <a:p>
            <a:pPr algn="ctr"/>
            <a:r>
              <a:rPr lang="en-US" sz="6600" spc="600" dirty="0">
                <a:solidFill>
                  <a:schemeClr val="bg1"/>
                </a:solidFill>
                <a:latin typeface="DIN Condensed" pitchFamily="2" charset="0"/>
              </a:rPr>
              <a:t>TITLE HERE</a:t>
            </a:r>
          </a:p>
        </p:txBody>
      </p:sp>
      <p:sp>
        <p:nvSpPr>
          <p:cNvPr id="17" name="Rectangle 16">
            <a:extLst>
              <a:ext uri="{FF2B5EF4-FFF2-40B4-BE49-F238E27FC236}">
                <a16:creationId xmlns:a16="http://schemas.microsoft.com/office/drawing/2014/main" id="{99E4AE40-9560-9242-BBD4-102334A771E8}"/>
              </a:ext>
            </a:extLst>
          </p:cNvPr>
          <p:cNvSpPr/>
          <p:nvPr userDrawn="1"/>
        </p:nvSpPr>
        <p:spPr>
          <a:xfrm>
            <a:off x="4585381" y="3918554"/>
            <a:ext cx="3021233" cy="400110"/>
          </a:xfrm>
          <a:prstGeom prst="rect">
            <a:avLst/>
          </a:prstGeom>
        </p:spPr>
        <p:txBody>
          <a:bodyPr wrap="square">
            <a:spAutoFit/>
          </a:bodyPr>
          <a:lstStyle/>
          <a:p>
            <a:pPr algn="ctr"/>
            <a:r>
              <a:rPr lang="en-US" sz="2000" dirty="0">
                <a:solidFill>
                  <a:schemeClr val="bg1"/>
                </a:solidFill>
                <a:latin typeface="Lato" panose="020F0502020204030203" pitchFamily="34" charset="77"/>
              </a:rPr>
              <a:t>Subtitle</a:t>
            </a:r>
            <a:endParaRPr lang="en-US" sz="2000" dirty="0">
              <a:solidFill>
                <a:schemeClr val="bg1"/>
              </a:solidFill>
            </a:endParaRPr>
          </a:p>
        </p:txBody>
      </p:sp>
      <p:pic>
        <p:nvPicPr>
          <p:cNvPr id="18" name="Picture 17" descr="Logo, icon&#10;&#10;Description automatically generated">
            <a:extLst>
              <a:ext uri="{FF2B5EF4-FFF2-40B4-BE49-F238E27FC236}">
                <a16:creationId xmlns:a16="http://schemas.microsoft.com/office/drawing/2014/main" id="{18567DD7-912C-7044-B044-EAAFFC7F7C9C}"/>
              </a:ext>
            </a:extLst>
          </p:cNvPr>
          <p:cNvPicPr>
            <a:picLocks noChangeAspect="1"/>
          </p:cNvPicPr>
          <p:nvPr userDrawn="1"/>
        </p:nvPicPr>
        <p:blipFill>
          <a:blip r:embed="rId2">
            <a:biLevel thresh="25000"/>
          </a:blip>
          <a:stretch>
            <a:fillRect/>
          </a:stretch>
        </p:blipFill>
        <p:spPr>
          <a:xfrm>
            <a:off x="10912529" y="153329"/>
            <a:ext cx="1057556" cy="340684"/>
          </a:xfrm>
          <a:prstGeom prst="rect">
            <a:avLst/>
          </a:prstGeom>
        </p:spPr>
      </p:pic>
      <p:sp>
        <p:nvSpPr>
          <p:cNvPr id="20" name="Date Placeholder 3">
            <a:extLst>
              <a:ext uri="{FF2B5EF4-FFF2-40B4-BE49-F238E27FC236}">
                <a16:creationId xmlns:a16="http://schemas.microsoft.com/office/drawing/2014/main" id="{288BDDB4-370C-BD4A-AFD4-9906C862E05D}"/>
              </a:ext>
            </a:extLst>
          </p:cNvPr>
          <p:cNvSpPr>
            <a:spLocks noGrp="1"/>
          </p:cNvSpPr>
          <p:nvPr>
            <p:ph type="dt" sz="half" idx="10"/>
          </p:nvPr>
        </p:nvSpPr>
        <p:spPr>
          <a:xfrm>
            <a:off x="464819" y="6492875"/>
            <a:ext cx="2743200" cy="365125"/>
          </a:xfrm>
        </p:spPr>
        <p:txBody>
          <a:bodyPr/>
          <a:lstStyle/>
          <a:p>
            <a:r>
              <a:rPr lang="en-US" dirty="0"/>
              <a:t>Copyright ICMA | ResourceX 2022</a:t>
            </a:r>
          </a:p>
        </p:txBody>
      </p:sp>
    </p:spTree>
    <p:extLst>
      <p:ext uri="{BB962C8B-B14F-4D97-AF65-F5344CB8AC3E}">
        <p14:creationId xmlns:p14="http://schemas.microsoft.com/office/powerpoint/2010/main" val="2209349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0376E"/>
        </a:solidFill>
        <a:effectLst/>
      </p:bgPr>
    </p:bg>
    <p:spTree>
      <p:nvGrpSpPr>
        <p:cNvPr id="1" name=""/>
        <p:cNvGrpSpPr/>
        <p:nvPr/>
      </p:nvGrpSpPr>
      <p:grpSpPr>
        <a:xfrm>
          <a:off x="0" y="0"/>
          <a:ext cx="0" cy="0"/>
          <a:chOff x="0" y="0"/>
          <a:chExt cx="0" cy="0"/>
        </a:xfrm>
      </p:grpSpPr>
      <p:sp>
        <p:nvSpPr>
          <p:cNvPr id="20" name="Date Placeholder 3">
            <a:extLst>
              <a:ext uri="{FF2B5EF4-FFF2-40B4-BE49-F238E27FC236}">
                <a16:creationId xmlns:a16="http://schemas.microsoft.com/office/drawing/2014/main" id="{288BDDB4-370C-BD4A-AFD4-9906C862E05D}"/>
              </a:ext>
            </a:extLst>
          </p:cNvPr>
          <p:cNvSpPr>
            <a:spLocks noGrp="1"/>
          </p:cNvSpPr>
          <p:nvPr>
            <p:ph type="dt" sz="half" idx="10"/>
          </p:nvPr>
        </p:nvSpPr>
        <p:spPr>
          <a:xfrm>
            <a:off x="464819" y="6492875"/>
            <a:ext cx="2743200" cy="365125"/>
          </a:xfrm>
        </p:spPr>
        <p:txBody>
          <a:bodyPr/>
          <a:lstStyle/>
          <a:p>
            <a:r>
              <a:rPr lang="en-US" dirty="0"/>
              <a:t>Copyright ICMA 2022</a:t>
            </a:r>
          </a:p>
        </p:txBody>
      </p:sp>
    </p:spTree>
    <p:extLst>
      <p:ext uri="{BB962C8B-B14F-4D97-AF65-F5344CB8AC3E}">
        <p14:creationId xmlns:p14="http://schemas.microsoft.com/office/powerpoint/2010/main" val="306890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20" name="Date Placeholder 3">
            <a:extLst>
              <a:ext uri="{FF2B5EF4-FFF2-40B4-BE49-F238E27FC236}">
                <a16:creationId xmlns:a16="http://schemas.microsoft.com/office/drawing/2014/main" id="{288BDDB4-370C-BD4A-AFD4-9906C862E05D}"/>
              </a:ext>
            </a:extLst>
          </p:cNvPr>
          <p:cNvSpPr>
            <a:spLocks noGrp="1"/>
          </p:cNvSpPr>
          <p:nvPr>
            <p:ph type="dt" sz="half" idx="10"/>
          </p:nvPr>
        </p:nvSpPr>
        <p:spPr>
          <a:xfrm>
            <a:off x="464819" y="6492875"/>
            <a:ext cx="2743200" cy="365125"/>
          </a:xfrm>
        </p:spPr>
        <p:txBody>
          <a:bodyPr/>
          <a:lstStyle/>
          <a:p>
            <a:r>
              <a:rPr lang="en-US" dirty="0"/>
              <a:t>Copyright ICMA 2022</a:t>
            </a:r>
          </a:p>
        </p:txBody>
      </p:sp>
      <p:sp>
        <p:nvSpPr>
          <p:cNvPr id="21" name="Slide Number Placeholder 5">
            <a:extLst>
              <a:ext uri="{FF2B5EF4-FFF2-40B4-BE49-F238E27FC236}">
                <a16:creationId xmlns:a16="http://schemas.microsoft.com/office/drawing/2014/main" id="{15A92041-A98E-9049-B8A2-4EAAB56EA16A}"/>
              </a:ext>
            </a:extLst>
          </p:cNvPr>
          <p:cNvSpPr>
            <a:spLocks noGrp="1"/>
          </p:cNvSpPr>
          <p:nvPr>
            <p:ph type="sldNum" sz="quarter" idx="12"/>
          </p:nvPr>
        </p:nvSpPr>
        <p:spPr>
          <a:xfrm>
            <a:off x="9133113" y="6477137"/>
            <a:ext cx="2743200" cy="365125"/>
          </a:xfrm>
          <a:prstGeom prst="rect">
            <a:avLst/>
          </a:prstGeom>
        </p:spPr>
        <p:txBody>
          <a:bodyPr/>
          <a:lstStyle/>
          <a:p>
            <a:fld id="{7BBD7F6D-525D-9B4A-A48F-EA155703C8CA}" type="slidenum">
              <a:rPr lang="en-US" smtClean="0"/>
              <a:t>‹#›</a:t>
            </a:fld>
            <a:endParaRPr lang="en-US" dirty="0"/>
          </a:p>
        </p:txBody>
      </p:sp>
    </p:spTree>
    <p:extLst>
      <p:ext uri="{BB962C8B-B14F-4D97-AF65-F5344CB8AC3E}">
        <p14:creationId xmlns:p14="http://schemas.microsoft.com/office/powerpoint/2010/main" val="1927866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10376E"/>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249878-5010-5546-B962-A0C4273C539C}"/>
              </a:ext>
            </a:extLst>
          </p:cNvPr>
          <p:cNvSpPr>
            <a:spLocks noGrp="1"/>
          </p:cNvSpPr>
          <p:nvPr>
            <p:ph type="dt" sz="half" idx="10"/>
          </p:nvPr>
        </p:nvSpPr>
        <p:spPr/>
        <p:txBody>
          <a:bodyPr/>
          <a:lstStyle/>
          <a:p>
            <a:r>
              <a:rPr lang="en-US" dirty="0"/>
              <a:t>Copyright ICMA 2022</a:t>
            </a:r>
          </a:p>
        </p:txBody>
      </p:sp>
      <p:pic>
        <p:nvPicPr>
          <p:cNvPr id="10" name="Picture 9" descr="Icon&#10;&#10;Description automatically generated">
            <a:extLst>
              <a:ext uri="{FF2B5EF4-FFF2-40B4-BE49-F238E27FC236}">
                <a16:creationId xmlns:a16="http://schemas.microsoft.com/office/drawing/2014/main" id="{460A85BC-345A-3146-B8FA-FFEE47DAB16E}"/>
              </a:ext>
            </a:extLst>
          </p:cNvPr>
          <p:cNvPicPr>
            <a:picLocks noChangeAspect="1"/>
          </p:cNvPicPr>
          <p:nvPr userDrawn="1"/>
        </p:nvPicPr>
        <p:blipFill>
          <a:blip r:embed="rId2"/>
          <a:stretch>
            <a:fillRect/>
          </a:stretch>
        </p:blipFill>
        <p:spPr>
          <a:xfrm>
            <a:off x="2711566" y="196851"/>
            <a:ext cx="2120900" cy="2120900"/>
          </a:xfrm>
          <a:prstGeom prst="rect">
            <a:avLst/>
          </a:prstGeom>
        </p:spPr>
      </p:pic>
      <p:grpSp>
        <p:nvGrpSpPr>
          <p:cNvPr id="11" name="Group 10">
            <a:extLst>
              <a:ext uri="{FF2B5EF4-FFF2-40B4-BE49-F238E27FC236}">
                <a16:creationId xmlns:a16="http://schemas.microsoft.com/office/drawing/2014/main" id="{3AA502B7-9808-554E-BA71-AF9601C8ECAE}"/>
              </a:ext>
            </a:extLst>
          </p:cNvPr>
          <p:cNvGrpSpPr/>
          <p:nvPr userDrawn="1"/>
        </p:nvGrpSpPr>
        <p:grpSpPr>
          <a:xfrm>
            <a:off x="10236959" y="4302910"/>
            <a:ext cx="2120900" cy="2120900"/>
            <a:chOff x="8869764" y="4464099"/>
            <a:chExt cx="2120900" cy="2120900"/>
          </a:xfrm>
        </p:grpSpPr>
        <p:pic>
          <p:nvPicPr>
            <p:cNvPr id="12" name="Picture 11" descr="A picture containing text, silhouette&#10;&#10;Description automatically generated">
              <a:extLst>
                <a:ext uri="{FF2B5EF4-FFF2-40B4-BE49-F238E27FC236}">
                  <a16:creationId xmlns:a16="http://schemas.microsoft.com/office/drawing/2014/main" id="{93F71123-1839-C64C-B754-2269CF54974D}"/>
                </a:ext>
              </a:extLst>
            </p:cNvPr>
            <p:cNvPicPr>
              <a:picLocks noChangeAspect="1"/>
            </p:cNvPicPr>
            <p:nvPr/>
          </p:nvPicPr>
          <p:blipFill>
            <a:blip r:embed="rId3"/>
            <a:stretch>
              <a:fillRect/>
            </a:stretch>
          </p:blipFill>
          <p:spPr>
            <a:xfrm>
              <a:off x="8869764" y="4464099"/>
              <a:ext cx="2120900" cy="2120900"/>
            </a:xfrm>
            <a:prstGeom prst="rect">
              <a:avLst/>
            </a:prstGeom>
          </p:spPr>
        </p:pic>
        <p:sp>
          <p:nvSpPr>
            <p:cNvPr id="13" name="TextBox 12">
              <a:extLst>
                <a:ext uri="{FF2B5EF4-FFF2-40B4-BE49-F238E27FC236}">
                  <a16:creationId xmlns:a16="http://schemas.microsoft.com/office/drawing/2014/main" id="{FDF7941E-526F-FC41-969B-D8F97CF1AB39}"/>
                </a:ext>
              </a:extLst>
            </p:cNvPr>
            <p:cNvSpPr txBox="1"/>
            <p:nvPr/>
          </p:nvSpPr>
          <p:spPr>
            <a:xfrm>
              <a:off x="9402889" y="5170606"/>
              <a:ext cx="1245151" cy="707886"/>
            </a:xfrm>
            <a:prstGeom prst="rect">
              <a:avLst/>
            </a:prstGeom>
            <a:noFill/>
          </p:spPr>
          <p:txBody>
            <a:bodyPr wrap="square" rtlCol="0">
              <a:spAutoFit/>
            </a:bodyPr>
            <a:lstStyle/>
            <a:p>
              <a:pPr algn="ctr"/>
              <a:r>
                <a:rPr lang="en-US" sz="2000" dirty="0">
                  <a:solidFill>
                    <a:schemeClr val="bg1"/>
                  </a:solidFill>
                  <a:latin typeface="DIN Condensed" pitchFamily="2" charset="0"/>
                </a:rPr>
                <a:t>PAGE    </a:t>
              </a:r>
            </a:p>
            <a:p>
              <a:pPr algn="ctr"/>
              <a:endParaRPr lang="en-US" sz="2000" dirty="0">
                <a:solidFill>
                  <a:schemeClr val="bg1"/>
                </a:solidFill>
                <a:latin typeface="DIN Condensed" pitchFamily="2" charset="0"/>
              </a:endParaRPr>
            </a:p>
          </p:txBody>
        </p:sp>
      </p:grpSp>
      <p:pic>
        <p:nvPicPr>
          <p:cNvPr id="14" name="Picture 13" descr="Logo, icon&#10;&#10;Description automatically generated">
            <a:extLst>
              <a:ext uri="{FF2B5EF4-FFF2-40B4-BE49-F238E27FC236}">
                <a16:creationId xmlns:a16="http://schemas.microsoft.com/office/drawing/2014/main" id="{2F950872-9F10-3F44-A45C-35E9C52F6883}"/>
              </a:ext>
            </a:extLst>
          </p:cNvPr>
          <p:cNvPicPr>
            <a:picLocks noChangeAspect="1"/>
          </p:cNvPicPr>
          <p:nvPr userDrawn="1"/>
        </p:nvPicPr>
        <p:blipFill>
          <a:blip r:embed="rId4">
            <a:biLevel thresh="25000"/>
          </a:blip>
          <a:stretch>
            <a:fillRect/>
          </a:stretch>
        </p:blipFill>
        <p:spPr>
          <a:xfrm>
            <a:off x="205200" y="136525"/>
            <a:ext cx="835207" cy="269056"/>
          </a:xfrm>
          <a:prstGeom prst="rect">
            <a:avLst/>
          </a:prstGeom>
        </p:spPr>
      </p:pic>
      <p:sp>
        <p:nvSpPr>
          <p:cNvPr id="15" name="Rectangle 14">
            <a:extLst>
              <a:ext uri="{FF2B5EF4-FFF2-40B4-BE49-F238E27FC236}">
                <a16:creationId xmlns:a16="http://schemas.microsoft.com/office/drawing/2014/main" id="{D3DB97A9-F62D-3E45-9022-DBF64DBC3E6B}"/>
              </a:ext>
            </a:extLst>
          </p:cNvPr>
          <p:cNvSpPr/>
          <p:nvPr userDrawn="1"/>
        </p:nvSpPr>
        <p:spPr>
          <a:xfrm>
            <a:off x="7677547" y="2462798"/>
            <a:ext cx="3437821"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large image here</a:t>
            </a:r>
          </a:p>
        </p:txBody>
      </p:sp>
    </p:spTree>
    <p:extLst>
      <p:ext uri="{BB962C8B-B14F-4D97-AF65-F5344CB8AC3E}">
        <p14:creationId xmlns:p14="http://schemas.microsoft.com/office/powerpoint/2010/main" val="597497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0376E"/>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249878-5010-5546-B962-A0C4273C539C}"/>
              </a:ext>
            </a:extLst>
          </p:cNvPr>
          <p:cNvSpPr>
            <a:spLocks noGrp="1"/>
          </p:cNvSpPr>
          <p:nvPr>
            <p:ph type="dt" sz="half" idx="10"/>
          </p:nvPr>
        </p:nvSpPr>
        <p:spPr/>
        <p:txBody>
          <a:bodyPr/>
          <a:lstStyle/>
          <a:p>
            <a:r>
              <a:rPr lang="en-US" dirty="0"/>
              <a:t>Copyright ICMA 2022</a:t>
            </a:r>
          </a:p>
        </p:txBody>
      </p:sp>
      <p:pic>
        <p:nvPicPr>
          <p:cNvPr id="10" name="Picture 9" descr="Icon&#10;&#10;Description automatically generated">
            <a:extLst>
              <a:ext uri="{FF2B5EF4-FFF2-40B4-BE49-F238E27FC236}">
                <a16:creationId xmlns:a16="http://schemas.microsoft.com/office/drawing/2014/main" id="{460A85BC-345A-3146-B8FA-FFEE47DAB16E}"/>
              </a:ext>
            </a:extLst>
          </p:cNvPr>
          <p:cNvPicPr>
            <a:picLocks noChangeAspect="1"/>
          </p:cNvPicPr>
          <p:nvPr userDrawn="1"/>
        </p:nvPicPr>
        <p:blipFill>
          <a:blip r:embed="rId2"/>
          <a:stretch>
            <a:fillRect/>
          </a:stretch>
        </p:blipFill>
        <p:spPr>
          <a:xfrm>
            <a:off x="7706996" y="306340"/>
            <a:ext cx="2120900" cy="2120900"/>
          </a:xfrm>
          <a:prstGeom prst="rect">
            <a:avLst/>
          </a:prstGeom>
        </p:spPr>
      </p:pic>
      <p:grpSp>
        <p:nvGrpSpPr>
          <p:cNvPr id="11" name="Group 10">
            <a:extLst>
              <a:ext uri="{FF2B5EF4-FFF2-40B4-BE49-F238E27FC236}">
                <a16:creationId xmlns:a16="http://schemas.microsoft.com/office/drawing/2014/main" id="{7B38E1EE-E771-FF47-BA98-88C924ED3548}"/>
              </a:ext>
            </a:extLst>
          </p:cNvPr>
          <p:cNvGrpSpPr/>
          <p:nvPr userDrawn="1"/>
        </p:nvGrpSpPr>
        <p:grpSpPr>
          <a:xfrm>
            <a:off x="-222250" y="4093905"/>
            <a:ext cx="2120900" cy="2120900"/>
            <a:chOff x="8869764" y="4464099"/>
            <a:chExt cx="2120900" cy="2120900"/>
          </a:xfrm>
        </p:grpSpPr>
        <p:pic>
          <p:nvPicPr>
            <p:cNvPr id="12" name="Picture 11" descr="A picture containing text, silhouette&#10;&#10;Description automatically generated">
              <a:extLst>
                <a:ext uri="{FF2B5EF4-FFF2-40B4-BE49-F238E27FC236}">
                  <a16:creationId xmlns:a16="http://schemas.microsoft.com/office/drawing/2014/main" id="{D68F6A35-DC37-0649-B6BA-55736B321E47}"/>
                </a:ext>
              </a:extLst>
            </p:cNvPr>
            <p:cNvPicPr>
              <a:picLocks noChangeAspect="1"/>
            </p:cNvPicPr>
            <p:nvPr/>
          </p:nvPicPr>
          <p:blipFill>
            <a:blip r:embed="rId3"/>
            <a:stretch>
              <a:fillRect/>
            </a:stretch>
          </p:blipFill>
          <p:spPr>
            <a:xfrm>
              <a:off x="8869764" y="4464099"/>
              <a:ext cx="2120900" cy="2120900"/>
            </a:xfrm>
            <a:prstGeom prst="rect">
              <a:avLst/>
            </a:prstGeom>
          </p:spPr>
        </p:pic>
        <p:sp>
          <p:nvSpPr>
            <p:cNvPr id="13" name="TextBox 12">
              <a:extLst>
                <a:ext uri="{FF2B5EF4-FFF2-40B4-BE49-F238E27FC236}">
                  <a16:creationId xmlns:a16="http://schemas.microsoft.com/office/drawing/2014/main" id="{0F122EBA-43E5-4C4A-93E8-DAF6E7DBF3B5}"/>
                </a:ext>
              </a:extLst>
            </p:cNvPr>
            <p:cNvSpPr txBox="1"/>
            <p:nvPr/>
          </p:nvSpPr>
          <p:spPr>
            <a:xfrm>
              <a:off x="9402889" y="5170606"/>
              <a:ext cx="1245151" cy="707886"/>
            </a:xfrm>
            <a:prstGeom prst="rect">
              <a:avLst/>
            </a:prstGeom>
            <a:noFill/>
          </p:spPr>
          <p:txBody>
            <a:bodyPr wrap="square" rtlCol="0">
              <a:spAutoFit/>
            </a:bodyPr>
            <a:lstStyle/>
            <a:p>
              <a:pPr algn="ctr"/>
              <a:r>
                <a:rPr lang="en-US" sz="2000" dirty="0">
                  <a:solidFill>
                    <a:schemeClr val="bg1"/>
                  </a:solidFill>
                  <a:latin typeface="DIN Condensed" pitchFamily="2" charset="0"/>
                </a:rPr>
                <a:t>PAGE    </a:t>
              </a:r>
            </a:p>
            <a:p>
              <a:pPr algn="ctr"/>
              <a:endParaRPr lang="en-US" sz="2000" dirty="0">
                <a:solidFill>
                  <a:schemeClr val="bg1"/>
                </a:solidFill>
                <a:latin typeface="DIN Condensed" pitchFamily="2" charset="0"/>
              </a:endParaRPr>
            </a:p>
          </p:txBody>
        </p:sp>
      </p:grpSp>
      <p:pic>
        <p:nvPicPr>
          <p:cNvPr id="14" name="Picture 13" descr="Logo, icon&#10;&#10;Description automatically generated">
            <a:extLst>
              <a:ext uri="{FF2B5EF4-FFF2-40B4-BE49-F238E27FC236}">
                <a16:creationId xmlns:a16="http://schemas.microsoft.com/office/drawing/2014/main" id="{5FA75A35-E55C-3641-B5A8-43F7630D948F}"/>
              </a:ext>
            </a:extLst>
          </p:cNvPr>
          <p:cNvPicPr>
            <a:picLocks noChangeAspect="1"/>
          </p:cNvPicPr>
          <p:nvPr userDrawn="1"/>
        </p:nvPicPr>
        <p:blipFill>
          <a:blip r:embed="rId4">
            <a:biLevel thresh="25000"/>
          </a:blip>
          <a:stretch>
            <a:fillRect/>
          </a:stretch>
        </p:blipFill>
        <p:spPr>
          <a:xfrm>
            <a:off x="11126381" y="136525"/>
            <a:ext cx="835207" cy="269056"/>
          </a:xfrm>
          <a:prstGeom prst="rect">
            <a:avLst/>
          </a:prstGeom>
        </p:spPr>
      </p:pic>
      <p:sp>
        <p:nvSpPr>
          <p:cNvPr id="15" name="Rectangle 14">
            <a:extLst>
              <a:ext uri="{FF2B5EF4-FFF2-40B4-BE49-F238E27FC236}">
                <a16:creationId xmlns:a16="http://schemas.microsoft.com/office/drawing/2014/main" id="{560846E1-FBE0-0E4C-A1D0-04F7974C68F3}"/>
              </a:ext>
            </a:extLst>
          </p:cNvPr>
          <p:cNvSpPr/>
          <p:nvPr userDrawn="1"/>
        </p:nvSpPr>
        <p:spPr>
          <a:xfrm>
            <a:off x="310875" y="2764095"/>
            <a:ext cx="3437821"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large image here</a:t>
            </a:r>
          </a:p>
        </p:txBody>
      </p:sp>
    </p:spTree>
    <p:extLst>
      <p:ext uri="{BB962C8B-B14F-4D97-AF65-F5344CB8AC3E}">
        <p14:creationId xmlns:p14="http://schemas.microsoft.com/office/powerpoint/2010/main" val="71234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7" name="Picture 6" descr="A black and white image of a city skyline&#10;&#10;Description automatically generated with medium confidence">
            <a:extLst>
              <a:ext uri="{FF2B5EF4-FFF2-40B4-BE49-F238E27FC236}">
                <a16:creationId xmlns:a16="http://schemas.microsoft.com/office/drawing/2014/main" id="{3CA90634-A7C6-6747-BC40-739D7492004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573060"/>
            <a:ext cx="12192000" cy="5163496"/>
          </a:xfrm>
          <a:prstGeom prst="rect">
            <a:avLst/>
          </a:prstGeom>
        </p:spPr>
      </p:pic>
      <p:cxnSp>
        <p:nvCxnSpPr>
          <p:cNvPr id="8" name="Straight Connector 7">
            <a:extLst>
              <a:ext uri="{FF2B5EF4-FFF2-40B4-BE49-F238E27FC236}">
                <a16:creationId xmlns:a16="http://schemas.microsoft.com/office/drawing/2014/main" id="{DD7F1876-4451-D841-AA27-B51A70F6C5F0}"/>
              </a:ext>
            </a:extLst>
          </p:cNvPr>
          <p:cNvCxnSpPr>
            <a:cxnSpLocks/>
          </p:cNvCxnSpPr>
          <p:nvPr userDrawn="1"/>
        </p:nvCxnSpPr>
        <p:spPr>
          <a:xfrm>
            <a:off x="1052420" y="3768685"/>
            <a:ext cx="0" cy="1703540"/>
          </a:xfrm>
          <a:prstGeom prst="line">
            <a:avLst/>
          </a:prstGeom>
          <a:ln w="28575">
            <a:solidFill>
              <a:srgbClr val="03244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ED895CF-E6C5-3F4D-8DD8-DA5CB5E2EBBF}"/>
              </a:ext>
            </a:extLst>
          </p:cNvPr>
          <p:cNvSpPr/>
          <p:nvPr userDrawn="1"/>
        </p:nvSpPr>
        <p:spPr>
          <a:xfrm>
            <a:off x="452738" y="476572"/>
            <a:ext cx="6098144" cy="1015663"/>
          </a:xfrm>
          <a:prstGeom prst="rect">
            <a:avLst/>
          </a:prstGeom>
        </p:spPr>
        <p:txBody>
          <a:bodyPr wrap="none">
            <a:spAutoFit/>
          </a:bodyPr>
          <a:lstStyle/>
          <a:p>
            <a:pPr algn="ctr"/>
            <a:r>
              <a:rPr lang="en-US" sz="6000" spc="600" dirty="0">
                <a:solidFill>
                  <a:srgbClr val="03244D"/>
                </a:solidFill>
                <a:latin typeface="DIN Condensed" pitchFamily="2" charset="0"/>
              </a:rPr>
              <a:t>LEARNING JOURNEY</a:t>
            </a:r>
          </a:p>
        </p:txBody>
      </p:sp>
      <p:grpSp>
        <p:nvGrpSpPr>
          <p:cNvPr id="12" name="Group 11">
            <a:extLst>
              <a:ext uri="{FF2B5EF4-FFF2-40B4-BE49-F238E27FC236}">
                <a16:creationId xmlns:a16="http://schemas.microsoft.com/office/drawing/2014/main" id="{3F9812A5-0CDE-FC4B-A9B7-9DEDA39B0E09}"/>
              </a:ext>
            </a:extLst>
          </p:cNvPr>
          <p:cNvGrpSpPr/>
          <p:nvPr/>
        </p:nvGrpSpPr>
        <p:grpSpPr>
          <a:xfrm>
            <a:off x="525325" y="2611732"/>
            <a:ext cx="1126027" cy="1126027"/>
            <a:chOff x="202761" y="-35433"/>
            <a:chExt cx="1126027" cy="1126027"/>
          </a:xfrm>
        </p:grpSpPr>
        <p:pic>
          <p:nvPicPr>
            <p:cNvPr id="13" name="Picture 12" descr="Shape&#10;&#10;Description automatically generated">
              <a:extLst>
                <a:ext uri="{FF2B5EF4-FFF2-40B4-BE49-F238E27FC236}">
                  <a16:creationId xmlns:a16="http://schemas.microsoft.com/office/drawing/2014/main" id="{B8289BEA-5F49-4A4C-8FD7-E6A18C15F366}"/>
                </a:ext>
              </a:extLst>
            </p:cNvPr>
            <p:cNvPicPr>
              <a:picLocks noChangeAspect="1"/>
            </p:cNvPicPr>
            <p:nvPr/>
          </p:nvPicPr>
          <p:blipFill>
            <a:blip r:embed="rId3"/>
            <a:stretch>
              <a:fillRect/>
            </a:stretch>
          </p:blipFill>
          <p:spPr>
            <a:xfrm>
              <a:off x="202761" y="-35433"/>
              <a:ext cx="1126027" cy="1126027"/>
            </a:xfrm>
            <a:prstGeom prst="rect">
              <a:avLst/>
            </a:prstGeom>
          </p:spPr>
        </p:pic>
        <p:sp>
          <p:nvSpPr>
            <p:cNvPr id="14" name="TextBox 13">
              <a:extLst>
                <a:ext uri="{FF2B5EF4-FFF2-40B4-BE49-F238E27FC236}">
                  <a16:creationId xmlns:a16="http://schemas.microsoft.com/office/drawing/2014/main" id="{B014AF09-2467-CD4D-93F4-BE794DDEAA49}"/>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01</a:t>
              </a:r>
            </a:p>
          </p:txBody>
        </p:sp>
      </p:grpSp>
      <p:grpSp>
        <p:nvGrpSpPr>
          <p:cNvPr id="17" name="Group 16">
            <a:extLst>
              <a:ext uri="{FF2B5EF4-FFF2-40B4-BE49-F238E27FC236}">
                <a16:creationId xmlns:a16="http://schemas.microsoft.com/office/drawing/2014/main" id="{3B1D9AFD-D754-1D46-A920-CA68C43A9133}"/>
              </a:ext>
            </a:extLst>
          </p:cNvPr>
          <p:cNvGrpSpPr/>
          <p:nvPr/>
        </p:nvGrpSpPr>
        <p:grpSpPr>
          <a:xfrm>
            <a:off x="2777443" y="1744000"/>
            <a:ext cx="1126027" cy="1126027"/>
            <a:chOff x="322572" y="19891"/>
            <a:chExt cx="1126027" cy="1126027"/>
          </a:xfrm>
        </p:grpSpPr>
        <p:pic>
          <p:nvPicPr>
            <p:cNvPr id="18" name="Picture 17" descr="Shape&#10;&#10;Description automatically generated">
              <a:extLst>
                <a:ext uri="{FF2B5EF4-FFF2-40B4-BE49-F238E27FC236}">
                  <a16:creationId xmlns:a16="http://schemas.microsoft.com/office/drawing/2014/main" id="{94F7DABF-7735-EF49-8D23-AAD835E3FEAA}"/>
                </a:ext>
              </a:extLst>
            </p:cNvPr>
            <p:cNvPicPr>
              <a:picLocks noChangeAspect="1"/>
            </p:cNvPicPr>
            <p:nvPr/>
          </p:nvPicPr>
          <p:blipFill>
            <a:blip r:embed="rId3"/>
            <a:stretch>
              <a:fillRect/>
            </a:stretch>
          </p:blipFill>
          <p:spPr>
            <a:xfrm>
              <a:off x="322572" y="19891"/>
              <a:ext cx="1126027" cy="1126027"/>
            </a:xfrm>
            <a:prstGeom prst="rect">
              <a:avLst/>
            </a:prstGeom>
          </p:spPr>
        </p:pic>
        <p:sp>
          <p:nvSpPr>
            <p:cNvPr id="19" name="TextBox 18">
              <a:extLst>
                <a:ext uri="{FF2B5EF4-FFF2-40B4-BE49-F238E27FC236}">
                  <a16:creationId xmlns:a16="http://schemas.microsoft.com/office/drawing/2014/main" id="{C115BD07-FCA8-A843-8B16-D05CE8BD9F32}"/>
                </a:ext>
              </a:extLst>
            </p:cNvPr>
            <p:cNvSpPr txBox="1"/>
            <p:nvPr/>
          </p:nvSpPr>
          <p:spPr>
            <a:xfrm>
              <a:off x="513711" y="285387"/>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02</a:t>
              </a:r>
            </a:p>
          </p:txBody>
        </p:sp>
      </p:grpSp>
      <p:cxnSp>
        <p:nvCxnSpPr>
          <p:cNvPr id="20" name="Straight Connector 19">
            <a:extLst>
              <a:ext uri="{FF2B5EF4-FFF2-40B4-BE49-F238E27FC236}">
                <a16:creationId xmlns:a16="http://schemas.microsoft.com/office/drawing/2014/main" id="{E16301B3-C0A0-FD46-9D9C-6FE6F90EABDF}"/>
              </a:ext>
            </a:extLst>
          </p:cNvPr>
          <p:cNvCxnSpPr>
            <a:cxnSpLocks/>
          </p:cNvCxnSpPr>
          <p:nvPr userDrawn="1"/>
        </p:nvCxnSpPr>
        <p:spPr>
          <a:xfrm flipH="1">
            <a:off x="3324012" y="2889481"/>
            <a:ext cx="20062" cy="2770295"/>
          </a:xfrm>
          <a:prstGeom prst="line">
            <a:avLst/>
          </a:prstGeom>
          <a:ln w="28575">
            <a:solidFill>
              <a:srgbClr val="03244D"/>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D0FE83B2-3D17-DC46-BBEE-12200CCDD94C}"/>
              </a:ext>
            </a:extLst>
          </p:cNvPr>
          <p:cNvGrpSpPr/>
          <p:nvPr/>
        </p:nvGrpSpPr>
        <p:grpSpPr>
          <a:xfrm>
            <a:off x="4882680" y="2729527"/>
            <a:ext cx="1126027" cy="1126027"/>
            <a:chOff x="202761" y="-35433"/>
            <a:chExt cx="1126027" cy="1126027"/>
          </a:xfrm>
        </p:grpSpPr>
        <p:pic>
          <p:nvPicPr>
            <p:cNvPr id="24" name="Picture 23" descr="Shape&#10;&#10;Description automatically generated">
              <a:extLst>
                <a:ext uri="{FF2B5EF4-FFF2-40B4-BE49-F238E27FC236}">
                  <a16:creationId xmlns:a16="http://schemas.microsoft.com/office/drawing/2014/main" id="{C8C2D0FB-9310-0940-9CD3-1F7FC01A1FE8}"/>
                </a:ext>
              </a:extLst>
            </p:cNvPr>
            <p:cNvPicPr>
              <a:picLocks noChangeAspect="1"/>
            </p:cNvPicPr>
            <p:nvPr/>
          </p:nvPicPr>
          <p:blipFill>
            <a:blip r:embed="rId3"/>
            <a:stretch>
              <a:fillRect/>
            </a:stretch>
          </p:blipFill>
          <p:spPr>
            <a:xfrm>
              <a:off x="202761" y="-35433"/>
              <a:ext cx="1126027" cy="1126027"/>
            </a:xfrm>
            <a:prstGeom prst="rect">
              <a:avLst/>
            </a:prstGeom>
          </p:spPr>
        </p:pic>
        <p:sp>
          <p:nvSpPr>
            <p:cNvPr id="25" name="TextBox 24">
              <a:extLst>
                <a:ext uri="{FF2B5EF4-FFF2-40B4-BE49-F238E27FC236}">
                  <a16:creationId xmlns:a16="http://schemas.microsoft.com/office/drawing/2014/main" id="{4B9C1266-8CDD-A84A-A03D-AA25681DF6DF}"/>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03</a:t>
              </a:r>
            </a:p>
          </p:txBody>
        </p:sp>
      </p:grpSp>
      <p:cxnSp>
        <p:nvCxnSpPr>
          <p:cNvPr id="26" name="Straight Connector 25">
            <a:extLst>
              <a:ext uri="{FF2B5EF4-FFF2-40B4-BE49-F238E27FC236}">
                <a16:creationId xmlns:a16="http://schemas.microsoft.com/office/drawing/2014/main" id="{43957A7B-335E-D144-BB38-88F497B9D4C5}"/>
              </a:ext>
            </a:extLst>
          </p:cNvPr>
          <p:cNvCxnSpPr>
            <a:cxnSpLocks/>
          </p:cNvCxnSpPr>
          <p:nvPr userDrawn="1"/>
        </p:nvCxnSpPr>
        <p:spPr>
          <a:xfrm>
            <a:off x="5445331" y="3855554"/>
            <a:ext cx="7663" cy="1328613"/>
          </a:xfrm>
          <a:prstGeom prst="line">
            <a:avLst/>
          </a:prstGeom>
          <a:ln w="28575">
            <a:solidFill>
              <a:srgbClr val="03244D"/>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9153E2C-6A5E-FF47-B8CB-D7727846B61F}"/>
              </a:ext>
            </a:extLst>
          </p:cNvPr>
          <p:cNvGrpSpPr/>
          <p:nvPr/>
        </p:nvGrpSpPr>
        <p:grpSpPr>
          <a:xfrm>
            <a:off x="6762118" y="1781642"/>
            <a:ext cx="1126027" cy="1126027"/>
            <a:chOff x="202761" y="-35433"/>
            <a:chExt cx="1126027" cy="1126027"/>
          </a:xfrm>
        </p:grpSpPr>
        <p:pic>
          <p:nvPicPr>
            <p:cNvPr id="30" name="Picture 29" descr="Shape&#10;&#10;Description automatically generated">
              <a:extLst>
                <a:ext uri="{FF2B5EF4-FFF2-40B4-BE49-F238E27FC236}">
                  <a16:creationId xmlns:a16="http://schemas.microsoft.com/office/drawing/2014/main" id="{747BDD79-AF6C-FF4F-B0E0-00BB9A718490}"/>
                </a:ext>
              </a:extLst>
            </p:cNvPr>
            <p:cNvPicPr>
              <a:picLocks noChangeAspect="1"/>
            </p:cNvPicPr>
            <p:nvPr/>
          </p:nvPicPr>
          <p:blipFill>
            <a:blip r:embed="rId3"/>
            <a:stretch>
              <a:fillRect/>
            </a:stretch>
          </p:blipFill>
          <p:spPr>
            <a:xfrm>
              <a:off x="202761" y="-35433"/>
              <a:ext cx="1126027" cy="1126027"/>
            </a:xfrm>
            <a:prstGeom prst="rect">
              <a:avLst/>
            </a:prstGeom>
          </p:spPr>
        </p:pic>
        <p:sp>
          <p:nvSpPr>
            <p:cNvPr id="31" name="TextBox 30">
              <a:extLst>
                <a:ext uri="{FF2B5EF4-FFF2-40B4-BE49-F238E27FC236}">
                  <a16:creationId xmlns:a16="http://schemas.microsoft.com/office/drawing/2014/main" id="{FB05A5D7-8353-6944-AC91-8C25F9D1BDD5}"/>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04</a:t>
              </a:r>
            </a:p>
          </p:txBody>
        </p:sp>
      </p:grpSp>
      <p:cxnSp>
        <p:nvCxnSpPr>
          <p:cNvPr id="32" name="Straight Connector 31">
            <a:extLst>
              <a:ext uri="{FF2B5EF4-FFF2-40B4-BE49-F238E27FC236}">
                <a16:creationId xmlns:a16="http://schemas.microsoft.com/office/drawing/2014/main" id="{DB050356-ACED-C541-8F84-47CD9F2F3D51}"/>
              </a:ext>
            </a:extLst>
          </p:cNvPr>
          <p:cNvCxnSpPr>
            <a:cxnSpLocks/>
          </p:cNvCxnSpPr>
          <p:nvPr userDrawn="1"/>
        </p:nvCxnSpPr>
        <p:spPr>
          <a:xfrm flipH="1">
            <a:off x="7294578" y="2962918"/>
            <a:ext cx="2774" cy="2706227"/>
          </a:xfrm>
          <a:prstGeom prst="line">
            <a:avLst/>
          </a:prstGeom>
          <a:ln w="28575">
            <a:solidFill>
              <a:srgbClr val="03244D"/>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1B7F2CAC-7C3C-2047-8409-CB1B2F3A73C0}"/>
              </a:ext>
            </a:extLst>
          </p:cNvPr>
          <p:cNvGrpSpPr/>
          <p:nvPr/>
        </p:nvGrpSpPr>
        <p:grpSpPr>
          <a:xfrm>
            <a:off x="9219675" y="1343029"/>
            <a:ext cx="1126027" cy="1126027"/>
            <a:chOff x="202761" y="-35433"/>
            <a:chExt cx="1126027" cy="1126027"/>
          </a:xfrm>
        </p:grpSpPr>
        <p:pic>
          <p:nvPicPr>
            <p:cNvPr id="36" name="Picture 35" descr="Shape&#10;&#10;Description automatically generated">
              <a:extLst>
                <a:ext uri="{FF2B5EF4-FFF2-40B4-BE49-F238E27FC236}">
                  <a16:creationId xmlns:a16="http://schemas.microsoft.com/office/drawing/2014/main" id="{C5AAAEB8-24D7-6840-8574-F43BCF4277E2}"/>
                </a:ext>
              </a:extLst>
            </p:cNvPr>
            <p:cNvPicPr>
              <a:picLocks noChangeAspect="1"/>
            </p:cNvPicPr>
            <p:nvPr/>
          </p:nvPicPr>
          <p:blipFill>
            <a:blip r:embed="rId3"/>
            <a:stretch>
              <a:fillRect/>
            </a:stretch>
          </p:blipFill>
          <p:spPr>
            <a:xfrm>
              <a:off x="202761" y="-35433"/>
              <a:ext cx="1126027" cy="1126027"/>
            </a:xfrm>
            <a:prstGeom prst="rect">
              <a:avLst/>
            </a:prstGeom>
          </p:spPr>
        </p:pic>
        <p:sp>
          <p:nvSpPr>
            <p:cNvPr id="37" name="TextBox 36">
              <a:extLst>
                <a:ext uri="{FF2B5EF4-FFF2-40B4-BE49-F238E27FC236}">
                  <a16:creationId xmlns:a16="http://schemas.microsoft.com/office/drawing/2014/main" id="{BB394A4B-1552-5E4B-A6FD-B04A21777ABF}"/>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05</a:t>
              </a:r>
            </a:p>
          </p:txBody>
        </p:sp>
      </p:grpSp>
      <p:cxnSp>
        <p:nvCxnSpPr>
          <p:cNvPr id="38" name="Straight Connector 37">
            <a:extLst>
              <a:ext uri="{FF2B5EF4-FFF2-40B4-BE49-F238E27FC236}">
                <a16:creationId xmlns:a16="http://schemas.microsoft.com/office/drawing/2014/main" id="{BE57D74A-2507-2345-ABCD-449B8C41661D}"/>
              </a:ext>
            </a:extLst>
          </p:cNvPr>
          <p:cNvCxnSpPr>
            <a:cxnSpLocks/>
          </p:cNvCxnSpPr>
          <p:nvPr userDrawn="1"/>
        </p:nvCxnSpPr>
        <p:spPr>
          <a:xfrm>
            <a:off x="9776356" y="2488378"/>
            <a:ext cx="0" cy="2983847"/>
          </a:xfrm>
          <a:prstGeom prst="line">
            <a:avLst/>
          </a:prstGeom>
          <a:ln w="28575">
            <a:solidFill>
              <a:srgbClr val="03244D"/>
            </a:solidFill>
          </a:ln>
        </p:spPr>
        <p:style>
          <a:lnRef idx="1">
            <a:schemeClr val="accent1"/>
          </a:lnRef>
          <a:fillRef idx="0">
            <a:schemeClr val="accent1"/>
          </a:fillRef>
          <a:effectRef idx="0">
            <a:schemeClr val="accent1"/>
          </a:effectRef>
          <a:fontRef idx="minor">
            <a:schemeClr val="tx1"/>
          </a:fontRef>
        </p:style>
      </p:cxnSp>
      <p:sp>
        <p:nvSpPr>
          <p:cNvPr id="40" name="Slide Number Placeholder 1">
            <a:extLst>
              <a:ext uri="{FF2B5EF4-FFF2-40B4-BE49-F238E27FC236}">
                <a16:creationId xmlns:a16="http://schemas.microsoft.com/office/drawing/2014/main" id="{BD30A0A6-1E78-4F48-AB3A-4A8F87C7E2C5}"/>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BD7F6D-525D-9B4A-A48F-EA155703C8CA}" type="slidenum">
              <a:rPr lang="en-US" smtClean="0"/>
              <a:pPr/>
              <a:t>‹#›</a:t>
            </a:fld>
            <a:endParaRPr lang="en-US" dirty="0"/>
          </a:p>
        </p:txBody>
      </p:sp>
      <p:sp>
        <p:nvSpPr>
          <p:cNvPr id="41" name="Rectangle 40">
            <a:extLst>
              <a:ext uri="{FF2B5EF4-FFF2-40B4-BE49-F238E27FC236}">
                <a16:creationId xmlns:a16="http://schemas.microsoft.com/office/drawing/2014/main" id="{CF60A4A7-44A6-7C48-8027-82331D85BA42}"/>
              </a:ext>
            </a:extLst>
          </p:cNvPr>
          <p:cNvSpPr/>
          <p:nvPr userDrawn="1"/>
        </p:nvSpPr>
        <p:spPr>
          <a:xfrm>
            <a:off x="0" y="6538912"/>
            <a:ext cx="12192000" cy="319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2BB74EF-BF86-B846-9D8B-486CCCCDCE9B}"/>
              </a:ext>
            </a:extLst>
          </p:cNvPr>
          <p:cNvSpPr>
            <a:spLocks noGrp="1"/>
          </p:cNvSpPr>
          <p:nvPr>
            <p:ph type="dt" sz="half" idx="10"/>
          </p:nvPr>
        </p:nvSpPr>
        <p:spPr>
          <a:xfrm>
            <a:off x="624689" y="6512197"/>
            <a:ext cx="2743200" cy="365125"/>
          </a:xfrm>
        </p:spPr>
        <p:txBody>
          <a:bodyPr/>
          <a:lstStyle>
            <a:lvl1pPr>
              <a:defRPr>
                <a:solidFill>
                  <a:schemeClr val="bg1"/>
                </a:solidFill>
              </a:defRPr>
            </a:lvl1pPr>
          </a:lstStyle>
          <a:p>
            <a:r>
              <a:rPr lang="en-US" dirty="0"/>
              <a:t>Copyright ICMA 2022</a:t>
            </a:r>
          </a:p>
        </p:txBody>
      </p:sp>
    </p:spTree>
    <p:extLst>
      <p:ext uri="{BB962C8B-B14F-4D97-AF65-F5344CB8AC3E}">
        <p14:creationId xmlns:p14="http://schemas.microsoft.com/office/powerpoint/2010/main" val="4977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427D77-C540-5C48-B1C6-5555CFCD173E}"/>
              </a:ext>
            </a:extLst>
          </p:cNvPr>
          <p:cNvSpPr/>
          <p:nvPr userDrawn="1"/>
        </p:nvSpPr>
        <p:spPr>
          <a:xfrm>
            <a:off x="2547938"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A888A7-BE89-5246-8DBC-940B949302F9}"/>
              </a:ext>
            </a:extLst>
          </p:cNvPr>
          <p:cNvSpPr/>
          <p:nvPr userDrawn="1"/>
        </p:nvSpPr>
        <p:spPr>
          <a:xfrm>
            <a:off x="-38480"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73CA71-DF35-A046-AA07-94295B1C8CA6}"/>
              </a:ext>
            </a:extLst>
          </p:cNvPr>
          <p:cNvSpPr/>
          <p:nvPr userDrawn="1"/>
        </p:nvSpPr>
        <p:spPr>
          <a:xfrm>
            <a:off x="5058818"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5C21DC3-C237-0040-8A94-3C397A388763}"/>
              </a:ext>
            </a:extLst>
          </p:cNvPr>
          <p:cNvSpPr/>
          <p:nvPr userDrawn="1"/>
        </p:nvSpPr>
        <p:spPr>
          <a:xfrm>
            <a:off x="0" y="0"/>
            <a:ext cx="12002879"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D7EBF87-3F87-8244-A957-0D9EA3FF9568}"/>
              </a:ext>
            </a:extLst>
          </p:cNvPr>
          <p:cNvSpPr/>
          <p:nvPr userDrawn="1"/>
        </p:nvSpPr>
        <p:spPr>
          <a:xfrm>
            <a:off x="12004781" y="5340"/>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2A96F4C-5824-8C43-AA16-EDD41BB3ABD7}"/>
              </a:ext>
            </a:extLst>
          </p:cNvPr>
          <p:cNvSpPr/>
          <p:nvPr userDrawn="1"/>
        </p:nvSpPr>
        <p:spPr>
          <a:xfrm>
            <a:off x="58049" y="6665576"/>
            <a:ext cx="12099408"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FF15A01-919D-5C4A-9CFD-F8A1E15DF0B2}"/>
              </a:ext>
            </a:extLst>
          </p:cNvPr>
          <p:cNvSpPr/>
          <p:nvPr userDrawn="1"/>
        </p:nvSpPr>
        <p:spPr>
          <a:xfrm>
            <a:off x="24405" y="2183292"/>
            <a:ext cx="5227471" cy="222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4485762-4A43-1B40-AB8A-E08D2D8F33D6}"/>
              </a:ext>
            </a:extLst>
          </p:cNvPr>
          <p:cNvSpPr/>
          <p:nvPr userDrawn="1"/>
        </p:nvSpPr>
        <p:spPr>
          <a:xfrm>
            <a:off x="11753" y="4446458"/>
            <a:ext cx="5240123"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6764E0C-3024-194E-94AB-5558EFEB612B}"/>
              </a:ext>
            </a:extLst>
          </p:cNvPr>
          <p:cNvSpPr>
            <a:spLocks noGrp="1"/>
          </p:cNvSpPr>
          <p:nvPr>
            <p:ph type="dt" sz="half" idx="10"/>
          </p:nvPr>
        </p:nvSpPr>
        <p:spPr>
          <a:xfrm>
            <a:off x="345937" y="6576983"/>
            <a:ext cx="2743200" cy="365125"/>
          </a:xfrm>
        </p:spPr>
        <p:txBody>
          <a:bodyPr/>
          <a:lstStyle/>
          <a:p>
            <a:r>
              <a:rPr lang="en-US" dirty="0"/>
              <a:t>Copyright ICMA 2022</a:t>
            </a:r>
          </a:p>
        </p:txBody>
      </p:sp>
      <p:sp>
        <p:nvSpPr>
          <p:cNvPr id="18" name="Rectangle 17">
            <a:extLst>
              <a:ext uri="{FF2B5EF4-FFF2-40B4-BE49-F238E27FC236}">
                <a16:creationId xmlns:a16="http://schemas.microsoft.com/office/drawing/2014/main" id="{23695759-ECFA-C347-8F24-BC6DCFCAF1BF}"/>
              </a:ext>
            </a:extLst>
          </p:cNvPr>
          <p:cNvSpPr/>
          <p:nvPr userDrawn="1"/>
        </p:nvSpPr>
        <p:spPr>
          <a:xfrm>
            <a:off x="7036642" y="3155012"/>
            <a:ext cx="3437821"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image here</a:t>
            </a:r>
          </a:p>
        </p:txBody>
      </p:sp>
    </p:spTree>
    <p:extLst>
      <p:ext uri="{BB962C8B-B14F-4D97-AF65-F5344CB8AC3E}">
        <p14:creationId xmlns:p14="http://schemas.microsoft.com/office/powerpoint/2010/main" val="3515655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CB781E-FCD2-8F40-B8A7-517FD1838243}"/>
              </a:ext>
            </a:extLst>
          </p:cNvPr>
          <p:cNvSpPr/>
          <p:nvPr userDrawn="1"/>
        </p:nvSpPr>
        <p:spPr>
          <a:xfrm>
            <a:off x="0"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E9488F-0E41-0F44-8029-404123E976C8}"/>
              </a:ext>
            </a:extLst>
          </p:cNvPr>
          <p:cNvSpPr/>
          <p:nvPr userDrawn="1"/>
        </p:nvSpPr>
        <p:spPr>
          <a:xfrm>
            <a:off x="12017537"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A57772B-71DC-7449-8D8B-FA64EFF337A7}"/>
              </a:ext>
            </a:extLst>
          </p:cNvPr>
          <p:cNvSpPr/>
          <p:nvPr userDrawn="1"/>
        </p:nvSpPr>
        <p:spPr>
          <a:xfrm>
            <a:off x="5097298"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792E7B7-45D1-1343-BC10-CF89879741A7}"/>
              </a:ext>
            </a:extLst>
          </p:cNvPr>
          <p:cNvSpPr/>
          <p:nvPr userDrawn="1"/>
        </p:nvSpPr>
        <p:spPr>
          <a:xfrm>
            <a:off x="38480" y="0"/>
            <a:ext cx="12002879"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759F3D2-D858-1C4F-9A98-3696FF4738A2}"/>
              </a:ext>
            </a:extLst>
          </p:cNvPr>
          <p:cNvSpPr/>
          <p:nvPr userDrawn="1"/>
        </p:nvSpPr>
        <p:spPr>
          <a:xfrm>
            <a:off x="7036642" y="3155012"/>
            <a:ext cx="3437821"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image here</a:t>
            </a:r>
          </a:p>
        </p:txBody>
      </p:sp>
      <p:sp>
        <p:nvSpPr>
          <p:cNvPr id="22" name="Rectangle 21">
            <a:extLst>
              <a:ext uri="{FF2B5EF4-FFF2-40B4-BE49-F238E27FC236}">
                <a16:creationId xmlns:a16="http://schemas.microsoft.com/office/drawing/2014/main" id="{7BDECD9D-5450-4D11-89D7-F1FE9004A589}"/>
              </a:ext>
            </a:extLst>
          </p:cNvPr>
          <p:cNvSpPr/>
          <p:nvPr userDrawn="1"/>
        </p:nvSpPr>
        <p:spPr>
          <a:xfrm>
            <a:off x="111187" y="6668555"/>
            <a:ext cx="12002879"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B1102659-5B2B-1E40-986A-8DF1396A1D01}"/>
              </a:ext>
            </a:extLst>
          </p:cNvPr>
          <p:cNvSpPr>
            <a:spLocks noGrp="1"/>
          </p:cNvSpPr>
          <p:nvPr>
            <p:ph type="dt" sz="half" idx="10"/>
          </p:nvPr>
        </p:nvSpPr>
        <p:spPr>
          <a:xfrm>
            <a:off x="458062" y="6568613"/>
            <a:ext cx="2743200" cy="365125"/>
          </a:xfrm>
        </p:spPr>
        <p:txBody>
          <a:bodyPr/>
          <a:lstStyle/>
          <a:p>
            <a:r>
              <a:rPr lang="en-US" dirty="0"/>
              <a:t>Copyright ICMA 2022</a:t>
            </a:r>
          </a:p>
        </p:txBody>
      </p:sp>
    </p:spTree>
    <p:extLst>
      <p:ext uri="{BB962C8B-B14F-4D97-AF65-F5344CB8AC3E}">
        <p14:creationId xmlns:p14="http://schemas.microsoft.com/office/powerpoint/2010/main" val="2844397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1282FC-B374-9345-8BA0-C6BF97775D15}"/>
              </a:ext>
            </a:extLst>
          </p:cNvPr>
          <p:cNvSpPr/>
          <p:nvPr userDrawn="1"/>
        </p:nvSpPr>
        <p:spPr>
          <a:xfrm>
            <a:off x="-18072"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F179529-A995-1843-99F4-C7D7FB1B5A7D}"/>
              </a:ext>
            </a:extLst>
          </p:cNvPr>
          <p:cNvSpPr/>
          <p:nvPr userDrawn="1"/>
        </p:nvSpPr>
        <p:spPr>
          <a:xfrm>
            <a:off x="6854747"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885F7F-0F7E-F74A-AF5C-E57EAFE1FF88}"/>
              </a:ext>
            </a:extLst>
          </p:cNvPr>
          <p:cNvSpPr/>
          <p:nvPr userDrawn="1"/>
        </p:nvSpPr>
        <p:spPr>
          <a:xfrm>
            <a:off x="11998942"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401ECB1-5918-7048-8292-EB9A751DBBE0}"/>
              </a:ext>
            </a:extLst>
          </p:cNvPr>
          <p:cNvSpPr/>
          <p:nvPr userDrawn="1"/>
        </p:nvSpPr>
        <p:spPr>
          <a:xfrm>
            <a:off x="6907012" y="3320282"/>
            <a:ext cx="5227471" cy="222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8A76B44-E697-6940-BDE4-E9D0308C9661}"/>
              </a:ext>
            </a:extLst>
          </p:cNvPr>
          <p:cNvSpPr/>
          <p:nvPr userDrawn="1"/>
        </p:nvSpPr>
        <p:spPr>
          <a:xfrm>
            <a:off x="20408" y="0"/>
            <a:ext cx="12002879"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2A3907C-3DB0-0E43-8361-0866BFDD6D01}"/>
              </a:ext>
            </a:extLst>
          </p:cNvPr>
          <p:cNvSpPr/>
          <p:nvPr userDrawn="1"/>
        </p:nvSpPr>
        <p:spPr>
          <a:xfrm>
            <a:off x="78457" y="6665576"/>
            <a:ext cx="12099408"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DBE6CA23-9E3C-C244-AC91-D66CE706E28A}"/>
              </a:ext>
            </a:extLst>
          </p:cNvPr>
          <p:cNvSpPr>
            <a:spLocks noGrp="1"/>
          </p:cNvSpPr>
          <p:nvPr>
            <p:ph type="dt" sz="half" idx="10"/>
          </p:nvPr>
        </p:nvSpPr>
        <p:spPr>
          <a:xfrm>
            <a:off x="772885" y="6573973"/>
            <a:ext cx="2743200" cy="365125"/>
          </a:xfrm>
        </p:spPr>
        <p:txBody>
          <a:bodyPr/>
          <a:lstStyle/>
          <a:p>
            <a:r>
              <a:rPr lang="en-US" dirty="0"/>
              <a:t>Copyright ICMA 2022</a:t>
            </a:r>
          </a:p>
        </p:txBody>
      </p:sp>
      <p:sp>
        <p:nvSpPr>
          <p:cNvPr id="20" name="Slide Number Placeholder 1">
            <a:extLst>
              <a:ext uri="{FF2B5EF4-FFF2-40B4-BE49-F238E27FC236}">
                <a16:creationId xmlns:a16="http://schemas.microsoft.com/office/drawing/2014/main" id="{E8E48745-CDE6-0044-A493-81726499213A}"/>
              </a:ext>
            </a:extLst>
          </p:cNvPr>
          <p:cNvSpPr txBox="1">
            <a:spLocks/>
          </p:cNvSpPr>
          <p:nvPr userDrawn="1"/>
        </p:nvSpPr>
        <p:spPr>
          <a:xfrm>
            <a:off x="8531150" y="657625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BD7F6D-525D-9B4A-A48F-EA155703C8CA}" type="slidenum">
              <a:rPr lang="en-US" smtClean="0"/>
              <a:pPr/>
              <a:t>‹#›</a:t>
            </a:fld>
            <a:endParaRPr lang="en-US" dirty="0"/>
          </a:p>
        </p:txBody>
      </p:sp>
      <p:sp>
        <p:nvSpPr>
          <p:cNvPr id="14" name="Rectangle 13">
            <a:extLst>
              <a:ext uri="{FF2B5EF4-FFF2-40B4-BE49-F238E27FC236}">
                <a16:creationId xmlns:a16="http://schemas.microsoft.com/office/drawing/2014/main" id="{D2AC2880-DF7F-264B-A83A-CDF54172F6E8}"/>
              </a:ext>
            </a:extLst>
          </p:cNvPr>
          <p:cNvSpPr/>
          <p:nvPr userDrawn="1"/>
        </p:nvSpPr>
        <p:spPr>
          <a:xfrm>
            <a:off x="1572364" y="3199309"/>
            <a:ext cx="3437821"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image here</a:t>
            </a:r>
          </a:p>
        </p:txBody>
      </p:sp>
    </p:spTree>
    <p:extLst>
      <p:ext uri="{BB962C8B-B14F-4D97-AF65-F5344CB8AC3E}">
        <p14:creationId xmlns:p14="http://schemas.microsoft.com/office/powerpoint/2010/main" val="4006603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DD996-F834-0874-11A3-00EF4B6EE805}"/>
              </a:ext>
            </a:extLst>
          </p:cNvPr>
          <p:cNvSpPr>
            <a:spLocks noGrp="1"/>
          </p:cNvSpPr>
          <p:nvPr>
            <p:ph type="title"/>
          </p:nvPr>
        </p:nvSpPr>
        <p:spPr>
          <a:xfrm>
            <a:off x="831850" y="1351932"/>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F33329E-D24B-5E00-25E9-CAB2C143E538}"/>
              </a:ext>
            </a:extLst>
          </p:cNvPr>
          <p:cNvSpPr>
            <a:spLocks noGrp="1"/>
          </p:cNvSpPr>
          <p:nvPr>
            <p:ph type="body" idx="1"/>
          </p:nvPr>
        </p:nvSpPr>
        <p:spPr>
          <a:xfrm>
            <a:off x="831850" y="4231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5979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0B1E-3D33-F642-8A7E-C514D9DA9269}"/>
              </a:ext>
            </a:extLst>
          </p:cNvPr>
          <p:cNvSpPr/>
          <p:nvPr userDrawn="1"/>
        </p:nvSpPr>
        <p:spPr>
          <a:xfrm>
            <a:off x="0"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912410D-CEEB-BC46-8FC6-61CBA8865500}"/>
              </a:ext>
            </a:extLst>
          </p:cNvPr>
          <p:cNvSpPr/>
          <p:nvPr userDrawn="1"/>
        </p:nvSpPr>
        <p:spPr>
          <a:xfrm>
            <a:off x="12014693"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69EBFD1-50B9-214B-ABC5-A3C080461674}"/>
              </a:ext>
            </a:extLst>
          </p:cNvPr>
          <p:cNvSpPr/>
          <p:nvPr userDrawn="1"/>
        </p:nvSpPr>
        <p:spPr>
          <a:xfrm>
            <a:off x="5536014" y="0"/>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CBFFBEB-E51C-4147-AF15-969FFC0A05A2}"/>
              </a:ext>
            </a:extLst>
          </p:cNvPr>
          <p:cNvSpPr/>
          <p:nvPr userDrawn="1"/>
        </p:nvSpPr>
        <p:spPr>
          <a:xfrm>
            <a:off x="8535504" y="0"/>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6131AB9-6D5F-9F4B-91CA-0F8A28DE7BC4}"/>
              </a:ext>
            </a:extLst>
          </p:cNvPr>
          <p:cNvSpPr/>
          <p:nvPr userDrawn="1"/>
        </p:nvSpPr>
        <p:spPr>
          <a:xfrm>
            <a:off x="0" y="-1592"/>
            <a:ext cx="12097439" cy="1414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15E6281-C913-9146-9A2B-E9561428F088}"/>
              </a:ext>
            </a:extLst>
          </p:cNvPr>
          <p:cNvSpPr/>
          <p:nvPr userDrawn="1"/>
        </p:nvSpPr>
        <p:spPr>
          <a:xfrm>
            <a:off x="96529" y="6665576"/>
            <a:ext cx="12099408"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208DE057-BFAF-9649-9FF6-CC1D1543E704}"/>
              </a:ext>
            </a:extLst>
          </p:cNvPr>
          <p:cNvSpPr>
            <a:spLocks noGrp="1"/>
          </p:cNvSpPr>
          <p:nvPr>
            <p:ph type="dt" sz="half" idx="10"/>
          </p:nvPr>
        </p:nvSpPr>
        <p:spPr>
          <a:xfrm>
            <a:off x="455261" y="6577238"/>
            <a:ext cx="2743200" cy="365125"/>
          </a:xfrm>
        </p:spPr>
        <p:txBody>
          <a:bodyPr/>
          <a:lstStyle/>
          <a:p>
            <a:r>
              <a:rPr lang="en-US" dirty="0"/>
              <a:t>Copyright ICMA 2022</a:t>
            </a:r>
          </a:p>
        </p:txBody>
      </p:sp>
      <p:sp>
        <p:nvSpPr>
          <p:cNvPr id="3" name="Rectangle 2">
            <a:extLst>
              <a:ext uri="{FF2B5EF4-FFF2-40B4-BE49-F238E27FC236}">
                <a16:creationId xmlns:a16="http://schemas.microsoft.com/office/drawing/2014/main" id="{465B95AE-3862-41EB-B39F-52E9815F6E99}"/>
              </a:ext>
            </a:extLst>
          </p:cNvPr>
          <p:cNvSpPr/>
          <p:nvPr userDrawn="1"/>
        </p:nvSpPr>
        <p:spPr>
          <a:xfrm>
            <a:off x="0" y="1262873"/>
            <a:ext cx="12192000" cy="5592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9603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41C85AD-F483-EA4C-9D2C-08C5063B8BEC}"/>
              </a:ext>
            </a:extLst>
          </p:cNvPr>
          <p:cNvSpPr/>
          <p:nvPr userDrawn="1"/>
        </p:nvSpPr>
        <p:spPr>
          <a:xfrm>
            <a:off x="8620125" y="-23629"/>
            <a:ext cx="3571875" cy="692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5B60C46-632E-684C-B53C-C81719F4E10B}"/>
              </a:ext>
            </a:extLst>
          </p:cNvPr>
          <p:cNvSpPr/>
          <p:nvPr userDrawn="1"/>
        </p:nvSpPr>
        <p:spPr>
          <a:xfrm>
            <a:off x="0" y="-23629"/>
            <a:ext cx="8620125" cy="6927666"/>
          </a:xfrm>
          <a:prstGeom prst="rect">
            <a:avLst/>
          </a:prstGeom>
          <a:solidFill>
            <a:srgbClr val="12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D223BEC7-95A8-304C-B8F4-54E77700D334}"/>
              </a:ext>
            </a:extLst>
          </p:cNvPr>
          <p:cNvSpPr>
            <a:spLocks noGrp="1"/>
          </p:cNvSpPr>
          <p:nvPr>
            <p:ph type="dt" sz="half" idx="10"/>
          </p:nvPr>
        </p:nvSpPr>
        <p:spPr>
          <a:xfrm>
            <a:off x="319184" y="6538911"/>
            <a:ext cx="2743200" cy="365125"/>
          </a:xfrm>
        </p:spPr>
        <p:txBody>
          <a:bodyPr/>
          <a:lstStyle/>
          <a:p>
            <a:r>
              <a:rPr lang="en-US" dirty="0"/>
              <a:t>Copyright ICMA 2022</a:t>
            </a:r>
          </a:p>
        </p:txBody>
      </p:sp>
      <p:sp>
        <p:nvSpPr>
          <p:cNvPr id="7" name="Rectangle 6">
            <a:extLst>
              <a:ext uri="{FF2B5EF4-FFF2-40B4-BE49-F238E27FC236}">
                <a16:creationId xmlns:a16="http://schemas.microsoft.com/office/drawing/2014/main" id="{5D97CAE6-FFDE-C94E-B097-BB1FF5C6650C}"/>
              </a:ext>
            </a:extLst>
          </p:cNvPr>
          <p:cNvSpPr/>
          <p:nvPr userDrawn="1"/>
        </p:nvSpPr>
        <p:spPr>
          <a:xfrm>
            <a:off x="2720401" y="3440204"/>
            <a:ext cx="2806432"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image here</a:t>
            </a:r>
          </a:p>
        </p:txBody>
      </p:sp>
    </p:spTree>
    <p:extLst>
      <p:ext uri="{BB962C8B-B14F-4D97-AF65-F5344CB8AC3E}">
        <p14:creationId xmlns:p14="http://schemas.microsoft.com/office/powerpoint/2010/main" val="3431717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CA69150-BA16-E744-8B5A-C97EFE79DE0E}"/>
              </a:ext>
            </a:extLst>
          </p:cNvPr>
          <p:cNvSpPr/>
          <p:nvPr userDrawn="1"/>
        </p:nvSpPr>
        <p:spPr>
          <a:xfrm>
            <a:off x="5395270" y="1342879"/>
            <a:ext cx="5871410" cy="1347537"/>
          </a:xfrm>
          <a:prstGeom prst="rect">
            <a:avLst/>
          </a:prstGeom>
          <a:noFill/>
          <a:ln w="38100">
            <a:solidFill>
              <a:srgbClr val="103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0D9B41E-1FA0-D54D-8E9F-3A0753E02919}"/>
              </a:ext>
            </a:extLst>
          </p:cNvPr>
          <p:cNvSpPr/>
          <p:nvPr userDrawn="1"/>
        </p:nvSpPr>
        <p:spPr>
          <a:xfrm>
            <a:off x="5395270" y="2991205"/>
            <a:ext cx="5871410" cy="1347537"/>
          </a:xfrm>
          <a:prstGeom prst="rect">
            <a:avLst/>
          </a:prstGeom>
          <a:solidFill>
            <a:srgbClr val="10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2A02C3B5-3153-6343-8DA7-079101413B37}"/>
              </a:ext>
            </a:extLst>
          </p:cNvPr>
          <p:cNvSpPr/>
          <p:nvPr userDrawn="1"/>
        </p:nvSpPr>
        <p:spPr>
          <a:xfrm>
            <a:off x="5395270" y="4612973"/>
            <a:ext cx="5871410" cy="1347537"/>
          </a:xfrm>
          <a:prstGeom prst="rect">
            <a:avLst/>
          </a:prstGeom>
          <a:noFill/>
          <a:ln w="38100">
            <a:solidFill>
              <a:srgbClr val="103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Date Placeholder 4">
            <a:extLst>
              <a:ext uri="{FF2B5EF4-FFF2-40B4-BE49-F238E27FC236}">
                <a16:creationId xmlns:a16="http://schemas.microsoft.com/office/drawing/2014/main" id="{EB733871-42CE-4D43-8C08-791508AFF2A3}"/>
              </a:ext>
            </a:extLst>
          </p:cNvPr>
          <p:cNvSpPr>
            <a:spLocks noGrp="1"/>
          </p:cNvSpPr>
          <p:nvPr>
            <p:ph type="dt" sz="half" idx="10"/>
          </p:nvPr>
        </p:nvSpPr>
        <p:spPr>
          <a:xfrm>
            <a:off x="432989" y="6453205"/>
            <a:ext cx="2743200" cy="365125"/>
          </a:xfrm>
        </p:spPr>
        <p:txBody>
          <a:bodyPr/>
          <a:lstStyle/>
          <a:p>
            <a:r>
              <a:rPr lang="en-US" dirty="0"/>
              <a:t>Copyright ICMA 2022</a:t>
            </a:r>
          </a:p>
        </p:txBody>
      </p:sp>
    </p:spTree>
    <p:extLst>
      <p:ext uri="{BB962C8B-B14F-4D97-AF65-F5344CB8AC3E}">
        <p14:creationId xmlns:p14="http://schemas.microsoft.com/office/powerpoint/2010/main" val="515006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BF7930-73D2-5F4B-B522-5EF56C27FD87}"/>
              </a:ext>
            </a:extLst>
          </p:cNvPr>
          <p:cNvSpPr/>
          <p:nvPr userDrawn="1"/>
        </p:nvSpPr>
        <p:spPr>
          <a:xfrm>
            <a:off x="9409946"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38D68D-7A94-2449-9001-3929B8336096}"/>
              </a:ext>
            </a:extLst>
          </p:cNvPr>
          <p:cNvSpPr/>
          <p:nvPr userDrawn="1"/>
        </p:nvSpPr>
        <p:spPr>
          <a:xfrm>
            <a:off x="0"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F8EE509-FEE5-AF46-B500-8384FE34FC58}"/>
              </a:ext>
            </a:extLst>
          </p:cNvPr>
          <p:cNvSpPr/>
          <p:nvPr userDrawn="1"/>
        </p:nvSpPr>
        <p:spPr>
          <a:xfrm>
            <a:off x="6872819"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583D967-7880-F143-80B8-F420BAB3D5FC}"/>
              </a:ext>
            </a:extLst>
          </p:cNvPr>
          <p:cNvSpPr/>
          <p:nvPr userDrawn="1"/>
        </p:nvSpPr>
        <p:spPr>
          <a:xfrm>
            <a:off x="38480" y="0"/>
            <a:ext cx="12002879"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1654147-DE94-5E40-B17B-C5C9ED683C5B}"/>
              </a:ext>
            </a:extLst>
          </p:cNvPr>
          <p:cNvSpPr/>
          <p:nvPr userDrawn="1"/>
        </p:nvSpPr>
        <p:spPr>
          <a:xfrm>
            <a:off x="11999524"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0EC2C64-BE0D-F040-BC1D-DF4CB0245525}"/>
              </a:ext>
            </a:extLst>
          </p:cNvPr>
          <p:cNvSpPr/>
          <p:nvPr userDrawn="1"/>
        </p:nvSpPr>
        <p:spPr>
          <a:xfrm>
            <a:off x="6925084" y="3320282"/>
            <a:ext cx="5227471" cy="222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34F5E4-FC28-664C-9BB1-8F784A22092E}"/>
              </a:ext>
            </a:extLst>
          </p:cNvPr>
          <p:cNvSpPr/>
          <p:nvPr userDrawn="1"/>
        </p:nvSpPr>
        <p:spPr>
          <a:xfrm>
            <a:off x="96529" y="6665576"/>
            <a:ext cx="12099408"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696C3E98-81C1-4E47-B704-56EDE55BD228}"/>
              </a:ext>
            </a:extLst>
          </p:cNvPr>
          <p:cNvSpPr>
            <a:spLocks noGrp="1"/>
          </p:cNvSpPr>
          <p:nvPr>
            <p:ph type="dt" sz="half" idx="10"/>
          </p:nvPr>
        </p:nvSpPr>
        <p:spPr>
          <a:xfrm>
            <a:off x="363376" y="6576242"/>
            <a:ext cx="2743200" cy="365125"/>
          </a:xfrm>
        </p:spPr>
        <p:txBody>
          <a:bodyPr/>
          <a:lstStyle/>
          <a:p>
            <a:r>
              <a:rPr lang="en-US" dirty="0"/>
              <a:t>Copyright ICMA 2022</a:t>
            </a:r>
          </a:p>
        </p:txBody>
      </p:sp>
      <p:sp>
        <p:nvSpPr>
          <p:cNvPr id="18" name="Rectangle 17">
            <a:extLst>
              <a:ext uri="{FF2B5EF4-FFF2-40B4-BE49-F238E27FC236}">
                <a16:creationId xmlns:a16="http://schemas.microsoft.com/office/drawing/2014/main" id="{D0EA0B89-691D-A747-BDE7-6F2DE22EE8B2}"/>
              </a:ext>
            </a:extLst>
          </p:cNvPr>
          <p:cNvSpPr/>
          <p:nvPr userDrawn="1"/>
        </p:nvSpPr>
        <p:spPr>
          <a:xfrm>
            <a:off x="2129722" y="3154642"/>
            <a:ext cx="2806432"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image here</a:t>
            </a:r>
          </a:p>
        </p:txBody>
      </p:sp>
    </p:spTree>
    <p:extLst>
      <p:ext uri="{BB962C8B-B14F-4D97-AF65-F5344CB8AC3E}">
        <p14:creationId xmlns:p14="http://schemas.microsoft.com/office/powerpoint/2010/main" val="2542213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8DF7A3-5E1E-9046-879A-523E23956C6F}"/>
              </a:ext>
            </a:extLst>
          </p:cNvPr>
          <p:cNvSpPr>
            <a:spLocks noGrp="1"/>
          </p:cNvSpPr>
          <p:nvPr>
            <p:ph type="dt" sz="half" idx="10"/>
          </p:nvPr>
        </p:nvSpPr>
        <p:spPr>
          <a:xfrm>
            <a:off x="373685" y="6473916"/>
            <a:ext cx="2743200" cy="365125"/>
          </a:xfrm>
        </p:spPr>
        <p:txBody>
          <a:bodyPr/>
          <a:lstStyle/>
          <a:p>
            <a:r>
              <a:rPr lang="en-US" dirty="0"/>
              <a:t>Copyright ICMA 2022</a:t>
            </a:r>
          </a:p>
        </p:txBody>
      </p:sp>
      <p:sp>
        <p:nvSpPr>
          <p:cNvPr id="11" name="Rectangle 10">
            <a:extLst>
              <a:ext uri="{FF2B5EF4-FFF2-40B4-BE49-F238E27FC236}">
                <a16:creationId xmlns:a16="http://schemas.microsoft.com/office/drawing/2014/main" id="{3CFFA878-93B7-F04C-9818-14EE8643974E}"/>
              </a:ext>
            </a:extLst>
          </p:cNvPr>
          <p:cNvSpPr/>
          <p:nvPr userDrawn="1"/>
        </p:nvSpPr>
        <p:spPr>
          <a:xfrm>
            <a:off x="-1" y="0"/>
            <a:ext cx="12192001" cy="6858000"/>
          </a:xfrm>
          <a:prstGeom prst="rect">
            <a:avLst/>
          </a:prstGeom>
          <a:solidFill>
            <a:srgbClr val="10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5725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Vertical Tex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8DF7A3-5E1E-9046-879A-523E23956C6F}"/>
              </a:ext>
            </a:extLst>
          </p:cNvPr>
          <p:cNvSpPr>
            <a:spLocks noGrp="1"/>
          </p:cNvSpPr>
          <p:nvPr>
            <p:ph type="dt" sz="half" idx="10"/>
          </p:nvPr>
        </p:nvSpPr>
        <p:spPr>
          <a:xfrm>
            <a:off x="373685" y="6473916"/>
            <a:ext cx="2743200" cy="365125"/>
          </a:xfrm>
        </p:spPr>
        <p:txBody>
          <a:bodyPr/>
          <a:lstStyle/>
          <a:p>
            <a:r>
              <a:rPr lang="en-US" dirty="0"/>
              <a:t>Copyright ICMA 2022</a:t>
            </a:r>
          </a:p>
        </p:txBody>
      </p:sp>
    </p:spTree>
    <p:extLst>
      <p:ext uri="{BB962C8B-B14F-4D97-AF65-F5344CB8AC3E}">
        <p14:creationId xmlns:p14="http://schemas.microsoft.com/office/powerpoint/2010/main" val="1246673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Vertical Text">
    <p:bg>
      <p:bgPr>
        <a:solidFill>
          <a:srgbClr val="12376E"/>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8DF7A3-5E1E-9046-879A-523E23956C6F}"/>
              </a:ext>
            </a:extLst>
          </p:cNvPr>
          <p:cNvSpPr>
            <a:spLocks noGrp="1"/>
          </p:cNvSpPr>
          <p:nvPr>
            <p:ph type="dt" sz="half" idx="10"/>
          </p:nvPr>
        </p:nvSpPr>
        <p:spPr>
          <a:xfrm>
            <a:off x="217054" y="6492875"/>
            <a:ext cx="2743200" cy="365125"/>
          </a:xfrm>
        </p:spPr>
        <p:txBody>
          <a:bodyPr/>
          <a:lstStyle/>
          <a:p>
            <a:r>
              <a:rPr lang="en-US" dirty="0"/>
              <a:t>Copyright ICMA 2022</a:t>
            </a:r>
          </a:p>
        </p:txBody>
      </p:sp>
    </p:spTree>
    <p:extLst>
      <p:ext uri="{BB962C8B-B14F-4D97-AF65-F5344CB8AC3E}">
        <p14:creationId xmlns:p14="http://schemas.microsoft.com/office/powerpoint/2010/main" val="3765060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and Vertical Text">
    <p:bg>
      <p:bgPr>
        <a:solidFill>
          <a:srgbClr val="12376E"/>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E90B4A-2253-204E-B05C-FF8F9909801A}"/>
              </a:ext>
            </a:extLst>
          </p:cNvPr>
          <p:cNvSpPr/>
          <p:nvPr userDrawn="1"/>
        </p:nvSpPr>
        <p:spPr>
          <a:xfrm>
            <a:off x="8582523" y="-23629"/>
            <a:ext cx="3609477" cy="6881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8D95AE3-5524-A84C-BA7F-8AB10AFE49FE}"/>
              </a:ext>
            </a:extLst>
          </p:cNvPr>
          <p:cNvSpPr/>
          <p:nvPr userDrawn="1"/>
        </p:nvSpPr>
        <p:spPr>
          <a:xfrm>
            <a:off x="-18377" y="0"/>
            <a:ext cx="3686476" cy="6881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838DC4C-4F31-1141-8201-9381E1369AB1}"/>
              </a:ext>
            </a:extLst>
          </p:cNvPr>
          <p:cNvSpPr/>
          <p:nvPr userDrawn="1"/>
        </p:nvSpPr>
        <p:spPr>
          <a:xfrm>
            <a:off x="3784330" y="3825163"/>
            <a:ext cx="5447162" cy="2315756"/>
          </a:xfrm>
          <a:prstGeom prst="rect">
            <a:avLst/>
          </a:prstGeom>
          <a:noFill/>
          <a:ln w="57150">
            <a:solidFill>
              <a:srgbClr val="6AD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17615A5-CAF7-C94D-AB98-BFAD583EAA15}"/>
              </a:ext>
            </a:extLst>
          </p:cNvPr>
          <p:cNvSpPr/>
          <p:nvPr userDrawn="1"/>
        </p:nvSpPr>
        <p:spPr>
          <a:xfrm>
            <a:off x="3019132" y="336077"/>
            <a:ext cx="5447162" cy="2315756"/>
          </a:xfrm>
          <a:prstGeom prst="rect">
            <a:avLst/>
          </a:prstGeom>
          <a:noFill/>
          <a:ln w="57150">
            <a:solidFill>
              <a:srgbClr val="6AD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198DF7A3-5E1E-9046-879A-523E23956C6F}"/>
              </a:ext>
            </a:extLst>
          </p:cNvPr>
          <p:cNvSpPr>
            <a:spLocks noGrp="1"/>
          </p:cNvSpPr>
          <p:nvPr>
            <p:ph type="dt" sz="half" idx="10"/>
          </p:nvPr>
        </p:nvSpPr>
        <p:spPr>
          <a:xfrm>
            <a:off x="217054" y="6492875"/>
            <a:ext cx="2743200" cy="365125"/>
          </a:xfrm>
        </p:spPr>
        <p:txBody>
          <a:bodyPr/>
          <a:lstStyle/>
          <a:p>
            <a:r>
              <a:rPr lang="en-US" dirty="0"/>
              <a:t>Copyright ICMA 2022</a:t>
            </a:r>
          </a:p>
        </p:txBody>
      </p:sp>
      <p:sp>
        <p:nvSpPr>
          <p:cNvPr id="9" name="Rectangle 8">
            <a:extLst>
              <a:ext uri="{FF2B5EF4-FFF2-40B4-BE49-F238E27FC236}">
                <a16:creationId xmlns:a16="http://schemas.microsoft.com/office/drawing/2014/main" id="{A7EE7F5D-3950-2A49-83AF-F1AC33312AFE}"/>
              </a:ext>
            </a:extLst>
          </p:cNvPr>
          <p:cNvSpPr/>
          <p:nvPr userDrawn="1"/>
        </p:nvSpPr>
        <p:spPr>
          <a:xfrm>
            <a:off x="9067156" y="2507917"/>
            <a:ext cx="2806432" cy="1200329"/>
          </a:xfrm>
          <a:prstGeom prst="rect">
            <a:avLst/>
          </a:prstGeom>
        </p:spPr>
        <p:txBody>
          <a:bodyPr wrap="square">
            <a:spAutoFit/>
          </a:bodyPr>
          <a:lstStyle/>
          <a:p>
            <a:pPr algn="ctr"/>
            <a:r>
              <a:rPr lang="en-US" sz="2400" spc="0" dirty="0">
                <a:solidFill>
                  <a:srgbClr val="12376E"/>
                </a:solidFill>
                <a:latin typeface="Lato" panose="020F0502020204030203" pitchFamily="34" charset="77"/>
              </a:rPr>
              <a:t>Add image of person who said quote here</a:t>
            </a:r>
          </a:p>
        </p:txBody>
      </p:sp>
      <p:sp>
        <p:nvSpPr>
          <p:cNvPr id="10" name="Rectangle 9">
            <a:extLst>
              <a:ext uri="{FF2B5EF4-FFF2-40B4-BE49-F238E27FC236}">
                <a16:creationId xmlns:a16="http://schemas.microsoft.com/office/drawing/2014/main" id="{E04A15AB-50B9-E446-BF2C-E63B63758341}"/>
              </a:ext>
            </a:extLst>
          </p:cNvPr>
          <p:cNvSpPr/>
          <p:nvPr userDrawn="1"/>
        </p:nvSpPr>
        <p:spPr>
          <a:xfrm>
            <a:off x="421645" y="2699033"/>
            <a:ext cx="2806432" cy="1200329"/>
          </a:xfrm>
          <a:prstGeom prst="rect">
            <a:avLst/>
          </a:prstGeom>
        </p:spPr>
        <p:txBody>
          <a:bodyPr wrap="square">
            <a:spAutoFit/>
          </a:bodyPr>
          <a:lstStyle/>
          <a:p>
            <a:pPr algn="ctr"/>
            <a:r>
              <a:rPr lang="en-US" sz="2400" spc="0" dirty="0">
                <a:solidFill>
                  <a:srgbClr val="12376E"/>
                </a:solidFill>
                <a:latin typeface="Lato" panose="020F0502020204030203" pitchFamily="34" charset="77"/>
              </a:rPr>
              <a:t>Add image of person who said quote here</a:t>
            </a:r>
          </a:p>
        </p:txBody>
      </p:sp>
    </p:spTree>
    <p:extLst>
      <p:ext uri="{BB962C8B-B14F-4D97-AF65-F5344CB8AC3E}">
        <p14:creationId xmlns:p14="http://schemas.microsoft.com/office/powerpoint/2010/main" val="3696555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and Vertical Text">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ED725ADB-8491-684F-9B37-14F10651BFB3}"/>
              </a:ext>
            </a:extLst>
          </p:cNvPr>
          <p:cNvSpPr/>
          <p:nvPr userDrawn="1"/>
        </p:nvSpPr>
        <p:spPr>
          <a:xfrm>
            <a:off x="3496483" y="0"/>
            <a:ext cx="5088543" cy="6858000"/>
          </a:xfrm>
          <a:prstGeom prst="rect">
            <a:avLst/>
          </a:prstGeom>
          <a:solidFill>
            <a:srgbClr val="10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descr="Shape, icon&#10;&#10;Description automatically generated">
            <a:extLst>
              <a:ext uri="{FF2B5EF4-FFF2-40B4-BE49-F238E27FC236}">
                <a16:creationId xmlns:a16="http://schemas.microsoft.com/office/drawing/2014/main" id="{B8BACF99-8290-B148-BBAE-CF01D96300EB}"/>
              </a:ext>
            </a:extLst>
          </p:cNvPr>
          <p:cNvPicPr>
            <a:picLocks noChangeAspect="1"/>
          </p:cNvPicPr>
          <p:nvPr userDrawn="1"/>
        </p:nvPicPr>
        <p:blipFill>
          <a:blip r:embed="rId2"/>
          <a:stretch>
            <a:fillRect/>
          </a:stretch>
        </p:blipFill>
        <p:spPr>
          <a:xfrm>
            <a:off x="1548666" y="1852659"/>
            <a:ext cx="282182" cy="282182"/>
          </a:xfrm>
          <a:prstGeom prst="rect">
            <a:avLst/>
          </a:prstGeom>
        </p:spPr>
      </p:pic>
      <p:cxnSp>
        <p:nvCxnSpPr>
          <p:cNvPr id="41" name="Straight Connector 40">
            <a:extLst>
              <a:ext uri="{FF2B5EF4-FFF2-40B4-BE49-F238E27FC236}">
                <a16:creationId xmlns:a16="http://schemas.microsoft.com/office/drawing/2014/main" id="{E61752C6-EB9D-FD45-A2AA-660B432A57E2}"/>
              </a:ext>
            </a:extLst>
          </p:cNvPr>
          <p:cNvCxnSpPr>
            <a:cxnSpLocks/>
          </p:cNvCxnSpPr>
          <p:nvPr userDrawn="1"/>
        </p:nvCxnSpPr>
        <p:spPr>
          <a:xfrm flipH="1">
            <a:off x="8206091" y="2000722"/>
            <a:ext cx="2038532" cy="0"/>
          </a:xfrm>
          <a:prstGeom prst="line">
            <a:avLst/>
          </a:prstGeom>
          <a:ln>
            <a:solidFill>
              <a:srgbClr val="10376E"/>
            </a:solidFill>
          </a:ln>
        </p:spPr>
        <p:style>
          <a:lnRef idx="1">
            <a:schemeClr val="accent1"/>
          </a:lnRef>
          <a:fillRef idx="0">
            <a:schemeClr val="accent1"/>
          </a:fillRef>
          <a:effectRef idx="0">
            <a:schemeClr val="accent1"/>
          </a:effectRef>
          <a:fontRef idx="minor">
            <a:schemeClr val="tx1"/>
          </a:fontRef>
        </p:style>
      </p:cxnSp>
      <p:pic>
        <p:nvPicPr>
          <p:cNvPr id="42" name="Picture 41" descr="Shape, icon&#10;&#10;Description automatically generated">
            <a:extLst>
              <a:ext uri="{FF2B5EF4-FFF2-40B4-BE49-F238E27FC236}">
                <a16:creationId xmlns:a16="http://schemas.microsoft.com/office/drawing/2014/main" id="{997F7F73-0A0E-F448-A437-9111C3432957}"/>
              </a:ext>
            </a:extLst>
          </p:cNvPr>
          <p:cNvPicPr>
            <a:picLocks noChangeAspect="1"/>
          </p:cNvPicPr>
          <p:nvPr userDrawn="1"/>
        </p:nvPicPr>
        <p:blipFill>
          <a:blip r:embed="rId2"/>
          <a:stretch>
            <a:fillRect/>
          </a:stretch>
        </p:blipFill>
        <p:spPr>
          <a:xfrm>
            <a:off x="10140986" y="1859631"/>
            <a:ext cx="282182" cy="282182"/>
          </a:xfrm>
          <a:prstGeom prst="rect">
            <a:avLst/>
          </a:prstGeom>
        </p:spPr>
      </p:pic>
      <p:sp>
        <p:nvSpPr>
          <p:cNvPr id="47" name="Date Placeholder 3">
            <a:extLst>
              <a:ext uri="{FF2B5EF4-FFF2-40B4-BE49-F238E27FC236}">
                <a16:creationId xmlns:a16="http://schemas.microsoft.com/office/drawing/2014/main" id="{57911D41-790F-794A-870A-77B593B86FDC}"/>
              </a:ext>
            </a:extLst>
          </p:cNvPr>
          <p:cNvSpPr>
            <a:spLocks noGrp="1"/>
          </p:cNvSpPr>
          <p:nvPr>
            <p:ph type="dt" sz="half" idx="10"/>
          </p:nvPr>
        </p:nvSpPr>
        <p:spPr>
          <a:xfrm>
            <a:off x="373685" y="6473916"/>
            <a:ext cx="2743200" cy="365125"/>
          </a:xfrm>
        </p:spPr>
        <p:txBody>
          <a:bodyPr/>
          <a:lstStyle/>
          <a:p>
            <a:r>
              <a:rPr lang="en-US" dirty="0"/>
              <a:t>Copyright ICMA 2022</a:t>
            </a:r>
          </a:p>
        </p:txBody>
      </p:sp>
      <p:cxnSp>
        <p:nvCxnSpPr>
          <p:cNvPr id="49" name="Straight Connector 48">
            <a:extLst>
              <a:ext uri="{FF2B5EF4-FFF2-40B4-BE49-F238E27FC236}">
                <a16:creationId xmlns:a16="http://schemas.microsoft.com/office/drawing/2014/main" id="{539BA3DE-C562-B84B-8D93-CEBFDE5AE2F7}"/>
              </a:ext>
            </a:extLst>
          </p:cNvPr>
          <p:cNvCxnSpPr>
            <a:cxnSpLocks/>
          </p:cNvCxnSpPr>
          <p:nvPr userDrawn="1"/>
        </p:nvCxnSpPr>
        <p:spPr>
          <a:xfrm flipH="1">
            <a:off x="1768832" y="2000722"/>
            <a:ext cx="2038532" cy="0"/>
          </a:xfrm>
          <a:prstGeom prst="line">
            <a:avLst/>
          </a:prstGeom>
          <a:ln>
            <a:solidFill>
              <a:srgbClr val="10376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814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and Vertical Tex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E9B20B-069D-6C4F-9B97-C209F5598DD9}"/>
              </a:ext>
            </a:extLst>
          </p:cNvPr>
          <p:cNvSpPr/>
          <p:nvPr userDrawn="1"/>
        </p:nvSpPr>
        <p:spPr>
          <a:xfrm>
            <a:off x="4345522" y="0"/>
            <a:ext cx="3572287" cy="6858000"/>
          </a:xfrm>
          <a:prstGeom prst="rect">
            <a:avLst/>
          </a:prstGeom>
          <a:solidFill>
            <a:srgbClr val="10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a:extLst>
              <a:ext uri="{FF2B5EF4-FFF2-40B4-BE49-F238E27FC236}">
                <a16:creationId xmlns:a16="http://schemas.microsoft.com/office/drawing/2014/main" id="{8AF93AD3-79B9-0841-9714-8852FA52CDF3}"/>
              </a:ext>
            </a:extLst>
          </p:cNvPr>
          <p:cNvSpPr/>
          <p:nvPr/>
        </p:nvSpPr>
        <p:spPr>
          <a:xfrm>
            <a:off x="800100" y="4964638"/>
            <a:ext cx="3170850" cy="275925"/>
          </a:xfrm>
          <a:prstGeom prst="roundRect">
            <a:avLst/>
          </a:prstGeom>
          <a:noFill/>
          <a:ln w="28575">
            <a:solidFill>
              <a:srgbClr val="103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a:extLst>
              <a:ext uri="{FF2B5EF4-FFF2-40B4-BE49-F238E27FC236}">
                <a16:creationId xmlns:a16="http://schemas.microsoft.com/office/drawing/2014/main" id="{A918E4A0-314F-E644-9A4F-5A7506BB4A36}"/>
              </a:ext>
            </a:extLst>
          </p:cNvPr>
          <p:cNvSpPr/>
          <p:nvPr/>
        </p:nvSpPr>
        <p:spPr>
          <a:xfrm>
            <a:off x="800100" y="6138479"/>
            <a:ext cx="3170850" cy="275925"/>
          </a:xfrm>
          <a:prstGeom prst="roundRect">
            <a:avLst/>
          </a:prstGeom>
          <a:noFill/>
          <a:ln w="28575">
            <a:solidFill>
              <a:srgbClr val="103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ounded Rectangle 69">
            <a:extLst>
              <a:ext uri="{FF2B5EF4-FFF2-40B4-BE49-F238E27FC236}">
                <a16:creationId xmlns:a16="http://schemas.microsoft.com/office/drawing/2014/main" id="{F67D4402-1DB9-794A-B811-F0A50A059E1E}"/>
              </a:ext>
            </a:extLst>
          </p:cNvPr>
          <p:cNvSpPr/>
          <p:nvPr/>
        </p:nvSpPr>
        <p:spPr>
          <a:xfrm>
            <a:off x="8218654" y="4964638"/>
            <a:ext cx="3170850" cy="275925"/>
          </a:xfrm>
          <a:prstGeom prst="roundRect">
            <a:avLst/>
          </a:prstGeom>
          <a:noFill/>
          <a:ln w="28575">
            <a:solidFill>
              <a:srgbClr val="103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ounded Rectangle 75">
            <a:extLst>
              <a:ext uri="{FF2B5EF4-FFF2-40B4-BE49-F238E27FC236}">
                <a16:creationId xmlns:a16="http://schemas.microsoft.com/office/drawing/2014/main" id="{C91A34B7-F409-5D42-B69D-06791B59DE2A}"/>
              </a:ext>
            </a:extLst>
          </p:cNvPr>
          <p:cNvSpPr/>
          <p:nvPr/>
        </p:nvSpPr>
        <p:spPr>
          <a:xfrm>
            <a:off x="8218654" y="6137220"/>
            <a:ext cx="3170850" cy="275925"/>
          </a:xfrm>
          <a:prstGeom prst="roundRect">
            <a:avLst/>
          </a:prstGeom>
          <a:noFill/>
          <a:ln w="28575">
            <a:solidFill>
              <a:srgbClr val="103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Date Placeholder 3">
            <a:extLst>
              <a:ext uri="{FF2B5EF4-FFF2-40B4-BE49-F238E27FC236}">
                <a16:creationId xmlns:a16="http://schemas.microsoft.com/office/drawing/2014/main" id="{68C613DA-D357-4040-835F-68B0EE43E63E}"/>
              </a:ext>
            </a:extLst>
          </p:cNvPr>
          <p:cNvSpPr>
            <a:spLocks noGrp="1"/>
          </p:cNvSpPr>
          <p:nvPr>
            <p:ph type="dt" sz="half" idx="10"/>
          </p:nvPr>
        </p:nvSpPr>
        <p:spPr>
          <a:xfrm>
            <a:off x="373685" y="6473916"/>
            <a:ext cx="2743200" cy="365125"/>
          </a:xfrm>
        </p:spPr>
        <p:txBody>
          <a:bodyPr/>
          <a:lstStyle/>
          <a:p>
            <a:r>
              <a:rPr lang="en-US" dirty="0"/>
              <a:t>Copyright ICMA 2022</a:t>
            </a:r>
          </a:p>
        </p:txBody>
      </p:sp>
    </p:spTree>
    <p:extLst>
      <p:ext uri="{BB962C8B-B14F-4D97-AF65-F5344CB8AC3E}">
        <p14:creationId xmlns:p14="http://schemas.microsoft.com/office/powerpoint/2010/main" val="1761125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1B07D-DAC5-EAEB-F159-DDE36B6055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8EB7B3-8E4B-C0E4-285D-F5A8FA27C684}"/>
              </a:ext>
            </a:extLst>
          </p:cNvPr>
          <p:cNvSpPr>
            <a:spLocks noGrp="1"/>
          </p:cNvSpPr>
          <p:nvPr>
            <p:ph sz="half" idx="1"/>
          </p:nvPr>
        </p:nvSpPr>
        <p:spPr>
          <a:xfrm>
            <a:off x="838200" y="2411895"/>
            <a:ext cx="5181600" cy="349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0CF0145-8A1A-5781-02BC-6783408022E9}"/>
              </a:ext>
            </a:extLst>
          </p:cNvPr>
          <p:cNvSpPr>
            <a:spLocks noGrp="1"/>
          </p:cNvSpPr>
          <p:nvPr>
            <p:ph sz="half" idx="2"/>
          </p:nvPr>
        </p:nvSpPr>
        <p:spPr>
          <a:xfrm>
            <a:off x="6172200" y="2411895"/>
            <a:ext cx="5181600" cy="349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8770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Vertical Text">
    <p:bg>
      <p:bgPr>
        <a:solidFill>
          <a:srgbClr val="12376E"/>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A85ADE9C-7771-B04D-9B2C-8E5AC3217353}"/>
              </a:ext>
            </a:extLst>
          </p:cNvPr>
          <p:cNvCxnSpPr>
            <a:cxnSpLocks/>
          </p:cNvCxnSpPr>
          <p:nvPr userDrawn="1"/>
        </p:nvCxnSpPr>
        <p:spPr>
          <a:xfrm flipH="1" flipV="1">
            <a:off x="9126761" y="3050898"/>
            <a:ext cx="2023021" cy="1845567"/>
          </a:xfrm>
          <a:prstGeom prst="line">
            <a:avLst/>
          </a:prstGeom>
          <a:ln w="28575">
            <a:solidFill>
              <a:srgbClr val="A4CDE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9880918-6503-D343-B717-1610BC0181A7}"/>
              </a:ext>
            </a:extLst>
          </p:cNvPr>
          <p:cNvCxnSpPr>
            <a:cxnSpLocks/>
          </p:cNvCxnSpPr>
          <p:nvPr userDrawn="1"/>
        </p:nvCxnSpPr>
        <p:spPr>
          <a:xfrm flipV="1">
            <a:off x="6408948" y="2937592"/>
            <a:ext cx="2230980" cy="1928434"/>
          </a:xfrm>
          <a:prstGeom prst="line">
            <a:avLst/>
          </a:prstGeom>
          <a:ln w="28575">
            <a:solidFill>
              <a:srgbClr val="A4CDE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749F737-4DB8-4C42-8060-317EBEA13B15}"/>
              </a:ext>
            </a:extLst>
          </p:cNvPr>
          <p:cNvCxnSpPr>
            <a:cxnSpLocks/>
          </p:cNvCxnSpPr>
          <p:nvPr userDrawn="1"/>
        </p:nvCxnSpPr>
        <p:spPr>
          <a:xfrm>
            <a:off x="3837154" y="3052916"/>
            <a:ext cx="2099235" cy="1843549"/>
          </a:xfrm>
          <a:prstGeom prst="line">
            <a:avLst/>
          </a:prstGeom>
          <a:ln w="28575">
            <a:solidFill>
              <a:srgbClr val="A4CDE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7F66D34-AF15-234F-B8BB-6994EDEE1CDA}"/>
              </a:ext>
            </a:extLst>
          </p:cNvPr>
          <p:cNvCxnSpPr>
            <a:cxnSpLocks/>
          </p:cNvCxnSpPr>
          <p:nvPr userDrawn="1"/>
        </p:nvCxnSpPr>
        <p:spPr>
          <a:xfrm flipH="1">
            <a:off x="1165123" y="3052916"/>
            <a:ext cx="2060440" cy="1843549"/>
          </a:xfrm>
          <a:prstGeom prst="line">
            <a:avLst/>
          </a:prstGeom>
          <a:ln w="28575">
            <a:solidFill>
              <a:srgbClr val="A4CDE2"/>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8571B9EB-8430-1647-9305-B307D9A91800}"/>
              </a:ext>
            </a:extLst>
          </p:cNvPr>
          <p:cNvGrpSpPr/>
          <p:nvPr userDrawn="1"/>
        </p:nvGrpSpPr>
        <p:grpSpPr>
          <a:xfrm>
            <a:off x="2968345" y="2360962"/>
            <a:ext cx="1126027" cy="1126027"/>
            <a:chOff x="202761" y="-35433"/>
            <a:chExt cx="1126027" cy="1126027"/>
          </a:xfrm>
        </p:grpSpPr>
        <p:pic>
          <p:nvPicPr>
            <p:cNvPr id="103" name="Picture 102" descr="Shape&#10;&#10;Description automatically generated">
              <a:extLst>
                <a:ext uri="{FF2B5EF4-FFF2-40B4-BE49-F238E27FC236}">
                  <a16:creationId xmlns:a16="http://schemas.microsoft.com/office/drawing/2014/main" id="{5434EE13-326E-A945-9F33-52E5FE93CB66}"/>
                </a:ext>
              </a:extLst>
            </p:cNvPr>
            <p:cNvPicPr>
              <a:picLocks noChangeAspect="1"/>
            </p:cNvPicPr>
            <p:nvPr/>
          </p:nvPicPr>
          <p:blipFill>
            <a:blip r:embed="rId2"/>
            <a:stretch>
              <a:fillRect/>
            </a:stretch>
          </p:blipFill>
          <p:spPr>
            <a:xfrm>
              <a:off x="202761" y="-35433"/>
              <a:ext cx="1126027" cy="1126027"/>
            </a:xfrm>
            <a:prstGeom prst="rect">
              <a:avLst/>
            </a:prstGeom>
          </p:spPr>
        </p:pic>
        <p:sp>
          <p:nvSpPr>
            <p:cNvPr id="104" name="TextBox 103">
              <a:extLst>
                <a:ext uri="{FF2B5EF4-FFF2-40B4-BE49-F238E27FC236}">
                  <a16:creationId xmlns:a16="http://schemas.microsoft.com/office/drawing/2014/main" id="{D7C201F1-B34F-E64D-BB01-3AFA75FEF908}"/>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02</a:t>
              </a:r>
            </a:p>
          </p:txBody>
        </p:sp>
      </p:grpSp>
      <p:grpSp>
        <p:nvGrpSpPr>
          <p:cNvPr id="105" name="Group 104">
            <a:extLst>
              <a:ext uri="{FF2B5EF4-FFF2-40B4-BE49-F238E27FC236}">
                <a16:creationId xmlns:a16="http://schemas.microsoft.com/office/drawing/2014/main" id="{931FF249-5965-9F40-B86A-9CE2E8B4325C}"/>
              </a:ext>
            </a:extLst>
          </p:cNvPr>
          <p:cNvGrpSpPr/>
          <p:nvPr userDrawn="1"/>
        </p:nvGrpSpPr>
        <p:grpSpPr>
          <a:xfrm>
            <a:off x="5616792" y="4303012"/>
            <a:ext cx="1126027" cy="1126027"/>
            <a:chOff x="202761" y="-35433"/>
            <a:chExt cx="1126027" cy="1126027"/>
          </a:xfrm>
        </p:grpSpPr>
        <p:pic>
          <p:nvPicPr>
            <p:cNvPr id="106" name="Picture 105" descr="Shape&#10;&#10;Description automatically generated">
              <a:extLst>
                <a:ext uri="{FF2B5EF4-FFF2-40B4-BE49-F238E27FC236}">
                  <a16:creationId xmlns:a16="http://schemas.microsoft.com/office/drawing/2014/main" id="{9CF27BE9-469A-CE45-9519-EE4E47EC3B65}"/>
                </a:ext>
              </a:extLst>
            </p:cNvPr>
            <p:cNvPicPr>
              <a:picLocks noChangeAspect="1"/>
            </p:cNvPicPr>
            <p:nvPr/>
          </p:nvPicPr>
          <p:blipFill>
            <a:blip r:embed="rId2"/>
            <a:stretch>
              <a:fillRect/>
            </a:stretch>
          </p:blipFill>
          <p:spPr>
            <a:xfrm>
              <a:off x="202761" y="-35433"/>
              <a:ext cx="1126027" cy="1126027"/>
            </a:xfrm>
            <a:prstGeom prst="rect">
              <a:avLst/>
            </a:prstGeom>
          </p:spPr>
        </p:pic>
        <p:sp>
          <p:nvSpPr>
            <p:cNvPr id="107" name="TextBox 106">
              <a:extLst>
                <a:ext uri="{FF2B5EF4-FFF2-40B4-BE49-F238E27FC236}">
                  <a16:creationId xmlns:a16="http://schemas.microsoft.com/office/drawing/2014/main" id="{6F2BDB97-D72D-2841-925C-D0B2AFCF6C7F}"/>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03</a:t>
              </a:r>
            </a:p>
          </p:txBody>
        </p:sp>
      </p:grpSp>
      <p:grpSp>
        <p:nvGrpSpPr>
          <p:cNvPr id="108" name="Group 107">
            <a:extLst>
              <a:ext uri="{FF2B5EF4-FFF2-40B4-BE49-F238E27FC236}">
                <a16:creationId xmlns:a16="http://schemas.microsoft.com/office/drawing/2014/main" id="{0F0703C0-F658-4243-92A4-2E73713A2254}"/>
              </a:ext>
            </a:extLst>
          </p:cNvPr>
          <p:cNvGrpSpPr/>
          <p:nvPr userDrawn="1"/>
        </p:nvGrpSpPr>
        <p:grpSpPr>
          <a:xfrm>
            <a:off x="8273158" y="2360962"/>
            <a:ext cx="1126027" cy="1126027"/>
            <a:chOff x="202761" y="-35433"/>
            <a:chExt cx="1126027" cy="1126027"/>
          </a:xfrm>
        </p:grpSpPr>
        <p:pic>
          <p:nvPicPr>
            <p:cNvPr id="109" name="Picture 108" descr="Shape&#10;&#10;Description automatically generated">
              <a:extLst>
                <a:ext uri="{FF2B5EF4-FFF2-40B4-BE49-F238E27FC236}">
                  <a16:creationId xmlns:a16="http://schemas.microsoft.com/office/drawing/2014/main" id="{3D8840E2-499B-2B41-9F69-B08F70037F58}"/>
                </a:ext>
              </a:extLst>
            </p:cNvPr>
            <p:cNvPicPr>
              <a:picLocks noChangeAspect="1"/>
            </p:cNvPicPr>
            <p:nvPr/>
          </p:nvPicPr>
          <p:blipFill>
            <a:blip r:embed="rId2"/>
            <a:stretch>
              <a:fillRect/>
            </a:stretch>
          </p:blipFill>
          <p:spPr>
            <a:xfrm>
              <a:off x="202761" y="-35433"/>
              <a:ext cx="1126027" cy="1126027"/>
            </a:xfrm>
            <a:prstGeom prst="rect">
              <a:avLst/>
            </a:prstGeom>
          </p:spPr>
        </p:pic>
        <p:sp>
          <p:nvSpPr>
            <p:cNvPr id="110" name="TextBox 109">
              <a:extLst>
                <a:ext uri="{FF2B5EF4-FFF2-40B4-BE49-F238E27FC236}">
                  <a16:creationId xmlns:a16="http://schemas.microsoft.com/office/drawing/2014/main" id="{8488DA0F-1B7C-0D46-829D-D1F994714672}"/>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04</a:t>
              </a:r>
            </a:p>
          </p:txBody>
        </p:sp>
      </p:grpSp>
      <p:grpSp>
        <p:nvGrpSpPr>
          <p:cNvPr id="111" name="Group 110">
            <a:extLst>
              <a:ext uri="{FF2B5EF4-FFF2-40B4-BE49-F238E27FC236}">
                <a16:creationId xmlns:a16="http://schemas.microsoft.com/office/drawing/2014/main" id="{60490D62-1B39-4844-A152-1450036AFE05}"/>
              </a:ext>
            </a:extLst>
          </p:cNvPr>
          <p:cNvGrpSpPr/>
          <p:nvPr userDrawn="1"/>
        </p:nvGrpSpPr>
        <p:grpSpPr>
          <a:xfrm>
            <a:off x="10631190" y="4303012"/>
            <a:ext cx="1126027" cy="1126027"/>
            <a:chOff x="202761" y="-35433"/>
            <a:chExt cx="1126027" cy="1126027"/>
          </a:xfrm>
        </p:grpSpPr>
        <p:pic>
          <p:nvPicPr>
            <p:cNvPr id="112" name="Picture 111" descr="Shape&#10;&#10;Description automatically generated">
              <a:extLst>
                <a:ext uri="{FF2B5EF4-FFF2-40B4-BE49-F238E27FC236}">
                  <a16:creationId xmlns:a16="http://schemas.microsoft.com/office/drawing/2014/main" id="{C33B3484-B019-2944-8DC2-1D57B41604D9}"/>
                </a:ext>
              </a:extLst>
            </p:cNvPr>
            <p:cNvPicPr>
              <a:picLocks noChangeAspect="1"/>
            </p:cNvPicPr>
            <p:nvPr/>
          </p:nvPicPr>
          <p:blipFill>
            <a:blip r:embed="rId2"/>
            <a:stretch>
              <a:fillRect/>
            </a:stretch>
          </p:blipFill>
          <p:spPr>
            <a:xfrm>
              <a:off x="202761" y="-35433"/>
              <a:ext cx="1126027" cy="1126027"/>
            </a:xfrm>
            <a:prstGeom prst="rect">
              <a:avLst/>
            </a:prstGeom>
          </p:spPr>
        </p:pic>
        <p:sp>
          <p:nvSpPr>
            <p:cNvPr id="113" name="TextBox 112">
              <a:extLst>
                <a:ext uri="{FF2B5EF4-FFF2-40B4-BE49-F238E27FC236}">
                  <a16:creationId xmlns:a16="http://schemas.microsoft.com/office/drawing/2014/main" id="{F6883D83-2743-514A-8A1F-A2F9A741E0F1}"/>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05</a:t>
              </a:r>
            </a:p>
          </p:txBody>
        </p:sp>
      </p:grpSp>
      <p:sp>
        <p:nvSpPr>
          <p:cNvPr id="117" name="Date Placeholder 3">
            <a:extLst>
              <a:ext uri="{FF2B5EF4-FFF2-40B4-BE49-F238E27FC236}">
                <a16:creationId xmlns:a16="http://schemas.microsoft.com/office/drawing/2014/main" id="{03305E6A-5D99-3C40-92DB-2739AEC4DB67}"/>
              </a:ext>
            </a:extLst>
          </p:cNvPr>
          <p:cNvSpPr>
            <a:spLocks noGrp="1"/>
          </p:cNvSpPr>
          <p:nvPr>
            <p:ph type="dt" sz="half" idx="10"/>
          </p:nvPr>
        </p:nvSpPr>
        <p:spPr>
          <a:xfrm>
            <a:off x="373685" y="6473916"/>
            <a:ext cx="2743200" cy="365125"/>
          </a:xfrm>
        </p:spPr>
        <p:txBody>
          <a:bodyPr/>
          <a:lstStyle/>
          <a:p>
            <a:r>
              <a:rPr lang="en-US" dirty="0"/>
              <a:t>Copyright ICMA 2022</a:t>
            </a:r>
          </a:p>
        </p:txBody>
      </p:sp>
    </p:spTree>
    <p:extLst>
      <p:ext uri="{BB962C8B-B14F-4D97-AF65-F5344CB8AC3E}">
        <p14:creationId xmlns:p14="http://schemas.microsoft.com/office/powerpoint/2010/main" val="33980377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Title and Vertical Text">
    <p:bg>
      <p:bgPr>
        <a:solidFill>
          <a:srgbClr val="12376E"/>
        </a:solidFill>
        <a:effectLst/>
      </p:bgPr>
    </p:bg>
    <p:spTree>
      <p:nvGrpSpPr>
        <p:cNvPr id="1" name=""/>
        <p:cNvGrpSpPr/>
        <p:nvPr/>
      </p:nvGrpSpPr>
      <p:grpSpPr>
        <a:xfrm>
          <a:off x="0" y="0"/>
          <a:ext cx="0" cy="0"/>
          <a:chOff x="0" y="0"/>
          <a:chExt cx="0" cy="0"/>
        </a:xfrm>
      </p:grpSpPr>
      <p:sp>
        <p:nvSpPr>
          <p:cNvPr id="68" name="Date Placeholder 3">
            <a:extLst>
              <a:ext uri="{FF2B5EF4-FFF2-40B4-BE49-F238E27FC236}">
                <a16:creationId xmlns:a16="http://schemas.microsoft.com/office/drawing/2014/main" id="{4F5FB201-E93F-024C-BBFC-92C66B172D31}"/>
              </a:ext>
            </a:extLst>
          </p:cNvPr>
          <p:cNvSpPr>
            <a:spLocks noGrp="1"/>
          </p:cNvSpPr>
          <p:nvPr>
            <p:ph type="dt" sz="half" idx="10"/>
          </p:nvPr>
        </p:nvSpPr>
        <p:spPr>
          <a:xfrm>
            <a:off x="113632" y="6473674"/>
            <a:ext cx="2743200" cy="365125"/>
          </a:xfrm>
        </p:spPr>
        <p:txBody>
          <a:bodyPr/>
          <a:lstStyle/>
          <a:p>
            <a:r>
              <a:rPr lang="en-US" dirty="0"/>
              <a:t>Copyright ICMA 2022</a:t>
            </a:r>
          </a:p>
        </p:txBody>
      </p:sp>
    </p:spTree>
    <p:extLst>
      <p:ext uri="{BB962C8B-B14F-4D97-AF65-F5344CB8AC3E}">
        <p14:creationId xmlns:p14="http://schemas.microsoft.com/office/powerpoint/2010/main" val="2544945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and Vertical Text">
    <p:bg>
      <p:bgPr>
        <a:solidFill>
          <a:srgbClr val="12376E"/>
        </a:solidFill>
        <a:effectLst/>
      </p:bgPr>
    </p:bg>
    <p:spTree>
      <p:nvGrpSpPr>
        <p:cNvPr id="1" name=""/>
        <p:cNvGrpSpPr/>
        <p:nvPr/>
      </p:nvGrpSpPr>
      <p:grpSpPr>
        <a:xfrm>
          <a:off x="0" y="0"/>
          <a:ext cx="0" cy="0"/>
          <a:chOff x="0" y="0"/>
          <a:chExt cx="0" cy="0"/>
        </a:xfrm>
      </p:grpSpPr>
      <p:graphicFrame>
        <p:nvGraphicFramePr>
          <p:cNvPr id="60" name="Chart 59">
            <a:extLst>
              <a:ext uri="{FF2B5EF4-FFF2-40B4-BE49-F238E27FC236}">
                <a16:creationId xmlns:a16="http://schemas.microsoft.com/office/drawing/2014/main" id="{EB371371-CC3B-824A-9AD4-2E76356F81C5}"/>
              </a:ext>
            </a:extLst>
          </p:cNvPr>
          <p:cNvGraphicFramePr/>
          <p:nvPr userDrawn="1">
            <p:extLst>
              <p:ext uri="{D42A27DB-BD31-4B8C-83A1-F6EECF244321}">
                <p14:modId xmlns:p14="http://schemas.microsoft.com/office/powerpoint/2010/main" val="950717671"/>
              </p:ext>
            </p:extLst>
          </p:nvPr>
        </p:nvGraphicFramePr>
        <p:xfrm>
          <a:off x="5272287" y="855503"/>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59" name="Date Placeholder 3">
            <a:extLst>
              <a:ext uri="{FF2B5EF4-FFF2-40B4-BE49-F238E27FC236}">
                <a16:creationId xmlns:a16="http://schemas.microsoft.com/office/drawing/2014/main" id="{7262E082-87F1-B24B-AA40-2AF0EC6974BB}"/>
              </a:ext>
            </a:extLst>
          </p:cNvPr>
          <p:cNvSpPr>
            <a:spLocks noGrp="1"/>
          </p:cNvSpPr>
          <p:nvPr>
            <p:ph type="dt" sz="half" idx="10"/>
          </p:nvPr>
        </p:nvSpPr>
        <p:spPr>
          <a:xfrm>
            <a:off x="373685" y="6473916"/>
            <a:ext cx="2743200" cy="365125"/>
          </a:xfrm>
        </p:spPr>
        <p:txBody>
          <a:bodyPr/>
          <a:lstStyle/>
          <a:p>
            <a:r>
              <a:rPr lang="en-US" dirty="0"/>
              <a:t>Copyright ICMA and ResourceX 2022</a:t>
            </a:r>
          </a:p>
        </p:txBody>
      </p:sp>
    </p:spTree>
    <p:extLst>
      <p:ext uri="{BB962C8B-B14F-4D97-AF65-F5344CB8AC3E}">
        <p14:creationId xmlns:p14="http://schemas.microsoft.com/office/powerpoint/2010/main" val="8215988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and Vertical Text">
    <p:bg>
      <p:bgPr>
        <a:solidFill>
          <a:schemeClr val="bg1"/>
        </a:solidFill>
        <a:effectLst/>
      </p:bgPr>
    </p:bg>
    <p:spTree>
      <p:nvGrpSpPr>
        <p:cNvPr id="1" name=""/>
        <p:cNvGrpSpPr/>
        <p:nvPr/>
      </p:nvGrpSpPr>
      <p:grpSpPr>
        <a:xfrm>
          <a:off x="0" y="0"/>
          <a:ext cx="0" cy="0"/>
          <a:chOff x="0" y="0"/>
          <a:chExt cx="0" cy="0"/>
        </a:xfrm>
      </p:grpSpPr>
      <p:pic>
        <p:nvPicPr>
          <p:cNvPr id="23" name="Picture 22" descr="Shape&#10;&#10;Description automatically generated">
            <a:extLst>
              <a:ext uri="{FF2B5EF4-FFF2-40B4-BE49-F238E27FC236}">
                <a16:creationId xmlns:a16="http://schemas.microsoft.com/office/drawing/2014/main" id="{7BCAD871-7D6B-B247-B962-5AE7DCD5AE6A}"/>
              </a:ext>
            </a:extLst>
          </p:cNvPr>
          <p:cNvPicPr>
            <a:picLocks noChangeAspect="1"/>
          </p:cNvPicPr>
          <p:nvPr userDrawn="1"/>
        </p:nvPicPr>
        <p:blipFill>
          <a:blip r:embed="rId2"/>
          <a:stretch>
            <a:fillRect/>
          </a:stretch>
        </p:blipFill>
        <p:spPr>
          <a:xfrm>
            <a:off x="6485718" y="2666143"/>
            <a:ext cx="3764007" cy="3764007"/>
          </a:xfrm>
          <a:prstGeom prst="rect">
            <a:avLst/>
          </a:prstGeom>
        </p:spPr>
      </p:pic>
      <p:sp>
        <p:nvSpPr>
          <p:cNvPr id="24" name="Rectangle 23">
            <a:extLst>
              <a:ext uri="{FF2B5EF4-FFF2-40B4-BE49-F238E27FC236}">
                <a16:creationId xmlns:a16="http://schemas.microsoft.com/office/drawing/2014/main" id="{53F56CCA-1B64-034E-B953-1CD9B5FEF2AB}"/>
              </a:ext>
            </a:extLst>
          </p:cNvPr>
          <p:cNvSpPr/>
          <p:nvPr userDrawn="1"/>
        </p:nvSpPr>
        <p:spPr>
          <a:xfrm>
            <a:off x="-991241" y="365385"/>
            <a:ext cx="6697525" cy="1015663"/>
          </a:xfrm>
          <a:prstGeom prst="rect">
            <a:avLst/>
          </a:prstGeom>
        </p:spPr>
        <p:txBody>
          <a:bodyPr wrap="square">
            <a:spAutoFit/>
          </a:bodyPr>
          <a:lstStyle/>
          <a:p>
            <a:pPr algn="ctr"/>
            <a:r>
              <a:rPr lang="en-US" sz="6000" spc="600" dirty="0">
                <a:solidFill>
                  <a:schemeClr val="bg1"/>
                </a:solidFill>
                <a:latin typeface="DIN Condensed" pitchFamily="2" charset="0"/>
              </a:rPr>
              <a:t>SLIDE TITLE</a:t>
            </a:r>
          </a:p>
        </p:txBody>
      </p:sp>
      <p:grpSp>
        <p:nvGrpSpPr>
          <p:cNvPr id="28" name="Group 27">
            <a:extLst>
              <a:ext uri="{FF2B5EF4-FFF2-40B4-BE49-F238E27FC236}">
                <a16:creationId xmlns:a16="http://schemas.microsoft.com/office/drawing/2014/main" id="{6CFEF2CA-B0BC-4B41-ABA4-5856B82CC4E9}"/>
              </a:ext>
            </a:extLst>
          </p:cNvPr>
          <p:cNvGrpSpPr/>
          <p:nvPr userDrawn="1"/>
        </p:nvGrpSpPr>
        <p:grpSpPr>
          <a:xfrm>
            <a:off x="7506744" y="1020651"/>
            <a:ext cx="4683745" cy="5377318"/>
            <a:chOff x="6763451" y="1708613"/>
            <a:chExt cx="4683745" cy="5377318"/>
          </a:xfrm>
        </p:grpSpPr>
        <p:pic>
          <p:nvPicPr>
            <p:cNvPr id="29" name="Picture 28" descr="Shape, arrow&#10;&#10;Description automatically generated">
              <a:extLst>
                <a:ext uri="{FF2B5EF4-FFF2-40B4-BE49-F238E27FC236}">
                  <a16:creationId xmlns:a16="http://schemas.microsoft.com/office/drawing/2014/main" id="{66615E31-1358-174B-9C8F-03DCBC9B6AC1}"/>
                </a:ext>
              </a:extLst>
            </p:cNvPr>
            <p:cNvPicPr>
              <a:picLocks noChangeAspect="1"/>
            </p:cNvPicPr>
            <p:nvPr/>
          </p:nvPicPr>
          <p:blipFill>
            <a:blip r:embed="rId3"/>
            <a:stretch>
              <a:fillRect/>
            </a:stretch>
          </p:blipFill>
          <p:spPr>
            <a:xfrm>
              <a:off x="7731141" y="3369876"/>
              <a:ext cx="3716055" cy="3716055"/>
            </a:xfrm>
            <a:prstGeom prst="rect">
              <a:avLst/>
            </a:prstGeom>
          </p:spPr>
        </p:pic>
        <p:pic>
          <p:nvPicPr>
            <p:cNvPr id="30" name="Picture 29" descr="Shape&#10;&#10;Description automatically generated with medium confidence">
              <a:extLst>
                <a:ext uri="{FF2B5EF4-FFF2-40B4-BE49-F238E27FC236}">
                  <a16:creationId xmlns:a16="http://schemas.microsoft.com/office/drawing/2014/main" id="{CF1A46A1-F085-3145-B6C5-CC52598CE23B}"/>
                </a:ext>
              </a:extLst>
            </p:cNvPr>
            <p:cNvPicPr>
              <a:picLocks noChangeAspect="1"/>
            </p:cNvPicPr>
            <p:nvPr/>
          </p:nvPicPr>
          <p:blipFill>
            <a:blip r:embed="rId4"/>
            <a:stretch>
              <a:fillRect/>
            </a:stretch>
          </p:blipFill>
          <p:spPr>
            <a:xfrm>
              <a:off x="6763451" y="1708613"/>
              <a:ext cx="3716055" cy="3716055"/>
            </a:xfrm>
            <a:prstGeom prst="rect">
              <a:avLst/>
            </a:prstGeom>
          </p:spPr>
        </p:pic>
      </p:grpSp>
      <p:sp>
        <p:nvSpPr>
          <p:cNvPr id="69" name="Date Placeholder 3">
            <a:extLst>
              <a:ext uri="{FF2B5EF4-FFF2-40B4-BE49-F238E27FC236}">
                <a16:creationId xmlns:a16="http://schemas.microsoft.com/office/drawing/2014/main" id="{5CA525C1-AB7D-F04E-B153-2BE9E91CD1B6}"/>
              </a:ext>
            </a:extLst>
          </p:cNvPr>
          <p:cNvSpPr>
            <a:spLocks noGrp="1"/>
          </p:cNvSpPr>
          <p:nvPr>
            <p:ph type="dt" sz="half" idx="10"/>
          </p:nvPr>
        </p:nvSpPr>
        <p:spPr>
          <a:xfrm>
            <a:off x="373685" y="6473916"/>
            <a:ext cx="2743200" cy="365125"/>
          </a:xfrm>
        </p:spPr>
        <p:txBody>
          <a:bodyPr/>
          <a:lstStyle/>
          <a:p>
            <a:r>
              <a:rPr lang="en-US" dirty="0"/>
              <a:t>Copyright ICMA 2022</a:t>
            </a:r>
          </a:p>
        </p:txBody>
      </p:sp>
    </p:spTree>
    <p:extLst>
      <p:ext uri="{BB962C8B-B14F-4D97-AF65-F5344CB8AC3E}">
        <p14:creationId xmlns:p14="http://schemas.microsoft.com/office/powerpoint/2010/main" val="844716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Title and Vertical Text">
    <p:bg>
      <p:bgPr>
        <a:solidFill>
          <a:schemeClr val="bg1"/>
        </a:solidFill>
        <a:effectLst/>
      </p:bgPr>
    </p:bg>
    <p:spTree>
      <p:nvGrpSpPr>
        <p:cNvPr id="1" name=""/>
        <p:cNvGrpSpPr/>
        <p:nvPr/>
      </p:nvGrpSpPr>
      <p:grpSpPr>
        <a:xfrm>
          <a:off x="0" y="0"/>
          <a:ext cx="0" cy="0"/>
          <a:chOff x="0" y="0"/>
          <a:chExt cx="0" cy="0"/>
        </a:xfrm>
      </p:grpSpPr>
      <p:pic>
        <p:nvPicPr>
          <p:cNvPr id="35" name="Picture 34" descr="A picture containing sky, outdoor, city&#10;&#10;Description automatically generated">
            <a:extLst>
              <a:ext uri="{FF2B5EF4-FFF2-40B4-BE49-F238E27FC236}">
                <a16:creationId xmlns:a16="http://schemas.microsoft.com/office/drawing/2014/main" id="{BC8E56FC-F4BA-364D-8D92-479DE82D44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7449015" cy="6858000"/>
          </a:xfrm>
          <a:prstGeom prst="rect">
            <a:avLst/>
          </a:prstGeom>
        </p:spPr>
      </p:pic>
      <p:sp>
        <p:nvSpPr>
          <p:cNvPr id="36" name="Rectangle 35">
            <a:extLst>
              <a:ext uri="{FF2B5EF4-FFF2-40B4-BE49-F238E27FC236}">
                <a16:creationId xmlns:a16="http://schemas.microsoft.com/office/drawing/2014/main" id="{4409DEA5-47AF-C24A-A563-3CB21B024768}"/>
              </a:ext>
            </a:extLst>
          </p:cNvPr>
          <p:cNvSpPr/>
          <p:nvPr userDrawn="1"/>
        </p:nvSpPr>
        <p:spPr>
          <a:xfrm>
            <a:off x="0" y="0"/>
            <a:ext cx="7449015" cy="6858000"/>
          </a:xfrm>
          <a:prstGeom prst="rect">
            <a:avLst/>
          </a:prstGeom>
          <a:solidFill>
            <a:srgbClr val="10376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653E064-C135-D548-B51C-740E43FCDDDC}"/>
              </a:ext>
            </a:extLst>
          </p:cNvPr>
          <p:cNvSpPr/>
          <p:nvPr userDrawn="1"/>
        </p:nvSpPr>
        <p:spPr>
          <a:xfrm>
            <a:off x="202682" y="2921581"/>
            <a:ext cx="7043659" cy="1015663"/>
          </a:xfrm>
          <a:prstGeom prst="rect">
            <a:avLst/>
          </a:prstGeom>
        </p:spPr>
        <p:txBody>
          <a:bodyPr wrap="none">
            <a:spAutoFit/>
          </a:bodyPr>
          <a:lstStyle/>
          <a:p>
            <a:pPr algn="ctr"/>
            <a:r>
              <a:rPr lang="en-US" sz="6000" spc="600" dirty="0">
                <a:solidFill>
                  <a:schemeClr val="bg1"/>
                </a:solidFill>
                <a:latin typeface="DIN Condensed" pitchFamily="2" charset="0"/>
              </a:rPr>
              <a:t>APPLYING EXCELLENCE</a:t>
            </a:r>
          </a:p>
        </p:txBody>
      </p:sp>
      <p:sp>
        <p:nvSpPr>
          <p:cNvPr id="40" name="TextBox 39">
            <a:extLst>
              <a:ext uri="{FF2B5EF4-FFF2-40B4-BE49-F238E27FC236}">
                <a16:creationId xmlns:a16="http://schemas.microsoft.com/office/drawing/2014/main" id="{4A4D5CB5-47A8-CB48-9FC3-3E59B9EEFD8B}"/>
              </a:ext>
            </a:extLst>
          </p:cNvPr>
          <p:cNvSpPr txBox="1"/>
          <p:nvPr/>
        </p:nvSpPr>
        <p:spPr>
          <a:xfrm>
            <a:off x="7281137" y="245318"/>
            <a:ext cx="1094039" cy="523220"/>
          </a:xfrm>
          <a:prstGeom prst="rect">
            <a:avLst/>
          </a:prstGeom>
          <a:noFill/>
        </p:spPr>
        <p:txBody>
          <a:bodyPr wrap="square" rtlCol="0">
            <a:spAutoFit/>
          </a:bodyPr>
          <a:lstStyle/>
          <a:p>
            <a:pPr algn="ctr"/>
            <a:r>
              <a:rPr lang="en-US" sz="2800" dirty="0">
                <a:solidFill>
                  <a:srgbClr val="03244D"/>
                </a:solidFill>
                <a:latin typeface="DIN Condensed" pitchFamily="2" charset="0"/>
              </a:rPr>
              <a:t>01</a:t>
            </a:r>
          </a:p>
        </p:txBody>
      </p:sp>
      <p:sp>
        <p:nvSpPr>
          <p:cNvPr id="43" name="TextBox 42">
            <a:extLst>
              <a:ext uri="{FF2B5EF4-FFF2-40B4-BE49-F238E27FC236}">
                <a16:creationId xmlns:a16="http://schemas.microsoft.com/office/drawing/2014/main" id="{4BCD3A99-0843-B14A-8FFC-3EAD0EA2191F}"/>
              </a:ext>
            </a:extLst>
          </p:cNvPr>
          <p:cNvSpPr txBox="1"/>
          <p:nvPr/>
        </p:nvSpPr>
        <p:spPr>
          <a:xfrm>
            <a:off x="7314752" y="1567854"/>
            <a:ext cx="1094039" cy="523220"/>
          </a:xfrm>
          <a:prstGeom prst="rect">
            <a:avLst/>
          </a:prstGeom>
          <a:noFill/>
        </p:spPr>
        <p:txBody>
          <a:bodyPr wrap="square" rtlCol="0">
            <a:spAutoFit/>
          </a:bodyPr>
          <a:lstStyle/>
          <a:p>
            <a:pPr algn="ctr"/>
            <a:r>
              <a:rPr lang="en-US" sz="2800" dirty="0">
                <a:solidFill>
                  <a:srgbClr val="03244D"/>
                </a:solidFill>
                <a:latin typeface="DIN Condensed" pitchFamily="2" charset="0"/>
              </a:rPr>
              <a:t>02</a:t>
            </a:r>
          </a:p>
        </p:txBody>
      </p:sp>
      <p:sp>
        <p:nvSpPr>
          <p:cNvPr id="50" name="TextBox 49">
            <a:extLst>
              <a:ext uri="{FF2B5EF4-FFF2-40B4-BE49-F238E27FC236}">
                <a16:creationId xmlns:a16="http://schemas.microsoft.com/office/drawing/2014/main" id="{37F0AAB2-4F95-4246-8841-D97C9A5C7E50}"/>
              </a:ext>
            </a:extLst>
          </p:cNvPr>
          <p:cNvSpPr txBox="1"/>
          <p:nvPr/>
        </p:nvSpPr>
        <p:spPr>
          <a:xfrm>
            <a:off x="7276474" y="2904845"/>
            <a:ext cx="1094039" cy="523220"/>
          </a:xfrm>
          <a:prstGeom prst="rect">
            <a:avLst/>
          </a:prstGeom>
          <a:noFill/>
        </p:spPr>
        <p:txBody>
          <a:bodyPr wrap="square" rtlCol="0">
            <a:spAutoFit/>
          </a:bodyPr>
          <a:lstStyle/>
          <a:p>
            <a:pPr algn="ctr"/>
            <a:r>
              <a:rPr lang="en-US" sz="2800" dirty="0">
                <a:solidFill>
                  <a:srgbClr val="03244D"/>
                </a:solidFill>
                <a:latin typeface="DIN Condensed" pitchFamily="2" charset="0"/>
              </a:rPr>
              <a:t>03</a:t>
            </a:r>
          </a:p>
        </p:txBody>
      </p:sp>
      <p:sp>
        <p:nvSpPr>
          <p:cNvPr id="53" name="TextBox 52">
            <a:extLst>
              <a:ext uri="{FF2B5EF4-FFF2-40B4-BE49-F238E27FC236}">
                <a16:creationId xmlns:a16="http://schemas.microsoft.com/office/drawing/2014/main" id="{A71DBBE2-9044-1B4D-952F-82A924F3874C}"/>
              </a:ext>
            </a:extLst>
          </p:cNvPr>
          <p:cNvSpPr txBox="1"/>
          <p:nvPr/>
        </p:nvSpPr>
        <p:spPr>
          <a:xfrm>
            <a:off x="7314752" y="4212926"/>
            <a:ext cx="1094039" cy="523220"/>
          </a:xfrm>
          <a:prstGeom prst="rect">
            <a:avLst/>
          </a:prstGeom>
          <a:noFill/>
        </p:spPr>
        <p:txBody>
          <a:bodyPr wrap="square" rtlCol="0">
            <a:spAutoFit/>
          </a:bodyPr>
          <a:lstStyle/>
          <a:p>
            <a:pPr algn="ctr"/>
            <a:r>
              <a:rPr lang="en-US" sz="2800" dirty="0">
                <a:solidFill>
                  <a:srgbClr val="03244D"/>
                </a:solidFill>
                <a:latin typeface="DIN Condensed" pitchFamily="2" charset="0"/>
              </a:rPr>
              <a:t>04</a:t>
            </a:r>
          </a:p>
        </p:txBody>
      </p:sp>
      <p:sp>
        <p:nvSpPr>
          <p:cNvPr id="56" name="TextBox 55">
            <a:extLst>
              <a:ext uri="{FF2B5EF4-FFF2-40B4-BE49-F238E27FC236}">
                <a16:creationId xmlns:a16="http://schemas.microsoft.com/office/drawing/2014/main" id="{82408E03-8DB6-B746-B89E-DC9BEAD07A50}"/>
              </a:ext>
            </a:extLst>
          </p:cNvPr>
          <p:cNvSpPr txBox="1"/>
          <p:nvPr/>
        </p:nvSpPr>
        <p:spPr>
          <a:xfrm>
            <a:off x="7314752" y="5535462"/>
            <a:ext cx="1094039" cy="523220"/>
          </a:xfrm>
          <a:prstGeom prst="rect">
            <a:avLst/>
          </a:prstGeom>
          <a:noFill/>
        </p:spPr>
        <p:txBody>
          <a:bodyPr wrap="square" rtlCol="0">
            <a:spAutoFit/>
          </a:bodyPr>
          <a:lstStyle/>
          <a:p>
            <a:pPr algn="ctr"/>
            <a:r>
              <a:rPr lang="en-US" sz="2800" dirty="0">
                <a:solidFill>
                  <a:srgbClr val="03244D"/>
                </a:solidFill>
                <a:latin typeface="DIN Condensed" pitchFamily="2" charset="0"/>
              </a:rPr>
              <a:t>05</a:t>
            </a:r>
          </a:p>
        </p:txBody>
      </p:sp>
      <p:cxnSp>
        <p:nvCxnSpPr>
          <p:cNvPr id="58" name="Straight Connector 57">
            <a:extLst>
              <a:ext uri="{FF2B5EF4-FFF2-40B4-BE49-F238E27FC236}">
                <a16:creationId xmlns:a16="http://schemas.microsoft.com/office/drawing/2014/main" id="{62423AAB-A4E7-A64E-8352-AE775AF3EE72}"/>
              </a:ext>
            </a:extLst>
          </p:cNvPr>
          <p:cNvCxnSpPr>
            <a:cxnSpLocks/>
          </p:cNvCxnSpPr>
          <p:nvPr userDrawn="1"/>
        </p:nvCxnSpPr>
        <p:spPr>
          <a:xfrm>
            <a:off x="8575288" y="1460810"/>
            <a:ext cx="2754351" cy="0"/>
          </a:xfrm>
          <a:prstGeom prst="line">
            <a:avLst/>
          </a:prstGeom>
          <a:ln>
            <a:solidFill>
              <a:srgbClr val="BFBCB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5BB96F-8F7A-7D40-9821-7DC272D4DCC4}"/>
              </a:ext>
            </a:extLst>
          </p:cNvPr>
          <p:cNvCxnSpPr>
            <a:cxnSpLocks/>
          </p:cNvCxnSpPr>
          <p:nvPr userDrawn="1"/>
        </p:nvCxnSpPr>
        <p:spPr>
          <a:xfrm>
            <a:off x="8575288" y="2795239"/>
            <a:ext cx="2754351" cy="0"/>
          </a:xfrm>
          <a:prstGeom prst="line">
            <a:avLst/>
          </a:prstGeom>
          <a:ln>
            <a:solidFill>
              <a:srgbClr val="BFBCB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DD32B88-0002-AE44-A3E4-9E210348A01F}"/>
              </a:ext>
            </a:extLst>
          </p:cNvPr>
          <p:cNvCxnSpPr>
            <a:cxnSpLocks/>
          </p:cNvCxnSpPr>
          <p:nvPr userDrawn="1"/>
        </p:nvCxnSpPr>
        <p:spPr>
          <a:xfrm>
            <a:off x="8691686" y="4107366"/>
            <a:ext cx="2754351" cy="0"/>
          </a:xfrm>
          <a:prstGeom prst="line">
            <a:avLst/>
          </a:prstGeom>
          <a:ln>
            <a:solidFill>
              <a:srgbClr val="BFBCB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5B732CF-E0CE-A844-A4F7-503128682EBB}"/>
              </a:ext>
            </a:extLst>
          </p:cNvPr>
          <p:cNvCxnSpPr>
            <a:cxnSpLocks/>
          </p:cNvCxnSpPr>
          <p:nvPr userDrawn="1"/>
        </p:nvCxnSpPr>
        <p:spPr>
          <a:xfrm>
            <a:off x="8754714" y="5430644"/>
            <a:ext cx="2754351" cy="0"/>
          </a:xfrm>
          <a:prstGeom prst="line">
            <a:avLst/>
          </a:prstGeom>
          <a:ln>
            <a:solidFill>
              <a:srgbClr val="BFBCB2"/>
            </a:solidFill>
          </a:ln>
        </p:spPr>
        <p:style>
          <a:lnRef idx="1">
            <a:schemeClr val="accent1"/>
          </a:lnRef>
          <a:fillRef idx="0">
            <a:schemeClr val="accent1"/>
          </a:fillRef>
          <a:effectRef idx="0">
            <a:schemeClr val="accent1"/>
          </a:effectRef>
          <a:fontRef idx="minor">
            <a:schemeClr val="tx1"/>
          </a:fontRef>
        </p:style>
      </p:cxnSp>
      <p:sp>
        <p:nvSpPr>
          <p:cNvPr id="73" name="Date Placeholder 3">
            <a:extLst>
              <a:ext uri="{FF2B5EF4-FFF2-40B4-BE49-F238E27FC236}">
                <a16:creationId xmlns:a16="http://schemas.microsoft.com/office/drawing/2014/main" id="{B0D80859-54BF-374D-ABB7-E6C389D46416}"/>
              </a:ext>
            </a:extLst>
          </p:cNvPr>
          <p:cNvSpPr>
            <a:spLocks noGrp="1"/>
          </p:cNvSpPr>
          <p:nvPr>
            <p:ph type="dt" sz="half" idx="10"/>
          </p:nvPr>
        </p:nvSpPr>
        <p:spPr>
          <a:xfrm>
            <a:off x="373685" y="6473916"/>
            <a:ext cx="2743200" cy="365125"/>
          </a:xfrm>
        </p:spPr>
        <p:txBody>
          <a:bodyPr/>
          <a:lstStyle/>
          <a:p>
            <a:r>
              <a:rPr lang="en-US" dirty="0"/>
              <a:t>Copyright ICMA and ResourceX 2022</a:t>
            </a:r>
          </a:p>
        </p:txBody>
      </p:sp>
    </p:spTree>
    <p:extLst>
      <p:ext uri="{BB962C8B-B14F-4D97-AF65-F5344CB8AC3E}">
        <p14:creationId xmlns:p14="http://schemas.microsoft.com/office/powerpoint/2010/main" val="32326518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Title and Vertical Text">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3847932-0042-2640-ADD1-1E737234A800}"/>
              </a:ext>
            </a:extLst>
          </p:cNvPr>
          <p:cNvSpPr/>
          <p:nvPr userDrawn="1"/>
        </p:nvSpPr>
        <p:spPr>
          <a:xfrm>
            <a:off x="327840" y="328891"/>
            <a:ext cx="6263459" cy="830997"/>
          </a:xfrm>
          <a:prstGeom prst="rect">
            <a:avLst/>
          </a:prstGeom>
          <a:solidFill>
            <a:srgbClr val="10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pc="600" dirty="0">
                <a:latin typeface="DIN Condensed" pitchFamily="2" charset="0"/>
              </a:rPr>
              <a:t>WAS THIS EXPERIENCE</a:t>
            </a:r>
          </a:p>
        </p:txBody>
      </p:sp>
      <p:sp>
        <p:nvSpPr>
          <p:cNvPr id="30" name="Content Placeholder 22">
            <a:extLst>
              <a:ext uri="{FF2B5EF4-FFF2-40B4-BE49-F238E27FC236}">
                <a16:creationId xmlns:a16="http://schemas.microsoft.com/office/drawing/2014/main" id="{6155B92A-0D18-FC49-A317-22C0AD22AE71}"/>
              </a:ext>
            </a:extLst>
          </p:cNvPr>
          <p:cNvSpPr txBox="1">
            <a:spLocks/>
          </p:cNvSpPr>
          <p:nvPr userDrawn="1"/>
        </p:nvSpPr>
        <p:spPr>
          <a:xfrm>
            <a:off x="0" y="2335862"/>
            <a:ext cx="12192000" cy="414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None/>
            </a:pPr>
            <a:r>
              <a:rPr lang="en-US" sz="1800" dirty="0">
                <a:latin typeface="Lato" panose="020F0502020204030203" pitchFamily="34" charset="77"/>
              </a:rPr>
              <a:t>Please take a few minutes to give us your thoughts by using the QR code or survey link below. </a:t>
            </a:r>
          </a:p>
        </p:txBody>
      </p:sp>
      <p:sp>
        <p:nvSpPr>
          <p:cNvPr id="31" name="Rectangle 30">
            <a:extLst>
              <a:ext uri="{FF2B5EF4-FFF2-40B4-BE49-F238E27FC236}">
                <a16:creationId xmlns:a16="http://schemas.microsoft.com/office/drawing/2014/main" id="{69FD2B4D-8A53-814C-9F8B-7853D2B79F3F}"/>
              </a:ext>
            </a:extLst>
          </p:cNvPr>
          <p:cNvSpPr/>
          <p:nvPr userDrawn="1"/>
        </p:nvSpPr>
        <p:spPr>
          <a:xfrm>
            <a:off x="4290241" y="1297715"/>
            <a:ext cx="6549938" cy="830997"/>
          </a:xfrm>
          <a:prstGeom prst="rect">
            <a:avLst/>
          </a:prstGeom>
          <a:solidFill>
            <a:srgbClr val="10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pc="600" dirty="0">
                <a:latin typeface="DIN Condensed" pitchFamily="2" charset="0"/>
              </a:rPr>
              <a:t>RELEVANT &amp; ENGAGING? </a:t>
            </a:r>
          </a:p>
        </p:txBody>
      </p:sp>
      <p:sp>
        <p:nvSpPr>
          <p:cNvPr id="44" name="Date Placeholder 3">
            <a:extLst>
              <a:ext uri="{FF2B5EF4-FFF2-40B4-BE49-F238E27FC236}">
                <a16:creationId xmlns:a16="http://schemas.microsoft.com/office/drawing/2014/main" id="{645D72C3-BE9F-554E-B4C0-A41AE5C8FF2A}"/>
              </a:ext>
            </a:extLst>
          </p:cNvPr>
          <p:cNvSpPr>
            <a:spLocks noGrp="1"/>
          </p:cNvSpPr>
          <p:nvPr>
            <p:ph type="dt" sz="half" idx="10"/>
          </p:nvPr>
        </p:nvSpPr>
        <p:spPr>
          <a:xfrm>
            <a:off x="373685" y="6473916"/>
            <a:ext cx="2743200" cy="365125"/>
          </a:xfrm>
        </p:spPr>
        <p:txBody>
          <a:bodyPr/>
          <a:lstStyle/>
          <a:p>
            <a:r>
              <a:rPr lang="en-US" dirty="0"/>
              <a:t>Copyright ICMA and ResourceX 2022</a:t>
            </a:r>
          </a:p>
        </p:txBody>
      </p:sp>
      <p:sp>
        <p:nvSpPr>
          <p:cNvPr id="8" name="Rectangle 7">
            <a:extLst>
              <a:ext uri="{FF2B5EF4-FFF2-40B4-BE49-F238E27FC236}">
                <a16:creationId xmlns:a16="http://schemas.microsoft.com/office/drawing/2014/main" id="{FEDD3897-BAEC-144E-9798-C5F61F7EF6F1}"/>
              </a:ext>
            </a:extLst>
          </p:cNvPr>
          <p:cNvSpPr/>
          <p:nvPr userDrawn="1"/>
        </p:nvSpPr>
        <p:spPr>
          <a:xfrm>
            <a:off x="1980555" y="3876439"/>
            <a:ext cx="2806432" cy="461665"/>
          </a:xfrm>
          <a:prstGeom prst="rect">
            <a:avLst/>
          </a:prstGeom>
        </p:spPr>
        <p:txBody>
          <a:bodyPr wrap="square">
            <a:spAutoFit/>
          </a:bodyPr>
          <a:lstStyle/>
          <a:p>
            <a:pPr algn="ctr"/>
            <a:r>
              <a:rPr lang="en-US" sz="2400" spc="0" dirty="0">
                <a:solidFill>
                  <a:srgbClr val="12376E"/>
                </a:solidFill>
                <a:latin typeface="Lato" panose="020F0502020204030203" pitchFamily="34" charset="77"/>
              </a:rPr>
              <a:t>Add QR code here</a:t>
            </a:r>
          </a:p>
        </p:txBody>
      </p:sp>
    </p:spTree>
    <p:extLst>
      <p:ext uri="{BB962C8B-B14F-4D97-AF65-F5344CB8AC3E}">
        <p14:creationId xmlns:p14="http://schemas.microsoft.com/office/powerpoint/2010/main" val="4017907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B4F5DC-9747-A144-94CE-809EC2ABAA3E}"/>
              </a:ext>
            </a:extLst>
          </p:cNvPr>
          <p:cNvSpPr>
            <a:spLocks noGrp="1"/>
          </p:cNvSpPr>
          <p:nvPr>
            <p:ph type="dt" sz="half" idx="10"/>
          </p:nvPr>
        </p:nvSpPr>
        <p:spPr>
          <a:xfrm>
            <a:off x="563880" y="6356350"/>
            <a:ext cx="2743200" cy="365125"/>
          </a:xfrm>
        </p:spPr>
        <p:txBody>
          <a:bodyPr/>
          <a:lstStyle/>
          <a:p>
            <a:r>
              <a:rPr lang="en-US" dirty="0"/>
              <a:t>Copyright ICMA and ResourceX 2022</a:t>
            </a:r>
          </a:p>
        </p:txBody>
      </p:sp>
      <p:pic>
        <p:nvPicPr>
          <p:cNvPr id="8" name="Picture 7" descr="Icon&#10;&#10;Description automatically generated">
            <a:extLst>
              <a:ext uri="{FF2B5EF4-FFF2-40B4-BE49-F238E27FC236}">
                <a16:creationId xmlns:a16="http://schemas.microsoft.com/office/drawing/2014/main" id="{2F6E9743-15D4-BA40-82BA-98EAF87A341B}"/>
              </a:ext>
            </a:extLst>
          </p:cNvPr>
          <p:cNvPicPr>
            <a:picLocks noChangeAspect="1"/>
          </p:cNvPicPr>
          <p:nvPr userDrawn="1"/>
        </p:nvPicPr>
        <p:blipFill>
          <a:blip r:embed="rId2"/>
          <a:stretch>
            <a:fillRect/>
          </a:stretch>
        </p:blipFill>
        <p:spPr>
          <a:xfrm>
            <a:off x="8844646" y="2989276"/>
            <a:ext cx="879446" cy="879446"/>
          </a:xfrm>
          <a:prstGeom prst="rect">
            <a:avLst/>
          </a:prstGeom>
        </p:spPr>
      </p:pic>
      <p:sp>
        <p:nvSpPr>
          <p:cNvPr id="10" name="TextBox 9">
            <a:extLst>
              <a:ext uri="{FF2B5EF4-FFF2-40B4-BE49-F238E27FC236}">
                <a16:creationId xmlns:a16="http://schemas.microsoft.com/office/drawing/2014/main" id="{06D2377D-F9CE-2D4D-BC19-E9DC7A433BBD}"/>
              </a:ext>
            </a:extLst>
          </p:cNvPr>
          <p:cNvSpPr txBox="1"/>
          <p:nvPr userDrawn="1"/>
        </p:nvSpPr>
        <p:spPr>
          <a:xfrm>
            <a:off x="1357889" y="2451490"/>
            <a:ext cx="6386513" cy="1200329"/>
          </a:xfrm>
          <a:prstGeom prst="rect">
            <a:avLst/>
          </a:prstGeom>
          <a:noFill/>
        </p:spPr>
        <p:txBody>
          <a:bodyPr wrap="square" rtlCol="0">
            <a:spAutoFit/>
          </a:bodyPr>
          <a:lstStyle/>
          <a:p>
            <a:pPr algn="ctr"/>
            <a:r>
              <a:rPr lang="en-US" sz="7200" spc="600" dirty="0">
                <a:solidFill>
                  <a:schemeClr val="bg1"/>
                </a:solidFill>
                <a:latin typeface="DIN Condensed" pitchFamily="2" charset="0"/>
              </a:rPr>
              <a:t>THANK YOU</a:t>
            </a:r>
          </a:p>
        </p:txBody>
      </p:sp>
      <p:cxnSp>
        <p:nvCxnSpPr>
          <p:cNvPr id="13" name="Straight Connector 12">
            <a:extLst>
              <a:ext uri="{FF2B5EF4-FFF2-40B4-BE49-F238E27FC236}">
                <a16:creationId xmlns:a16="http://schemas.microsoft.com/office/drawing/2014/main" id="{DAACE043-E89F-C84F-A9DA-FA6BF557B2E1}"/>
              </a:ext>
            </a:extLst>
          </p:cNvPr>
          <p:cNvCxnSpPr/>
          <p:nvPr userDrawn="1"/>
        </p:nvCxnSpPr>
        <p:spPr>
          <a:xfrm>
            <a:off x="8754177" y="0"/>
            <a:ext cx="0" cy="68580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2E67F21-1762-F14F-9448-DD6BD2DC59F6}"/>
              </a:ext>
            </a:extLst>
          </p:cNvPr>
          <p:cNvSpPr/>
          <p:nvPr userDrawn="1"/>
        </p:nvSpPr>
        <p:spPr>
          <a:xfrm>
            <a:off x="8754179" y="1017456"/>
            <a:ext cx="3437821" cy="461665"/>
          </a:xfrm>
          <a:prstGeom prst="rect">
            <a:avLst/>
          </a:prstGeom>
        </p:spPr>
        <p:txBody>
          <a:bodyPr wrap="square">
            <a:spAutoFit/>
          </a:bodyPr>
          <a:lstStyle/>
          <a:p>
            <a:pPr algn="ctr"/>
            <a:r>
              <a:rPr lang="en-US" sz="2400" spc="300" dirty="0">
                <a:solidFill>
                  <a:schemeClr val="bg1"/>
                </a:solidFill>
                <a:latin typeface="DIN Condensed" pitchFamily="2" charset="0"/>
              </a:rPr>
              <a:t>CONTACT</a:t>
            </a:r>
          </a:p>
        </p:txBody>
      </p:sp>
      <p:pic>
        <p:nvPicPr>
          <p:cNvPr id="18" name="Picture 17" descr="A picture containing icon&#10;&#10;Description automatically generated">
            <a:extLst>
              <a:ext uri="{FF2B5EF4-FFF2-40B4-BE49-F238E27FC236}">
                <a16:creationId xmlns:a16="http://schemas.microsoft.com/office/drawing/2014/main" id="{7053C15A-0FB1-9644-AB2B-D72FF9E19B23}"/>
              </a:ext>
            </a:extLst>
          </p:cNvPr>
          <p:cNvPicPr>
            <a:picLocks noChangeAspect="1"/>
          </p:cNvPicPr>
          <p:nvPr userDrawn="1"/>
        </p:nvPicPr>
        <p:blipFill>
          <a:blip r:embed="rId3"/>
          <a:stretch>
            <a:fillRect/>
          </a:stretch>
        </p:blipFill>
        <p:spPr>
          <a:xfrm>
            <a:off x="8844646" y="1685784"/>
            <a:ext cx="890166" cy="890166"/>
          </a:xfrm>
          <a:prstGeom prst="rect">
            <a:avLst/>
          </a:prstGeom>
        </p:spPr>
      </p:pic>
      <p:pic>
        <p:nvPicPr>
          <p:cNvPr id="19" name="Picture 18" descr="Icon&#10;&#10;Description automatically generated">
            <a:extLst>
              <a:ext uri="{FF2B5EF4-FFF2-40B4-BE49-F238E27FC236}">
                <a16:creationId xmlns:a16="http://schemas.microsoft.com/office/drawing/2014/main" id="{AD73860D-E1D5-384F-99D8-0B06835C3A7B}"/>
              </a:ext>
            </a:extLst>
          </p:cNvPr>
          <p:cNvPicPr>
            <a:picLocks noChangeAspect="1"/>
          </p:cNvPicPr>
          <p:nvPr userDrawn="1"/>
        </p:nvPicPr>
        <p:blipFill>
          <a:blip r:embed="rId4"/>
          <a:stretch>
            <a:fillRect/>
          </a:stretch>
        </p:blipFill>
        <p:spPr>
          <a:xfrm>
            <a:off x="8884726" y="4224616"/>
            <a:ext cx="890166" cy="890166"/>
          </a:xfrm>
          <a:prstGeom prst="rect">
            <a:avLst/>
          </a:prstGeom>
        </p:spPr>
      </p:pic>
    </p:spTree>
    <p:extLst>
      <p:ext uri="{BB962C8B-B14F-4D97-AF65-F5344CB8AC3E}">
        <p14:creationId xmlns:p14="http://schemas.microsoft.com/office/powerpoint/2010/main" val="2914851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91E4-CED6-8244-8D79-EB2CEF9E40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E70887-1BA0-D740-A7FB-4A4742855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61501E-169D-A94E-9016-4EE161091139}"/>
              </a:ext>
            </a:extLst>
          </p:cNvPr>
          <p:cNvSpPr>
            <a:spLocks noGrp="1"/>
          </p:cNvSpPr>
          <p:nvPr>
            <p:ph type="dt" sz="half" idx="10"/>
          </p:nvPr>
        </p:nvSpPr>
        <p:spPr/>
        <p:txBody>
          <a:bodyPr/>
          <a:lstStyle/>
          <a:p>
            <a:fld id="{C79456E7-F85F-AC4D-AA2D-CA13C4305735}" type="datetimeFigureOut">
              <a:rPr lang="en-US" smtClean="0"/>
              <a:t>3/23/23</a:t>
            </a:fld>
            <a:endParaRPr lang="en-US" dirty="0"/>
          </a:p>
        </p:txBody>
      </p:sp>
      <p:sp>
        <p:nvSpPr>
          <p:cNvPr id="5" name="Footer Placeholder 4">
            <a:extLst>
              <a:ext uri="{FF2B5EF4-FFF2-40B4-BE49-F238E27FC236}">
                <a16:creationId xmlns:a16="http://schemas.microsoft.com/office/drawing/2014/main" id="{82529532-CEE7-FB4E-9A33-92C73FAF9B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CAE003-3D34-2149-95AB-A51FDDC7C05C}"/>
              </a:ext>
            </a:extLst>
          </p:cNvPr>
          <p:cNvSpPr>
            <a:spLocks noGrp="1"/>
          </p:cNvSpPr>
          <p:nvPr>
            <p:ph type="sldNum" sz="quarter" idx="12"/>
          </p:nvPr>
        </p:nvSpPr>
        <p:spPr/>
        <p:txBody>
          <a:bodyPr/>
          <a:lstStyle/>
          <a:p>
            <a:fld id="{38B6B176-1E97-304E-9374-D78897733815}" type="slidenum">
              <a:rPr lang="en-US" smtClean="0"/>
              <a:t>‹#›</a:t>
            </a:fld>
            <a:endParaRPr lang="en-US" dirty="0"/>
          </a:p>
        </p:txBody>
      </p:sp>
    </p:spTree>
    <p:extLst>
      <p:ext uri="{BB962C8B-B14F-4D97-AF65-F5344CB8AC3E}">
        <p14:creationId xmlns:p14="http://schemas.microsoft.com/office/powerpoint/2010/main" val="40376416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D88C-8DDE-9244-802B-78443A5D20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1A639-9B3D-4B45-89B3-599BC7B716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F8D3F-50C7-6444-B0F9-B3EA49938CA2}"/>
              </a:ext>
            </a:extLst>
          </p:cNvPr>
          <p:cNvSpPr>
            <a:spLocks noGrp="1"/>
          </p:cNvSpPr>
          <p:nvPr>
            <p:ph type="dt" sz="half" idx="10"/>
          </p:nvPr>
        </p:nvSpPr>
        <p:spPr/>
        <p:txBody>
          <a:bodyPr/>
          <a:lstStyle/>
          <a:p>
            <a:fld id="{C79456E7-F85F-AC4D-AA2D-CA13C4305735}" type="datetimeFigureOut">
              <a:rPr lang="en-US" smtClean="0"/>
              <a:t>3/23/23</a:t>
            </a:fld>
            <a:endParaRPr lang="en-US" dirty="0"/>
          </a:p>
        </p:txBody>
      </p:sp>
      <p:sp>
        <p:nvSpPr>
          <p:cNvPr id="5" name="Footer Placeholder 4">
            <a:extLst>
              <a:ext uri="{FF2B5EF4-FFF2-40B4-BE49-F238E27FC236}">
                <a16:creationId xmlns:a16="http://schemas.microsoft.com/office/drawing/2014/main" id="{9031E645-152D-8E41-995C-67EBAA57D9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125DD1-47EF-A346-B12C-DFC8D14EB2BE}"/>
              </a:ext>
            </a:extLst>
          </p:cNvPr>
          <p:cNvSpPr>
            <a:spLocks noGrp="1"/>
          </p:cNvSpPr>
          <p:nvPr>
            <p:ph type="sldNum" sz="quarter" idx="12"/>
          </p:nvPr>
        </p:nvSpPr>
        <p:spPr/>
        <p:txBody>
          <a:bodyPr/>
          <a:lstStyle/>
          <a:p>
            <a:fld id="{38B6B176-1E97-304E-9374-D78897733815}" type="slidenum">
              <a:rPr lang="en-US" smtClean="0"/>
              <a:t>‹#›</a:t>
            </a:fld>
            <a:endParaRPr lang="en-US" dirty="0"/>
          </a:p>
        </p:txBody>
      </p:sp>
    </p:spTree>
    <p:extLst>
      <p:ext uri="{BB962C8B-B14F-4D97-AF65-F5344CB8AC3E}">
        <p14:creationId xmlns:p14="http://schemas.microsoft.com/office/powerpoint/2010/main" val="12806126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4DCB-9885-9F4C-9996-97BE61CEB81D}"/>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D51869-CF69-6643-930D-253FED3F2529}"/>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0A4554-7CDC-6A40-9B56-A5BF439A2761}"/>
              </a:ext>
            </a:extLst>
          </p:cNvPr>
          <p:cNvSpPr>
            <a:spLocks noGrp="1"/>
          </p:cNvSpPr>
          <p:nvPr>
            <p:ph type="dt" sz="half" idx="10"/>
          </p:nvPr>
        </p:nvSpPr>
        <p:spPr/>
        <p:txBody>
          <a:bodyPr/>
          <a:lstStyle/>
          <a:p>
            <a:fld id="{C79456E7-F85F-AC4D-AA2D-CA13C4305735}" type="datetimeFigureOut">
              <a:rPr lang="en-US" smtClean="0"/>
              <a:t>3/23/23</a:t>
            </a:fld>
            <a:endParaRPr lang="en-US" dirty="0"/>
          </a:p>
        </p:txBody>
      </p:sp>
      <p:sp>
        <p:nvSpPr>
          <p:cNvPr id="5" name="Footer Placeholder 4">
            <a:extLst>
              <a:ext uri="{FF2B5EF4-FFF2-40B4-BE49-F238E27FC236}">
                <a16:creationId xmlns:a16="http://schemas.microsoft.com/office/drawing/2014/main" id="{F8CAB17D-4E5F-7E4D-99CD-ADABB8721D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9BCE64-4956-BF4C-B894-9E3A5FA90B63}"/>
              </a:ext>
            </a:extLst>
          </p:cNvPr>
          <p:cNvSpPr>
            <a:spLocks noGrp="1"/>
          </p:cNvSpPr>
          <p:nvPr>
            <p:ph type="sldNum" sz="quarter" idx="12"/>
          </p:nvPr>
        </p:nvSpPr>
        <p:spPr/>
        <p:txBody>
          <a:bodyPr/>
          <a:lstStyle/>
          <a:p>
            <a:fld id="{38B6B176-1E97-304E-9374-D78897733815}" type="slidenum">
              <a:rPr lang="en-US" smtClean="0"/>
              <a:t>‹#›</a:t>
            </a:fld>
            <a:endParaRPr lang="en-US" dirty="0"/>
          </a:p>
        </p:txBody>
      </p:sp>
    </p:spTree>
    <p:extLst>
      <p:ext uri="{BB962C8B-B14F-4D97-AF65-F5344CB8AC3E}">
        <p14:creationId xmlns:p14="http://schemas.microsoft.com/office/powerpoint/2010/main" val="2760692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6272C-38FF-6304-B1D2-5F5641F06D63}"/>
              </a:ext>
            </a:extLst>
          </p:cNvPr>
          <p:cNvSpPr>
            <a:spLocks noGrp="1"/>
          </p:cNvSpPr>
          <p:nvPr>
            <p:ph type="title"/>
          </p:nvPr>
        </p:nvSpPr>
        <p:spPr>
          <a:xfrm>
            <a:off x="839788" y="76268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BF2C81-A533-F7F9-9BD9-8F89E1BE0EC1}"/>
              </a:ext>
            </a:extLst>
          </p:cNvPr>
          <p:cNvSpPr>
            <a:spLocks noGrp="1"/>
          </p:cNvSpPr>
          <p:nvPr>
            <p:ph type="body" idx="1"/>
          </p:nvPr>
        </p:nvSpPr>
        <p:spPr>
          <a:xfrm>
            <a:off x="839788" y="193295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F0A79D-CEC0-0695-9DB8-A372B2181413}"/>
              </a:ext>
            </a:extLst>
          </p:cNvPr>
          <p:cNvSpPr>
            <a:spLocks noGrp="1"/>
          </p:cNvSpPr>
          <p:nvPr>
            <p:ph sz="half" idx="2"/>
          </p:nvPr>
        </p:nvSpPr>
        <p:spPr>
          <a:xfrm>
            <a:off x="839788" y="2756865"/>
            <a:ext cx="5157787" cy="3206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49F1A0-17DA-03FA-578B-4363819A18D9}"/>
              </a:ext>
            </a:extLst>
          </p:cNvPr>
          <p:cNvSpPr>
            <a:spLocks noGrp="1"/>
          </p:cNvSpPr>
          <p:nvPr>
            <p:ph type="body" sz="quarter" idx="3"/>
          </p:nvPr>
        </p:nvSpPr>
        <p:spPr>
          <a:xfrm>
            <a:off x="6172200" y="193295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EF7E58-F4AE-9615-F56E-7AEB9B94AB88}"/>
              </a:ext>
            </a:extLst>
          </p:cNvPr>
          <p:cNvSpPr>
            <a:spLocks noGrp="1"/>
          </p:cNvSpPr>
          <p:nvPr>
            <p:ph sz="quarter" idx="4"/>
          </p:nvPr>
        </p:nvSpPr>
        <p:spPr>
          <a:xfrm>
            <a:off x="6172200" y="2756865"/>
            <a:ext cx="5183188" cy="3206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449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63887-778C-3246-98CC-8EB881D3C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5CB49F-EBB7-5243-8618-CE102533F6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704F2D-E21D-E14D-9123-26CC201229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A71CC2-4899-B246-8DE1-3F987EE64E97}"/>
              </a:ext>
            </a:extLst>
          </p:cNvPr>
          <p:cNvSpPr>
            <a:spLocks noGrp="1"/>
          </p:cNvSpPr>
          <p:nvPr>
            <p:ph type="dt" sz="half" idx="10"/>
          </p:nvPr>
        </p:nvSpPr>
        <p:spPr/>
        <p:txBody>
          <a:bodyPr/>
          <a:lstStyle/>
          <a:p>
            <a:fld id="{C79456E7-F85F-AC4D-AA2D-CA13C4305735}" type="datetimeFigureOut">
              <a:rPr lang="en-US" smtClean="0"/>
              <a:t>3/23/23</a:t>
            </a:fld>
            <a:endParaRPr lang="en-US" dirty="0"/>
          </a:p>
        </p:txBody>
      </p:sp>
      <p:sp>
        <p:nvSpPr>
          <p:cNvPr id="6" name="Footer Placeholder 5">
            <a:extLst>
              <a:ext uri="{FF2B5EF4-FFF2-40B4-BE49-F238E27FC236}">
                <a16:creationId xmlns:a16="http://schemas.microsoft.com/office/drawing/2014/main" id="{66D6D6D2-D3A6-9B41-9615-EE7CD2D195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CF4ADCE-3132-1A45-8C2C-6EA15A598EE9}"/>
              </a:ext>
            </a:extLst>
          </p:cNvPr>
          <p:cNvSpPr>
            <a:spLocks noGrp="1"/>
          </p:cNvSpPr>
          <p:nvPr>
            <p:ph type="sldNum" sz="quarter" idx="12"/>
          </p:nvPr>
        </p:nvSpPr>
        <p:spPr/>
        <p:txBody>
          <a:bodyPr/>
          <a:lstStyle/>
          <a:p>
            <a:fld id="{38B6B176-1E97-304E-9374-D78897733815}" type="slidenum">
              <a:rPr lang="en-US" smtClean="0"/>
              <a:t>‹#›</a:t>
            </a:fld>
            <a:endParaRPr lang="en-US" dirty="0"/>
          </a:p>
        </p:txBody>
      </p:sp>
    </p:spTree>
    <p:extLst>
      <p:ext uri="{BB962C8B-B14F-4D97-AF65-F5344CB8AC3E}">
        <p14:creationId xmlns:p14="http://schemas.microsoft.com/office/powerpoint/2010/main" val="873085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DA13-17CB-0348-92BA-EA38A9143F0D}"/>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2D6153-843C-3D47-99DD-975031E8972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B0F179-A068-4B4D-A0F6-34938F5B7D8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1D5F90-ACA7-AA4A-B9BB-E9681CE6AE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19D1F9-089E-5343-B0D5-5258DBF3AC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CC1ED1-EB85-464F-BA4A-CA76074367D1}"/>
              </a:ext>
            </a:extLst>
          </p:cNvPr>
          <p:cNvSpPr>
            <a:spLocks noGrp="1"/>
          </p:cNvSpPr>
          <p:nvPr>
            <p:ph type="dt" sz="half" idx="10"/>
          </p:nvPr>
        </p:nvSpPr>
        <p:spPr/>
        <p:txBody>
          <a:bodyPr/>
          <a:lstStyle/>
          <a:p>
            <a:fld id="{C79456E7-F85F-AC4D-AA2D-CA13C4305735}" type="datetimeFigureOut">
              <a:rPr lang="en-US" smtClean="0"/>
              <a:t>3/23/23</a:t>
            </a:fld>
            <a:endParaRPr lang="en-US" dirty="0"/>
          </a:p>
        </p:txBody>
      </p:sp>
      <p:sp>
        <p:nvSpPr>
          <p:cNvPr id="8" name="Footer Placeholder 7">
            <a:extLst>
              <a:ext uri="{FF2B5EF4-FFF2-40B4-BE49-F238E27FC236}">
                <a16:creationId xmlns:a16="http://schemas.microsoft.com/office/drawing/2014/main" id="{55C4EFDE-6B5F-0E4A-BA4A-028E15F3518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E2C64B8-BCE8-A641-AE80-139712DC5CF1}"/>
              </a:ext>
            </a:extLst>
          </p:cNvPr>
          <p:cNvSpPr>
            <a:spLocks noGrp="1"/>
          </p:cNvSpPr>
          <p:nvPr>
            <p:ph type="sldNum" sz="quarter" idx="12"/>
          </p:nvPr>
        </p:nvSpPr>
        <p:spPr/>
        <p:txBody>
          <a:bodyPr/>
          <a:lstStyle/>
          <a:p>
            <a:fld id="{38B6B176-1E97-304E-9374-D78897733815}" type="slidenum">
              <a:rPr lang="en-US" smtClean="0"/>
              <a:t>‹#›</a:t>
            </a:fld>
            <a:endParaRPr lang="en-US" dirty="0"/>
          </a:p>
        </p:txBody>
      </p:sp>
    </p:spTree>
    <p:extLst>
      <p:ext uri="{BB962C8B-B14F-4D97-AF65-F5344CB8AC3E}">
        <p14:creationId xmlns:p14="http://schemas.microsoft.com/office/powerpoint/2010/main" val="4551666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CD520-0FDB-8A42-9E57-C699EDF537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83F427-6883-734D-8450-854801EA3BF5}"/>
              </a:ext>
            </a:extLst>
          </p:cNvPr>
          <p:cNvSpPr>
            <a:spLocks noGrp="1"/>
          </p:cNvSpPr>
          <p:nvPr>
            <p:ph type="dt" sz="half" idx="10"/>
          </p:nvPr>
        </p:nvSpPr>
        <p:spPr/>
        <p:txBody>
          <a:bodyPr/>
          <a:lstStyle/>
          <a:p>
            <a:fld id="{C79456E7-F85F-AC4D-AA2D-CA13C4305735}" type="datetimeFigureOut">
              <a:rPr lang="en-US" smtClean="0"/>
              <a:t>3/23/23</a:t>
            </a:fld>
            <a:endParaRPr lang="en-US" dirty="0"/>
          </a:p>
        </p:txBody>
      </p:sp>
      <p:sp>
        <p:nvSpPr>
          <p:cNvPr id="4" name="Footer Placeholder 3">
            <a:extLst>
              <a:ext uri="{FF2B5EF4-FFF2-40B4-BE49-F238E27FC236}">
                <a16:creationId xmlns:a16="http://schemas.microsoft.com/office/drawing/2014/main" id="{4E6F8F2D-8341-F94E-972C-5C384A26110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D24EF2E-8CE6-0348-A84D-D01E6720CC6F}"/>
              </a:ext>
            </a:extLst>
          </p:cNvPr>
          <p:cNvSpPr>
            <a:spLocks noGrp="1"/>
          </p:cNvSpPr>
          <p:nvPr>
            <p:ph type="sldNum" sz="quarter" idx="12"/>
          </p:nvPr>
        </p:nvSpPr>
        <p:spPr/>
        <p:txBody>
          <a:bodyPr/>
          <a:lstStyle/>
          <a:p>
            <a:fld id="{38B6B176-1E97-304E-9374-D78897733815}" type="slidenum">
              <a:rPr lang="en-US" smtClean="0"/>
              <a:t>‹#›</a:t>
            </a:fld>
            <a:endParaRPr lang="en-US" dirty="0"/>
          </a:p>
        </p:txBody>
      </p:sp>
    </p:spTree>
    <p:extLst>
      <p:ext uri="{BB962C8B-B14F-4D97-AF65-F5344CB8AC3E}">
        <p14:creationId xmlns:p14="http://schemas.microsoft.com/office/powerpoint/2010/main" val="23681948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A1531-D0A2-6F44-B6BC-5006EE3B2902}"/>
              </a:ext>
            </a:extLst>
          </p:cNvPr>
          <p:cNvSpPr>
            <a:spLocks noGrp="1"/>
          </p:cNvSpPr>
          <p:nvPr>
            <p:ph type="dt" sz="half" idx="10"/>
          </p:nvPr>
        </p:nvSpPr>
        <p:spPr/>
        <p:txBody>
          <a:bodyPr/>
          <a:lstStyle/>
          <a:p>
            <a:fld id="{C79456E7-F85F-AC4D-AA2D-CA13C4305735}" type="datetimeFigureOut">
              <a:rPr lang="en-US" smtClean="0"/>
              <a:t>3/23/23</a:t>
            </a:fld>
            <a:endParaRPr lang="en-US" dirty="0"/>
          </a:p>
        </p:txBody>
      </p:sp>
      <p:sp>
        <p:nvSpPr>
          <p:cNvPr id="3" name="Footer Placeholder 2">
            <a:extLst>
              <a:ext uri="{FF2B5EF4-FFF2-40B4-BE49-F238E27FC236}">
                <a16:creationId xmlns:a16="http://schemas.microsoft.com/office/drawing/2014/main" id="{C0B27BC9-94B6-004D-88E2-45D77D3DBEA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D842857-7BAA-D74D-B46C-7A19DE17C31C}"/>
              </a:ext>
            </a:extLst>
          </p:cNvPr>
          <p:cNvSpPr>
            <a:spLocks noGrp="1"/>
          </p:cNvSpPr>
          <p:nvPr>
            <p:ph type="sldNum" sz="quarter" idx="12"/>
          </p:nvPr>
        </p:nvSpPr>
        <p:spPr/>
        <p:txBody>
          <a:bodyPr/>
          <a:lstStyle/>
          <a:p>
            <a:fld id="{38B6B176-1E97-304E-9374-D78897733815}" type="slidenum">
              <a:rPr lang="en-US" smtClean="0"/>
              <a:t>‹#›</a:t>
            </a:fld>
            <a:endParaRPr lang="en-US" dirty="0"/>
          </a:p>
        </p:txBody>
      </p:sp>
    </p:spTree>
    <p:extLst>
      <p:ext uri="{BB962C8B-B14F-4D97-AF65-F5344CB8AC3E}">
        <p14:creationId xmlns:p14="http://schemas.microsoft.com/office/powerpoint/2010/main" val="13861941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11B1-7B11-CB4A-8735-335762EB6ED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E0CFE2-85B9-3241-828E-34FBD6940A2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8F54D2-D345-054D-BECA-7E4412B68066}"/>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AC0463-FAB9-8647-9AD6-D37C6A5CB28B}"/>
              </a:ext>
            </a:extLst>
          </p:cNvPr>
          <p:cNvSpPr>
            <a:spLocks noGrp="1"/>
          </p:cNvSpPr>
          <p:nvPr>
            <p:ph type="dt" sz="half" idx="10"/>
          </p:nvPr>
        </p:nvSpPr>
        <p:spPr/>
        <p:txBody>
          <a:bodyPr/>
          <a:lstStyle/>
          <a:p>
            <a:fld id="{C79456E7-F85F-AC4D-AA2D-CA13C4305735}" type="datetimeFigureOut">
              <a:rPr lang="en-US" smtClean="0"/>
              <a:t>3/23/23</a:t>
            </a:fld>
            <a:endParaRPr lang="en-US" dirty="0"/>
          </a:p>
        </p:txBody>
      </p:sp>
      <p:sp>
        <p:nvSpPr>
          <p:cNvPr id="6" name="Footer Placeholder 5">
            <a:extLst>
              <a:ext uri="{FF2B5EF4-FFF2-40B4-BE49-F238E27FC236}">
                <a16:creationId xmlns:a16="http://schemas.microsoft.com/office/drawing/2014/main" id="{68B19DF4-E58A-2144-86ED-C64E05F093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7DB713-2F6D-D64E-8E58-0EA8A159AEB3}"/>
              </a:ext>
            </a:extLst>
          </p:cNvPr>
          <p:cNvSpPr>
            <a:spLocks noGrp="1"/>
          </p:cNvSpPr>
          <p:nvPr>
            <p:ph type="sldNum" sz="quarter" idx="12"/>
          </p:nvPr>
        </p:nvSpPr>
        <p:spPr/>
        <p:txBody>
          <a:bodyPr/>
          <a:lstStyle/>
          <a:p>
            <a:fld id="{38B6B176-1E97-304E-9374-D78897733815}" type="slidenum">
              <a:rPr lang="en-US" smtClean="0"/>
              <a:t>‹#›</a:t>
            </a:fld>
            <a:endParaRPr lang="en-US" dirty="0"/>
          </a:p>
        </p:txBody>
      </p:sp>
    </p:spTree>
    <p:extLst>
      <p:ext uri="{BB962C8B-B14F-4D97-AF65-F5344CB8AC3E}">
        <p14:creationId xmlns:p14="http://schemas.microsoft.com/office/powerpoint/2010/main" val="1866440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5C01-B955-6241-8BF9-8D543687D5B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0F78D2-4440-2149-BD34-742343C8355D}"/>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0194D34-DD2A-6744-A07F-EDA6045E114F}"/>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8D3687-3529-1144-9B99-9CD6DACA12F4}"/>
              </a:ext>
            </a:extLst>
          </p:cNvPr>
          <p:cNvSpPr>
            <a:spLocks noGrp="1"/>
          </p:cNvSpPr>
          <p:nvPr>
            <p:ph type="dt" sz="half" idx="10"/>
          </p:nvPr>
        </p:nvSpPr>
        <p:spPr/>
        <p:txBody>
          <a:bodyPr/>
          <a:lstStyle/>
          <a:p>
            <a:fld id="{C79456E7-F85F-AC4D-AA2D-CA13C4305735}" type="datetimeFigureOut">
              <a:rPr lang="en-US" smtClean="0"/>
              <a:t>3/23/23</a:t>
            </a:fld>
            <a:endParaRPr lang="en-US" dirty="0"/>
          </a:p>
        </p:txBody>
      </p:sp>
      <p:sp>
        <p:nvSpPr>
          <p:cNvPr id="6" name="Footer Placeholder 5">
            <a:extLst>
              <a:ext uri="{FF2B5EF4-FFF2-40B4-BE49-F238E27FC236}">
                <a16:creationId xmlns:a16="http://schemas.microsoft.com/office/drawing/2014/main" id="{725BA704-9574-384B-9B35-E5C1DA6326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16F0D0-D557-4140-95CC-10EE52582D85}"/>
              </a:ext>
            </a:extLst>
          </p:cNvPr>
          <p:cNvSpPr>
            <a:spLocks noGrp="1"/>
          </p:cNvSpPr>
          <p:nvPr>
            <p:ph type="sldNum" sz="quarter" idx="12"/>
          </p:nvPr>
        </p:nvSpPr>
        <p:spPr/>
        <p:txBody>
          <a:bodyPr/>
          <a:lstStyle/>
          <a:p>
            <a:fld id="{38B6B176-1E97-304E-9374-D78897733815}" type="slidenum">
              <a:rPr lang="en-US" smtClean="0"/>
              <a:t>‹#›</a:t>
            </a:fld>
            <a:endParaRPr lang="en-US" dirty="0"/>
          </a:p>
        </p:txBody>
      </p:sp>
    </p:spTree>
    <p:extLst>
      <p:ext uri="{BB962C8B-B14F-4D97-AF65-F5344CB8AC3E}">
        <p14:creationId xmlns:p14="http://schemas.microsoft.com/office/powerpoint/2010/main" val="3865483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8D58-B71A-9E40-A0BF-239D95FFE9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3AAB0B-A457-C346-8909-7983F6612D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B2132-4005-1F49-B771-C3804994413F}"/>
              </a:ext>
            </a:extLst>
          </p:cNvPr>
          <p:cNvSpPr>
            <a:spLocks noGrp="1"/>
          </p:cNvSpPr>
          <p:nvPr>
            <p:ph type="dt" sz="half" idx="10"/>
          </p:nvPr>
        </p:nvSpPr>
        <p:spPr/>
        <p:txBody>
          <a:bodyPr/>
          <a:lstStyle/>
          <a:p>
            <a:fld id="{C79456E7-F85F-AC4D-AA2D-CA13C4305735}" type="datetimeFigureOut">
              <a:rPr lang="en-US" smtClean="0"/>
              <a:t>3/23/23</a:t>
            </a:fld>
            <a:endParaRPr lang="en-US" dirty="0"/>
          </a:p>
        </p:txBody>
      </p:sp>
      <p:sp>
        <p:nvSpPr>
          <p:cNvPr id="5" name="Footer Placeholder 4">
            <a:extLst>
              <a:ext uri="{FF2B5EF4-FFF2-40B4-BE49-F238E27FC236}">
                <a16:creationId xmlns:a16="http://schemas.microsoft.com/office/drawing/2014/main" id="{0566629D-B2B3-564C-A2DF-3D97ED9FD9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DD2980-C356-9745-8599-A9BEF2596E69}"/>
              </a:ext>
            </a:extLst>
          </p:cNvPr>
          <p:cNvSpPr>
            <a:spLocks noGrp="1"/>
          </p:cNvSpPr>
          <p:nvPr>
            <p:ph type="sldNum" sz="quarter" idx="12"/>
          </p:nvPr>
        </p:nvSpPr>
        <p:spPr/>
        <p:txBody>
          <a:bodyPr/>
          <a:lstStyle/>
          <a:p>
            <a:fld id="{38B6B176-1E97-304E-9374-D78897733815}" type="slidenum">
              <a:rPr lang="en-US" smtClean="0"/>
              <a:t>‹#›</a:t>
            </a:fld>
            <a:endParaRPr lang="en-US" dirty="0"/>
          </a:p>
        </p:txBody>
      </p:sp>
    </p:spTree>
    <p:extLst>
      <p:ext uri="{BB962C8B-B14F-4D97-AF65-F5344CB8AC3E}">
        <p14:creationId xmlns:p14="http://schemas.microsoft.com/office/powerpoint/2010/main" val="30201032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C38E66-FB35-4C47-95A8-BDF5FBD6A7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47A52A-1692-8648-BD45-920A23258C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7493F-4279-654F-BC60-929B65823CBC}"/>
              </a:ext>
            </a:extLst>
          </p:cNvPr>
          <p:cNvSpPr>
            <a:spLocks noGrp="1"/>
          </p:cNvSpPr>
          <p:nvPr>
            <p:ph type="dt" sz="half" idx="10"/>
          </p:nvPr>
        </p:nvSpPr>
        <p:spPr/>
        <p:txBody>
          <a:bodyPr/>
          <a:lstStyle/>
          <a:p>
            <a:fld id="{C79456E7-F85F-AC4D-AA2D-CA13C4305735}" type="datetimeFigureOut">
              <a:rPr lang="en-US" smtClean="0"/>
              <a:t>3/23/23</a:t>
            </a:fld>
            <a:endParaRPr lang="en-US" dirty="0"/>
          </a:p>
        </p:txBody>
      </p:sp>
      <p:sp>
        <p:nvSpPr>
          <p:cNvPr id="5" name="Footer Placeholder 4">
            <a:extLst>
              <a:ext uri="{FF2B5EF4-FFF2-40B4-BE49-F238E27FC236}">
                <a16:creationId xmlns:a16="http://schemas.microsoft.com/office/drawing/2014/main" id="{698C0FB1-A67B-CB4E-A753-023496176E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9B96AF-D364-0443-B96D-F59695D4F562}"/>
              </a:ext>
            </a:extLst>
          </p:cNvPr>
          <p:cNvSpPr>
            <a:spLocks noGrp="1"/>
          </p:cNvSpPr>
          <p:nvPr>
            <p:ph type="sldNum" sz="quarter" idx="12"/>
          </p:nvPr>
        </p:nvSpPr>
        <p:spPr/>
        <p:txBody>
          <a:bodyPr/>
          <a:lstStyle/>
          <a:p>
            <a:fld id="{38B6B176-1E97-304E-9374-D78897733815}" type="slidenum">
              <a:rPr lang="en-US" smtClean="0"/>
              <a:t>‹#›</a:t>
            </a:fld>
            <a:endParaRPr lang="en-US" dirty="0"/>
          </a:p>
        </p:txBody>
      </p:sp>
    </p:spTree>
    <p:extLst>
      <p:ext uri="{BB962C8B-B14F-4D97-AF65-F5344CB8AC3E}">
        <p14:creationId xmlns:p14="http://schemas.microsoft.com/office/powerpoint/2010/main" val="61557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218F-89E8-8889-F439-79F2EE51E38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0915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34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EDCC-6084-A53B-CDC0-CD81CE988D6B}"/>
              </a:ext>
            </a:extLst>
          </p:cNvPr>
          <p:cNvSpPr>
            <a:spLocks noGrp="1"/>
          </p:cNvSpPr>
          <p:nvPr>
            <p:ph type="title"/>
          </p:nvPr>
        </p:nvSpPr>
        <p:spPr>
          <a:xfrm>
            <a:off x="839788" y="100054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0A879E-BC42-FAD0-7200-F180F816B75C}"/>
              </a:ext>
            </a:extLst>
          </p:cNvPr>
          <p:cNvSpPr>
            <a:spLocks noGrp="1"/>
          </p:cNvSpPr>
          <p:nvPr>
            <p:ph idx="1"/>
          </p:nvPr>
        </p:nvSpPr>
        <p:spPr>
          <a:xfrm>
            <a:off x="5183188" y="1530765"/>
            <a:ext cx="6172200" cy="43399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BAB8B-CFEC-BBCF-C98F-DE89813BE5FA}"/>
              </a:ext>
            </a:extLst>
          </p:cNvPr>
          <p:cNvSpPr>
            <a:spLocks noGrp="1"/>
          </p:cNvSpPr>
          <p:nvPr>
            <p:ph type="body" sz="half" idx="2"/>
          </p:nvPr>
        </p:nvSpPr>
        <p:spPr>
          <a:xfrm>
            <a:off x="839788" y="2600740"/>
            <a:ext cx="3932237" cy="3269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7098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2E93-FAF9-7929-0B2E-E7F0EC8904CB}"/>
              </a:ext>
            </a:extLst>
          </p:cNvPr>
          <p:cNvSpPr>
            <a:spLocks noGrp="1"/>
          </p:cNvSpPr>
          <p:nvPr>
            <p:ph type="title"/>
          </p:nvPr>
        </p:nvSpPr>
        <p:spPr>
          <a:xfrm>
            <a:off x="839788" y="934278"/>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2A08B59B-97ED-047E-A98D-0F173A0F6164}"/>
              </a:ext>
            </a:extLst>
          </p:cNvPr>
          <p:cNvSpPr>
            <a:spLocks noGrp="1"/>
          </p:cNvSpPr>
          <p:nvPr>
            <p:ph type="pic" idx="1"/>
          </p:nvPr>
        </p:nvSpPr>
        <p:spPr>
          <a:xfrm>
            <a:off x="5183188" y="1464503"/>
            <a:ext cx="6172200" cy="43797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DF8727E-3028-70C2-FE70-52ACAE0842E9}"/>
              </a:ext>
            </a:extLst>
          </p:cNvPr>
          <p:cNvSpPr>
            <a:spLocks noGrp="1"/>
          </p:cNvSpPr>
          <p:nvPr>
            <p:ph type="body" sz="half" idx="2"/>
          </p:nvPr>
        </p:nvSpPr>
        <p:spPr>
          <a:xfrm>
            <a:off x="839788" y="2534478"/>
            <a:ext cx="3932237" cy="33097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37496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descr="A screenshot of a computer&#10;&#10;Description automatically generated with medium confidence">
            <a:extLst>
              <a:ext uri="{FF2B5EF4-FFF2-40B4-BE49-F238E27FC236}">
                <a16:creationId xmlns:a16="http://schemas.microsoft.com/office/drawing/2014/main" id="{DAEB6247-0F8E-CE4A-5B3B-FC961DA23883}"/>
              </a:ext>
            </a:extLst>
          </p:cNvPr>
          <p:cNvPicPr>
            <a:picLocks noChangeAspect="1"/>
          </p:cNvPicPr>
          <p:nvPr userDrawn="1"/>
        </p:nvPicPr>
        <p:blipFill>
          <a:blip r:embed="rId11"/>
          <a:stretch>
            <a:fillRect/>
          </a:stretch>
        </p:blipFill>
        <p:spPr>
          <a:xfrm>
            <a:off x="0" y="0"/>
            <a:ext cx="12192000" cy="2868706"/>
          </a:xfrm>
          <a:prstGeom prst="rect">
            <a:avLst/>
          </a:prstGeom>
        </p:spPr>
      </p:pic>
      <p:sp>
        <p:nvSpPr>
          <p:cNvPr id="2" name="Title Placeholder 1">
            <a:extLst>
              <a:ext uri="{FF2B5EF4-FFF2-40B4-BE49-F238E27FC236}">
                <a16:creationId xmlns:a16="http://schemas.microsoft.com/office/drawing/2014/main" id="{6F355D8F-C195-9504-7300-6620FABAEF7E}"/>
              </a:ext>
            </a:extLst>
          </p:cNvPr>
          <p:cNvSpPr>
            <a:spLocks noGrp="1"/>
          </p:cNvSpPr>
          <p:nvPr>
            <p:ph type="title"/>
          </p:nvPr>
        </p:nvSpPr>
        <p:spPr>
          <a:xfrm>
            <a:off x="838200" y="1152939"/>
            <a:ext cx="10515600" cy="115991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D840E58-0F05-7462-0505-A75C1A53C667}"/>
              </a:ext>
            </a:extLst>
          </p:cNvPr>
          <p:cNvSpPr>
            <a:spLocks noGrp="1"/>
          </p:cNvSpPr>
          <p:nvPr>
            <p:ph type="body" idx="1"/>
          </p:nvPr>
        </p:nvSpPr>
        <p:spPr>
          <a:xfrm>
            <a:off x="838200" y="2385391"/>
            <a:ext cx="10515600" cy="34853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descr="Shape&#10;&#10;Description automatically generated with medium confidence">
            <a:extLst>
              <a:ext uri="{FF2B5EF4-FFF2-40B4-BE49-F238E27FC236}">
                <a16:creationId xmlns:a16="http://schemas.microsoft.com/office/drawing/2014/main" id="{BD6D16B8-62A0-9B36-0025-FCF426740024}"/>
              </a:ext>
            </a:extLst>
          </p:cNvPr>
          <p:cNvPicPr>
            <a:picLocks noChangeAspect="1"/>
          </p:cNvPicPr>
          <p:nvPr userDrawn="1"/>
        </p:nvPicPr>
        <p:blipFill rotWithShape="1">
          <a:blip r:embed="rId12"/>
          <a:srcRect t="68818" b="6005"/>
          <a:stretch/>
        </p:blipFill>
        <p:spPr>
          <a:xfrm>
            <a:off x="0" y="6157022"/>
            <a:ext cx="12192000" cy="722244"/>
          </a:xfrm>
          <a:prstGeom prst="rect">
            <a:avLst/>
          </a:prstGeom>
        </p:spPr>
      </p:pic>
      <p:sp>
        <p:nvSpPr>
          <p:cNvPr id="19" name="Rectangle 18">
            <a:extLst>
              <a:ext uri="{FF2B5EF4-FFF2-40B4-BE49-F238E27FC236}">
                <a16:creationId xmlns:a16="http://schemas.microsoft.com/office/drawing/2014/main" id="{F3C6C5F8-59BB-422C-0E7E-B9F0F22CEE00}"/>
              </a:ext>
            </a:extLst>
          </p:cNvPr>
          <p:cNvSpPr/>
          <p:nvPr userDrawn="1"/>
        </p:nvSpPr>
        <p:spPr>
          <a:xfrm>
            <a:off x="8348870" y="6520070"/>
            <a:ext cx="3710609" cy="3379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6FF6E98-0DDD-1C75-5046-C2A2E5146D07}"/>
              </a:ext>
            </a:extLst>
          </p:cNvPr>
          <p:cNvSpPr txBox="1"/>
          <p:nvPr userDrawn="1"/>
        </p:nvSpPr>
        <p:spPr>
          <a:xfrm>
            <a:off x="7784045" y="6488668"/>
            <a:ext cx="4161183" cy="369332"/>
          </a:xfrm>
          <a:prstGeom prst="rect">
            <a:avLst/>
          </a:prstGeom>
          <a:noFill/>
        </p:spPr>
        <p:txBody>
          <a:bodyPr wrap="square" rtlCol="0">
            <a:spAutoFit/>
          </a:bodyPr>
          <a:lstStyle/>
          <a:p>
            <a:pPr algn="r"/>
            <a:r>
              <a:rPr lang="en-US" dirty="0">
                <a:solidFill>
                  <a:schemeClr val="bg1"/>
                </a:solidFill>
                <a:latin typeface="Montserrat" pitchFamily="2" charset="77"/>
              </a:rPr>
              <a:t>Let </a:t>
            </a:r>
            <a:r>
              <a:rPr lang="en-US" b="1" dirty="0">
                <a:solidFill>
                  <a:schemeClr val="accent1"/>
                </a:solidFill>
                <a:latin typeface="Montserrat" pitchFamily="2" charset="77"/>
              </a:rPr>
              <a:t>data</a:t>
            </a:r>
            <a:r>
              <a:rPr lang="en-US" dirty="0">
                <a:solidFill>
                  <a:schemeClr val="bg1"/>
                </a:solidFill>
                <a:latin typeface="Montserrat" pitchFamily="2" charset="77"/>
              </a:rPr>
              <a:t> lead the way</a:t>
            </a:r>
          </a:p>
        </p:txBody>
      </p:sp>
    </p:spTree>
    <p:extLst>
      <p:ext uri="{BB962C8B-B14F-4D97-AF65-F5344CB8AC3E}">
        <p14:creationId xmlns:p14="http://schemas.microsoft.com/office/powerpoint/2010/main" val="218813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1D18F6-2C76-3DC6-931C-F53D45C3F9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6D76CC-120C-0006-DD73-B594F58CD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E8A31-E223-756C-FCDA-AC595626D5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A4FDE-0EBF-514A-BEA1-F22E1069DAE6}" type="datetimeFigureOut">
              <a:rPr lang="en-US" smtClean="0"/>
              <a:t>3/23/23</a:t>
            </a:fld>
            <a:endParaRPr lang="en-US"/>
          </a:p>
        </p:txBody>
      </p:sp>
      <p:sp>
        <p:nvSpPr>
          <p:cNvPr id="5" name="Footer Placeholder 4">
            <a:extLst>
              <a:ext uri="{FF2B5EF4-FFF2-40B4-BE49-F238E27FC236}">
                <a16:creationId xmlns:a16="http://schemas.microsoft.com/office/drawing/2014/main" id="{9EE248C0-4AAA-02AB-4185-106BCC6250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B146C-5474-526F-D8AD-8D35D97822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71045-1757-2844-901A-21CD7AF11D96}" type="slidenum">
              <a:rPr lang="en-US" smtClean="0"/>
              <a:t>‹#›</a:t>
            </a:fld>
            <a:endParaRPr lang="en-US"/>
          </a:p>
        </p:txBody>
      </p:sp>
    </p:spTree>
    <p:extLst>
      <p:ext uri="{BB962C8B-B14F-4D97-AF65-F5344CB8AC3E}">
        <p14:creationId xmlns:p14="http://schemas.microsoft.com/office/powerpoint/2010/main" val="248872498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2376E"/>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8D1CF6-A09F-BE49-B3A0-B51CF2CD00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bg1">
                    <a:lumMod val="75000"/>
                  </a:schemeClr>
                </a:solidFill>
                <a:latin typeface="Lato" panose="020F0502020204030203" pitchFamily="34" charset="77"/>
              </a:defRPr>
            </a:lvl1pPr>
          </a:lstStyle>
          <a:p>
            <a:r>
              <a:rPr lang="en-US" dirty="0"/>
              <a:t>Copyright ICMA 2022</a:t>
            </a:r>
          </a:p>
        </p:txBody>
      </p:sp>
    </p:spTree>
    <p:extLst>
      <p:ext uri="{BB962C8B-B14F-4D97-AF65-F5344CB8AC3E}">
        <p14:creationId xmlns:p14="http://schemas.microsoft.com/office/powerpoint/2010/main" val="357467295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22BAB9-F294-254A-A02B-BE6FDC0341AC}"/>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B0A7D2-CF32-EB47-902A-3DD91EE01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1CA18-5089-4948-B36D-C7020F05F0E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456E7-F85F-AC4D-AA2D-CA13C4305735}" type="datetimeFigureOut">
              <a:rPr lang="en-US" smtClean="0"/>
              <a:t>3/23/23</a:t>
            </a:fld>
            <a:endParaRPr lang="en-US" dirty="0"/>
          </a:p>
        </p:txBody>
      </p:sp>
      <p:sp>
        <p:nvSpPr>
          <p:cNvPr id="5" name="Footer Placeholder 4">
            <a:extLst>
              <a:ext uri="{FF2B5EF4-FFF2-40B4-BE49-F238E27FC236}">
                <a16:creationId xmlns:a16="http://schemas.microsoft.com/office/drawing/2014/main" id="{84940FB0-3053-A046-BECC-BF6A5679E3B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ADC8916-F119-D541-9409-BF01D0738CD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6B176-1E97-304E-9374-D78897733815}" type="slidenum">
              <a:rPr lang="en-US" smtClean="0"/>
              <a:t>‹#›</a:t>
            </a:fld>
            <a:endParaRPr lang="en-US" dirty="0"/>
          </a:p>
        </p:txBody>
      </p:sp>
    </p:spTree>
    <p:extLst>
      <p:ext uri="{BB962C8B-B14F-4D97-AF65-F5344CB8AC3E}">
        <p14:creationId xmlns:p14="http://schemas.microsoft.com/office/powerpoint/2010/main" val="18964412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sv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E53084-C4BC-0DF6-1E1D-11BA274CC3E7}"/>
              </a:ext>
            </a:extLst>
          </p:cNvPr>
          <p:cNvSpPr txBox="1"/>
          <p:nvPr/>
        </p:nvSpPr>
        <p:spPr>
          <a:xfrm>
            <a:off x="-14" y="3513838"/>
            <a:ext cx="12287243" cy="1015663"/>
          </a:xfrm>
          <a:prstGeom prst="rect">
            <a:avLst/>
          </a:prstGeom>
          <a:noFill/>
        </p:spPr>
        <p:txBody>
          <a:bodyPr wrap="square" rtlCol="0">
            <a:spAutoFit/>
          </a:bodyPr>
          <a:lstStyle/>
          <a:p>
            <a:pPr algn="ctr"/>
            <a:r>
              <a:rPr lang="en-US" sz="3600" b="1" spc="600" dirty="0">
                <a:solidFill>
                  <a:schemeClr val="accent1"/>
                </a:solidFill>
                <a:effectLst>
                  <a:outerShdw blurRad="38100" dist="38100" dir="2700000" algn="tl">
                    <a:srgbClr val="000000">
                      <a:alpha val="43137"/>
                    </a:srgbClr>
                  </a:outerShdw>
                </a:effectLst>
                <a:latin typeface="Montserrat" pitchFamily="2" charset="77"/>
              </a:rPr>
              <a:t>21</a:t>
            </a:r>
            <a:r>
              <a:rPr lang="en-US" sz="3600" b="1" spc="600" baseline="30000" dirty="0">
                <a:solidFill>
                  <a:schemeClr val="accent1"/>
                </a:solidFill>
                <a:effectLst>
                  <a:outerShdw blurRad="38100" dist="38100" dir="2700000" algn="tl">
                    <a:srgbClr val="000000">
                      <a:alpha val="43137"/>
                    </a:srgbClr>
                  </a:outerShdw>
                </a:effectLst>
                <a:latin typeface="Montserrat" pitchFamily="2" charset="77"/>
              </a:rPr>
              <a:t>ST</a:t>
            </a:r>
            <a:r>
              <a:rPr lang="en-US" sz="3600" b="1" spc="600" dirty="0">
                <a:solidFill>
                  <a:schemeClr val="accent1"/>
                </a:solidFill>
                <a:effectLst>
                  <a:outerShdw blurRad="38100" dist="38100" dir="2700000" algn="tl">
                    <a:srgbClr val="000000">
                      <a:alpha val="43137"/>
                    </a:srgbClr>
                  </a:outerShdw>
                </a:effectLst>
                <a:latin typeface="Montserrat" pitchFamily="2" charset="77"/>
              </a:rPr>
              <a:t> CENTURY BUDGETING</a:t>
            </a:r>
          </a:p>
          <a:p>
            <a:pPr algn="ctr"/>
            <a:r>
              <a:rPr lang="en-US" sz="2400" b="1" spc="600" dirty="0">
                <a:solidFill>
                  <a:schemeClr val="accent1"/>
                </a:solidFill>
                <a:effectLst>
                  <a:outerShdw blurRad="38100" dist="38100" dir="2700000" algn="tl">
                    <a:srgbClr val="000000">
                      <a:alpha val="43137"/>
                    </a:srgbClr>
                  </a:outerShdw>
                </a:effectLst>
                <a:latin typeface="Montserrat" pitchFamily="2" charset="77"/>
              </a:rPr>
              <a:t>FROM LINE ITEMS TO GREATER ALIGNMENT</a:t>
            </a:r>
            <a:endParaRPr lang="en-US" sz="3600" b="1" spc="600" dirty="0">
              <a:solidFill>
                <a:schemeClr val="accent1"/>
              </a:solidFill>
              <a:effectLst>
                <a:outerShdw blurRad="38100" dist="38100" dir="2700000" algn="tl">
                  <a:srgbClr val="000000">
                    <a:alpha val="43137"/>
                  </a:srgbClr>
                </a:outerShdw>
              </a:effectLst>
              <a:latin typeface="Montserrat" pitchFamily="2" charset="77"/>
            </a:endParaRPr>
          </a:p>
        </p:txBody>
      </p:sp>
      <p:sp>
        <p:nvSpPr>
          <p:cNvPr id="5" name="TextBox 4">
            <a:extLst>
              <a:ext uri="{FF2B5EF4-FFF2-40B4-BE49-F238E27FC236}">
                <a16:creationId xmlns:a16="http://schemas.microsoft.com/office/drawing/2014/main" id="{A2716807-8E42-62F9-30FF-4BF065950577}"/>
              </a:ext>
            </a:extLst>
          </p:cNvPr>
          <p:cNvSpPr txBox="1"/>
          <p:nvPr/>
        </p:nvSpPr>
        <p:spPr>
          <a:xfrm>
            <a:off x="46636" y="2598003"/>
            <a:ext cx="12212994" cy="830997"/>
          </a:xfrm>
          <a:prstGeom prst="rect">
            <a:avLst/>
          </a:prstGeom>
          <a:noFill/>
        </p:spPr>
        <p:txBody>
          <a:bodyPr wrap="square" rtlCol="0">
            <a:spAutoFit/>
          </a:bodyPr>
          <a:lstStyle/>
          <a:p>
            <a:pPr algn="ctr"/>
            <a:r>
              <a:rPr lang="en-US" sz="4800" b="1" spc="600" dirty="0">
                <a:solidFill>
                  <a:schemeClr val="accent1"/>
                </a:solidFill>
                <a:effectLst>
                  <a:outerShdw blurRad="38100" dist="38100" dir="2700000" algn="tl">
                    <a:srgbClr val="000000">
                      <a:alpha val="43137"/>
                    </a:srgbClr>
                  </a:outerShdw>
                </a:effectLst>
                <a:latin typeface="Montserrat" pitchFamily="2" charset="77"/>
              </a:rPr>
              <a:t>PRIORITY BASED BUDGETING</a:t>
            </a:r>
          </a:p>
        </p:txBody>
      </p:sp>
      <p:pic>
        <p:nvPicPr>
          <p:cNvPr id="1026" name="Picture 2">
            <a:extLst>
              <a:ext uri="{FF2B5EF4-FFF2-40B4-BE49-F238E27FC236}">
                <a16:creationId xmlns:a16="http://schemas.microsoft.com/office/drawing/2014/main" id="{093E6FAD-3F44-894E-897B-AE0A060D0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61" y="861237"/>
            <a:ext cx="1990930"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2B02C0-3F29-C14D-ABF5-8F1DD3689D3D}"/>
              </a:ext>
            </a:extLst>
          </p:cNvPr>
          <p:cNvSpPr txBox="1"/>
          <p:nvPr/>
        </p:nvSpPr>
        <p:spPr>
          <a:xfrm>
            <a:off x="2503091" y="1452471"/>
            <a:ext cx="3369833" cy="646331"/>
          </a:xfrm>
          <a:prstGeom prst="rect">
            <a:avLst/>
          </a:prstGeom>
          <a:noFill/>
        </p:spPr>
        <p:txBody>
          <a:bodyPr wrap="none" rtlCol="0">
            <a:spAutoFit/>
          </a:bodyPr>
          <a:lstStyle/>
          <a:p>
            <a:pPr algn="ctr"/>
            <a:r>
              <a:rPr lang="en-US" b="1" spc="600" dirty="0">
                <a:solidFill>
                  <a:schemeClr val="accent1"/>
                </a:solidFill>
                <a:effectLst>
                  <a:outerShdw blurRad="38100" dist="38100" dir="2700000" algn="tl">
                    <a:srgbClr val="000000">
                      <a:alpha val="43137"/>
                    </a:srgbClr>
                  </a:outerShdw>
                </a:effectLst>
                <a:latin typeface="Montserrat" pitchFamily="2" charset="77"/>
              </a:rPr>
              <a:t>BUDGETING FOR </a:t>
            </a:r>
          </a:p>
          <a:p>
            <a:pPr algn="ctr"/>
            <a:r>
              <a:rPr lang="en-US" b="1" spc="600" dirty="0">
                <a:solidFill>
                  <a:schemeClr val="accent1"/>
                </a:solidFill>
                <a:effectLst>
                  <a:outerShdw blurRad="38100" dist="38100" dir="2700000" algn="tl">
                    <a:srgbClr val="000000">
                      <a:alpha val="43137"/>
                    </a:srgbClr>
                  </a:outerShdw>
                </a:effectLst>
                <a:latin typeface="Montserrat" pitchFamily="2" charset="77"/>
              </a:rPr>
              <a:t>CLIMATE ACTION</a:t>
            </a:r>
          </a:p>
        </p:txBody>
      </p:sp>
    </p:spTree>
    <p:extLst>
      <p:ext uri="{BB962C8B-B14F-4D97-AF65-F5344CB8AC3E}">
        <p14:creationId xmlns:p14="http://schemas.microsoft.com/office/powerpoint/2010/main" val="305583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B0CB7E-92E8-8CE0-291A-E510E29B22C9}"/>
              </a:ext>
            </a:extLst>
          </p:cNvPr>
          <p:cNvSpPr/>
          <p:nvPr/>
        </p:nvSpPr>
        <p:spPr>
          <a:xfrm>
            <a:off x="-661805" y="2004230"/>
            <a:ext cx="12557623" cy="4115156"/>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Montserrat" pitchFamily="2" charset="77"/>
            </a:endParaRPr>
          </a:p>
        </p:txBody>
      </p:sp>
      <p:sp>
        <p:nvSpPr>
          <p:cNvPr id="3" name="Rectangle 2">
            <a:extLst>
              <a:ext uri="{FF2B5EF4-FFF2-40B4-BE49-F238E27FC236}">
                <a16:creationId xmlns:a16="http://schemas.microsoft.com/office/drawing/2014/main" id="{565DBD84-9ADE-5F25-3C71-AAFEA44453C0}"/>
              </a:ext>
            </a:extLst>
          </p:cNvPr>
          <p:cNvSpPr/>
          <p:nvPr/>
        </p:nvSpPr>
        <p:spPr>
          <a:xfrm>
            <a:off x="414592" y="1303475"/>
            <a:ext cx="11399274" cy="584775"/>
          </a:xfrm>
          <a:prstGeom prst="rect">
            <a:avLst/>
          </a:prstGeom>
        </p:spPr>
        <p:txBody>
          <a:bodyPr wrap="none">
            <a:spAutoFit/>
          </a:bodyPr>
          <a:lstStyle/>
          <a:p>
            <a:pPr algn="ctr"/>
            <a:r>
              <a:rPr lang="en-US" sz="3200" b="1" spc="600" dirty="0">
                <a:solidFill>
                  <a:schemeClr val="accent1"/>
                </a:solidFill>
                <a:effectLst>
                  <a:outerShdw blurRad="38100" dist="38100" dir="2700000" algn="tl">
                    <a:srgbClr val="000000">
                      <a:alpha val="43137"/>
                    </a:srgbClr>
                  </a:outerShdw>
                </a:effectLst>
                <a:latin typeface="Montserrat" pitchFamily="2" charset="77"/>
              </a:rPr>
              <a:t>WHAT IS PRIORITY-BASED BUDGETING?</a:t>
            </a:r>
          </a:p>
        </p:txBody>
      </p:sp>
      <p:sp>
        <p:nvSpPr>
          <p:cNvPr id="4" name="TextBox 3">
            <a:extLst>
              <a:ext uri="{FF2B5EF4-FFF2-40B4-BE49-F238E27FC236}">
                <a16:creationId xmlns:a16="http://schemas.microsoft.com/office/drawing/2014/main" id="{A39AD4DF-1F77-D8AF-96E7-D246634CE00A}"/>
              </a:ext>
            </a:extLst>
          </p:cNvPr>
          <p:cNvSpPr txBox="1"/>
          <p:nvPr/>
        </p:nvSpPr>
        <p:spPr>
          <a:xfrm>
            <a:off x="475428" y="2641206"/>
            <a:ext cx="8042929" cy="954107"/>
          </a:xfrm>
          <a:prstGeom prst="rect">
            <a:avLst/>
          </a:prstGeom>
          <a:noFill/>
        </p:spPr>
        <p:txBody>
          <a:bodyPr wrap="square" rtlCol="0">
            <a:spAutoFit/>
          </a:bodyPr>
          <a:lstStyle/>
          <a:p>
            <a:r>
              <a:rPr lang="en-US" sz="2800" cap="all" dirty="0">
                <a:solidFill>
                  <a:schemeClr val="accent1"/>
                </a:solidFill>
                <a:effectLst>
                  <a:outerShdw blurRad="38100" dist="38100" dir="2700000" algn="tl">
                    <a:srgbClr val="000000">
                      <a:alpha val="43137"/>
                    </a:srgbClr>
                  </a:outerShdw>
                </a:effectLst>
                <a:latin typeface="Montserrat" pitchFamily="2" charset="77"/>
              </a:rPr>
              <a:t>PBB PROVIDES THE DATA TO DRIVE COMMUNICATION AND DECISION-MAKING</a:t>
            </a:r>
          </a:p>
        </p:txBody>
      </p:sp>
      <p:sp>
        <p:nvSpPr>
          <p:cNvPr id="5" name="TextBox 4">
            <a:extLst>
              <a:ext uri="{FF2B5EF4-FFF2-40B4-BE49-F238E27FC236}">
                <a16:creationId xmlns:a16="http://schemas.microsoft.com/office/drawing/2014/main" id="{7CE2669C-2D51-8673-A6CE-457F888B8B0F}"/>
              </a:ext>
            </a:extLst>
          </p:cNvPr>
          <p:cNvSpPr txBox="1"/>
          <p:nvPr/>
        </p:nvSpPr>
        <p:spPr>
          <a:xfrm>
            <a:off x="475429" y="4061808"/>
            <a:ext cx="11277600" cy="1200329"/>
          </a:xfrm>
          <a:prstGeom prst="rect">
            <a:avLst/>
          </a:prstGeom>
          <a:noFill/>
        </p:spPr>
        <p:txBody>
          <a:bodyPr wrap="square" rtlCol="0">
            <a:spAutoFit/>
          </a:bodyPr>
          <a:lstStyle/>
          <a:p>
            <a:pPr marL="457200" indent="-457200">
              <a:buFont typeface="Arial" panose="020B0604020202020204" pitchFamily="34" charset="0"/>
              <a:buChar char="•"/>
            </a:pPr>
            <a:r>
              <a:rPr lang="en-US" sz="2400" i="1" dirty="0">
                <a:solidFill>
                  <a:schemeClr val="accent1"/>
                </a:solidFill>
                <a:latin typeface="Montserrat" pitchFamily="2" charset="77"/>
              </a:rPr>
              <a:t>Maximize budgeting transparency &amp; impact</a:t>
            </a:r>
          </a:p>
          <a:p>
            <a:pPr marL="457200" indent="-457200">
              <a:buFont typeface="Arial" panose="020B0604020202020204" pitchFamily="34" charset="0"/>
              <a:buChar char="•"/>
            </a:pPr>
            <a:r>
              <a:rPr lang="en-US" sz="2400" i="1" dirty="0">
                <a:solidFill>
                  <a:schemeClr val="accent1"/>
                </a:solidFill>
                <a:latin typeface="Montserrat" pitchFamily="2" charset="77"/>
              </a:rPr>
              <a:t>Understand the true cost of doing business</a:t>
            </a:r>
          </a:p>
          <a:p>
            <a:pPr marL="457200" indent="-457200">
              <a:buFont typeface="Arial" panose="020B0604020202020204" pitchFamily="34" charset="0"/>
              <a:buChar char="•"/>
            </a:pPr>
            <a:r>
              <a:rPr lang="en-US" sz="2400" i="1" dirty="0">
                <a:solidFill>
                  <a:schemeClr val="accent1"/>
                </a:solidFill>
                <a:latin typeface="Montserrat" pitchFamily="2" charset="77"/>
              </a:rPr>
              <a:t>Align resources with community priorities</a:t>
            </a:r>
          </a:p>
        </p:txBody>
      </p:sp>
      <p:pic>
        <p:nvPicPr>
          <p:cNvPr id="6" name="Picture 5" descr="Icon&#10;&#10;Description automatically generated">
            <a:extLst>
              <a:ext uri="{FF2B5EF4-FFF2-40B4-BE49-F238E27FC236}">
                <a16:creationId xmlns:a16="http://schemas.microsoft.com/office/drawing/2014/main" id="{32443348-85C4-B90C-72CB-7AB359419A59}"/>
              </a:ext>
            </a:extLst>
          </p:cNvPr>
          <p:cNvPicPr>
            <a:picLocks noChangeAspect="1"/>
          </p:cNvPicPr>
          <p:nvPr/>
        </p:nvPicPr>
        <p:blipFill>
          <a:blip r:embed="rId2"/>
          <a:stretch>
            <a:fillRect/>
          </a:stretch>
        </p:blipFill>
        <p:spPr>
          <a:xfrm>
            <a:off x="8220162" y="2641206"/>
            <a:ext cx="3478180" cy="3478180"/>
          </a:xfrm>
          <a:prstGeom prst="rect">
            <a:avLst/>
          </a:prstGeom>
        </p:spPr>
      </p:pic>
    </p:spTree>
    <p:extLst>
      <p:ext uri="{BB962C8B-B14F-4D97-AF65-F5344CB8AC3E}">
        <p14:creationId xmlns:p14="http://schemas.microsoft.com/office/powerpoint/2010/main" val="545516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B3C400-6BBA-0B18-113A-B8F6D6F0C6A5}"/>
              </a:ext>
            </a:extLst>
          </p:cNvPr>
          <p:cNvSpPr txBox="1"/>
          <p:nvPr/>
        </p:nvSpPr>
        <p:spPr>
          <a:xfrm>
            <a:off x="931513" y="70265"/>
            <a:ext cx="9965802" cy="707886"/>
          </a:xfrm>
          <a:prstGeom prst="rect">
            <a:avLst/>
          </a:prstGeom>
          <a:noFill/>
        </p:spPr>
        <p:txBody>
          <a:bodyPr wrap="square" rtlCol="0">
            <a:spAutoFit/>
          </a:bodyPr>
          <a:lstStyle/>
          <a:p>
            <a:pPr algn="ctr"/>
            <a:r>
              <a:rPr lang="en-US" sz="4000" b="1" cap="all" dirty="0">
                <a:solidFill>
                  <a:schemeClr val="bg1"/>
                </a:solidFill>
                <a:effectLst>
                  <a:outerShdw blurRad="38100" dist="38100" dir="2700000" algn="tl">
                    <a:srgbClr val="000000">
                      <a:alpha val="43137"/>
                    </a:srgbClr>
                  </a:outerShdw>
                </a:effectLst>
                <a:latin typeface="Montserrat" pitchFamily="2" charset="77"/>
              </a:rPr>
              <a:t>THE PBB PROCESS</a:t>
            </a:r>
          </a:p>
        </p:txBody>
      </p:sp>
      <p:pic>
        <p:nvPicPr>
          <p:cNvPr id="4" name="Picture 3" descr="Logo, company name&#10;&#10;Description automatically generated">
            <a:extLst>
              <a:ext uri="{FF2B5EF4-FFF2-40B4-BE49-F238E27FC236}">
                <a16:creationId xmlns:a16="http://schemas.microsoft.com/office/drawing/2014/main" id="{E3D78CD8-834C-3AEC-ECCE-AB4E2E71DF02}"/>
              </a:ext>
            </a:extLst>
          </p:cNvPr>
          <p:cNvPicPr>
            <a:picLocks noChangeAspect="1"/>
          </p:cNvPicPr>
          <p:nvPr/>
        </p:nvPicPr>
        <p:blipFill rotWithShape="1">
          <a:blip r:embed="rId2"/>
          <a:srcRect r="1478" b="11813"/>
          <a:stretch/>
        </p:blipFill>
        <p:spPr>
          <a:xfrm>
            <a:off x="1675287" y="1119293"/>
            <a:ext cx="8841425" cy="5008683"/>
          </a:xfrm>
          <a:prstGeom prst="rect">
            <a:avLst/>
          </a:prstGeom>
        </p:spPr>
      </p:pic>
    </p:spTree>
    <p:extLst>
      <p:ext uri="{BB962C8B-B14F-4D97-AF65-F5344CB8AC3E}">
        <p14:creationId xmlns:p14="http://schemas.microsoft.com/office/powerpoint/2010/main" val="2725868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37230F-CA90-7B18-B61F-7B83BF2D84CB}"/>
              </a:ext>
            </a:extLst>
          </p:cNvPr>
          <p:cNvSpPr/>
          <p:nvPr/>
        </p:nvSpPr>
        <p:spPr>
          <a:xfrm>
            <a:off x="0" y="1128857"/>
            <a:ext cx="12192000" cy="584775"/>
          </a:xfrm>
          <a:prstGeom prst="rect">
            <a:avLst/>
          </a:prstGeom>
        </p:spPr>
        <p:txBody>
          <a:bodyPr wrap="square">
            <a:spAutoFit/>
          </a:bodyPr>
          <a:lstStyle/>
          <a:p>
            <a:r>
              <a:rPr lang="en-US" sz="3200" b="1" spc="600" dirty="0">
                <a:solidFill>
                  <a:schemeClr val="accent1"/>
                </a:solidFill>
                <a:effectLst>
                  <a:outerShdw blurRad="38100" dist="38100" dir="2700000" algn="tl">
                    <a:srgbClr val="000000">
                      <a:alpha val="43137"/>
                    </a:srgbClr>
                  </a:outerShdw>
                </a:effectLst>
                <a:latin typeface="Montserrat" pitchFamily="2" charset="77"/>
              </a:rPr>
              <a:t>Line Item Budgeting</a:t>
            </a:r>
          </a:p>
        </p:txBody>
      </p:sp>
      <p:sp>
        <p:nvSpPr>
          <p:cNvPr id="6" name="TextBox 5">
            <a:extLst>
              <a:ext uri="{FF2B5EF4-FFF2-40B4-BE49-F238E27FC236}">
                <a16:creationId xmlns:a16="http://schemas.microsoft.com/office/drawing/2014/main" id="{D4F02B15-7B87-2283-C39C-CB7D56A51EE9}"/>
              </a:ext>
            </a:extLst>
          </p:cNvPr>
          <p:cNvSpPr txBox="1"/>
          <p:nvPr/>
        </p:nvSpPr>
        <p:spPr>
          <a:xfrm>
            <a:off x="281384" y="2245817"/>
            <a:ext cx="4074048" cy="3785652"/>
          </a:xfrm>
          <a:prstGeom prst="rect">
            <a:avLst/>
          </a:prstGeom>
          <a:noFill/>
        </p:spPr>
        <p:txBody>
          <a:bodyPr wrap="square" rtlCol="0">
            <a:spAutoFit/>
          </a:bodyPr>
          <a:lstStyle/>
          <a:p>
            <a:r>
              <a:rPr lang="en-US" sz="1600" i="0" u="none" strike="noStrike" dirty="0">
                <a:solidFill>
                  <a:schemeClr val="accent1"/>
                </a:solidFill>
                <a:effectLst/>
                <a:latin typeface="Montserrat" pitchFamily="2" charset="77"/>
                <a:ea typeface="Lato" panose="020F0502020204030203" pitchFamily="34" charset="0"/>
                <a:cs typeface="Lato" panose="020F0502020204030203" pitchFamily="34" charset="0"/>
              </a:rPr>
              <a:t>Most local governments are statutorily obligated to produce a line-item budget or follow an account-based budget structure. </a:t>
            </a:r>
          </a:p>
          <a:p>
            <a:endParaRPr lang="en-US" sz="1600" dirty="0">
              <a:solidFill>
                <a:schemeClr val="accent1"/>
              </a:solidFill>
              <a:latin typeface="Montserrat" pitchFamily="2" charset="77"/>
              <a:ea typeface="Lato" panose="020F0502020204030203" pitchFamily="34" charset="0"/>
              <a:cs typeface="Lato" panose="020F0502020204030203" pitchFamily="34" charset="0"/>
            </a:endParaRPr>
          </a:p>
          <a:p>
            <a:pPr rtl="0">
              <a:spcBef>
                <a:spcPts val="0"/>
              </a:spcBef>
              <a:spcAft>
                <a:spcPts val="0"/>
              </a:spcAft>
            </a:pPr>
            <a:r>
              <a:rPr lang="en-US" sz="1600" b="0" i="0" u="none" strike="noStrike" dirty="0">
                <a:solidFill>
                  <a:schemeClr val="accent1"/>
                </a:solidFill>
                <a:effectLst/>
                <a:latin typeface="Montserrat" pitchFamily="2" charset="77"/>
                <a:ea typeface="Lato" panose="020F0502020204030203" pitchFamily="34" charset="0"/>
                <a:cs typeface="Lato" panose="020F0502020204030203" pitchFamily="34" charset="0"/>
              </a:rPr>
              <a:t>Changes to line-item budgets are overarching, with across-the-board increases and decreases at the organizational or departmental levels. </a:t>
            </a:r>
            <a:endParaRPr lang="en-US" sz="1600" b="0" dirty="0">
              <a:solidFill>
                <a:schemeClr val="accent1"/>
              </a:solidFill>
              <a:effectLst/>
              <a:latin typeface="Montserrat" pitchFamily="2" charset="77"/>
              <a:ea typeface="Lato" panose="020F0502020204030203" pitchFamily="34" charset="0"/>
              <a:cs typeface="Lato" panose="020F0502020204030203" pitchFamily="34" charset="0"/>
            </a:endParaRPr>
          </a:p>
          <a:p>
            <a:endParaRPr lang="en-US" sz="1600" dirty="0">
              <a:solidFill>
                <a:schemeClr val="accent1"/>
              </a:solidFill>
              <a:latin typeface="Montserrat" pitchFamily="2" charset="77"/>
              <a:ea typeface="Lato" panose="020F0502020204030203" pitchFamily="34" charset="0"/>
              <a:cs typeface="Lato" panose="020F0502020204030203" pitchFamily="34" charset="0"/>
            </a:endParaRPr>
          </a:p>
          <a:p>
            <a:r>
              <a:rPr lang="en-US" sz="1600" b="0" i="0" u="none" strike="noStrike" dirty="0">
                <a:solidFill>
                  <a:schemeClr val="accent1"/>
                </a:solidFill>
                <a:effectLst/>
                <a:latin typeface="Montserrat" pitchFamily="2" charset="77"/>
                <a:ea typeface="Lato" panose="020F0502020204030203" pitchFamily="34" charset="0"/>
                <a:cs typeface="Lato" panose="020F0502020204030203" pitchFamily="34" charset="0"/>
              </a:rPr>
              <a:t>The line-item approach to budgeting creates a disconnect between funding and understanding the organization's desired outcomes.</a:t>
            </a:r>
            <a:endParaRPr lang="en-US" sz="1600" dirty="0">
              <a:solidFill>
                <a:schemeClr val="accent1"/>
              </a:solidFill>
              <a:latin typeface="Montserrat" pitchFamily="2" charset="77"/>
              <a:ea typeface="Lato" panose="020F0502020204030203" pitchFamily="34" charset="0"/>
              <a:cs typeface="Lato" panose="020F0502020204030203" pitchFamily="34" charset="0"/>
            </a:endParaRPr>
          </a:p>
        </p:txBody>
      </p:sp>
      <p:pic>
        <p:nvPicPr>
          <p:cNvPr id="7" name="Picture 6">
            <a:extLst>
              <a:ext uri="{FF2B5EF4-FFF2-40B4-BE49-F238E27FC236}">
                <a16:creationId xmlns:a16="http://schemas.microsoft.com/office/drawing/2014/main" id="{4350C986-72D7-6868-B95C-FD63B8CB3F2E}"/>
              </a:ext>
            </a:extLst>
          </p:cNvPr>
          <p:cNvPicPr>
            <a:picLocks noChangeAspect="1"/>
          </p:cNvPicPr>
          <p:nvPr/>
        </p:nvPicPr>
        <p:blipFill>
          <a:blip r:embed="rId2"/>
          <a:srcRect/>
          <a:stretch/>
        </p:blipFill>
        <p:spPr>
          <a:xfrm>
            <a:off x="4726866" y="1873348"/>
            <a:ext cx="6867412" cy="423799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tangle 7">
            <a:extLst>
              <a:ext uri="{FF2B5EF4-FFF2-40B4-BE49-F238E27FC236}">
                <a16:creationId xmlns:a16="http://schemas.microsoft.com/office/drawing/2014/main" id="{9F6A9F9F-E1D2-9917-FBC5-2C68D0549F6A}"/>
              </a:ext>
            </a:extLst>
          </p:cNvPr>
          <p:cNvSpPr/>
          <p:nvPr/>
        </p:nvSpPr>
        <p:spPr>
          <a:xfrm>
            <a:off x="281384" y="1845707"/>
            <a:ext cx="4364935" cy="400110"/>
          </a:xfrm>
          <a:prstGeom prst="rect">
            <a:avLst/>
          </a:prstGeom>
        </p:spPr>
        <p:txBody>
          <a:bodyPr wrap="square">
            <a:spAutoFit/>
          </a:bodyPr>
          <a:lstStyle/>
          <a:p>
            <a:r>
              <a:rPr lang="en-US" sz="2000" b="1" spc="600" dirty="0">
                <a:solidFill>
                  <a:schemeClr val="accent1"/>
                </a:solidFill>
                <a:effectLst>
                  <a:outerShdw blurRad="38100" dist="38100" dir="2700000" algn="tl">
                    <a:srgbClr val="000000">
                      <a:alpha val="43137"/>
                    </a:srgbClr>
                  </a:outerShdw>
                </a:effectLst>
                <a:latin typeface="Montserrat" pitchFamily="2" charset="77"/>
              </a:rPr>
              <a:t>TRADITIONAL</a:t>
            </a:r>
          </a:p>
        </p:txBody>
      </p:sp>
    </p:spTree>
    <p:extLst>
      <p:ext uri="{BB962C8B-B14F-4D97-AF65-F5344CB8AC3E}">
        <p14:creationId xmlns:p14="http://schemas.microsoft.com/office/powerpoint/2010/main" val="3179059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2B1FB1-AB1B-10E0-0A02-90B53B0DB6BA}"/>
              </a:ext>
            </a:extLst>
          </p:cNvPr>
          <p:cNvSpPr txBox="1"/>
          <p:nvPr/>
        </p:nvSpPr>
        <p:spPr>
          <a:xfrm>
            <a:off x="204425" y="2514532"/>
            <a:ext cx="4633715" cy="3785652"/>
          </a:xfrm>
          <a:prstGeom prst="rect">
            <a:avLst/>
          </a:prstGeom>
          <a:noFill/>
        </p:spPr>
        <p:txBody>
          <a:bodyPr wrap="square" rtlCol="0">
            <a:spAutoFit/>
          </a:bodyPr>
          <a:lstStyle/>
          <a:p>
            <a:pPr rtl="0">
              <a:spcBef>
                <a:spcPts val="0"/>
              </a:spcBef>
              <a:spcAft>
                <a:spcPts val="0"/>
              </a:spcAft>
            </a:pPr>
            <a:r>
              <a:rPr lang="en-US" sz="1600" b="0" i="0" u="none" strike="noStrike" dirty="0">
                <a:solidFill>
                  <a:schemeClr val="accent1"/>
                </a:solidFill>
                <a:effectLst/>
                <a:latin typeface="Montserrat" pitchFamily="2" charset="77"/>
                <a:ea typeface="Lato" panose="020F0502020204030203" pitchFamily="34" charset="0"/>
                <a:cs typeface="Lato" panose="020F0502020204030203" pitchFamily="34" charset="0"/>
              </a:rPr>
              <a:t>Programs are an efficient way to communicate a local government’s budget in a language that the average person can understand. </a:t>
            </a:r>
            <a:endParaRPr lang="en-US" sz="1600" b="0" dirty="0">
              <a:solidFill>
                <a:schemeClr val="accent1"/>
              </a:solidFill>
              <a:effectLst/>
              <a:latin typeface="Montserrat" pitchFamily="2" charset="77"/>
              <a:ea typeface="Lato" panose="020F0502020204030203" pitchFamily="34" charset="0"/>
              <a:cs typeface="Lato" panose="020F0502020204030203" pitchFamily="34" charset="0"/>
            </a:endParaRPr>
          </a:p>
          <a:p>
            <a:endParaRPr lang="en-US" sz="1600" dirty="0">
              <a:solidFill>
                <a:schemeClr val="accent1"/>
              </a:solidFill>
              <a:latin typeface="Montserrat" pitchFamily="2" charset="77"/>
              <a:ea typeface="Lato" panose="020F0502020204030203" pitchFamily="34" charset="0"/>
              <a:cs typeface="Lato" panose="020F0502020204030203" pitchFamily="34" charset="0"/>
            </a:endParaRPr>
          </a:p>
          <a:p>
            <a:pPr rtl="0">
              <a:spcBef>
                <a:spcPts val="0"/>
              </a:spcBef>
              <a:spcAft>
                <a:spcPts val="0"/>
              </a:spcAft>
            </a:pPr>
            <a:r>
              <a:rPr lang="en-US" sz="1600" b="0" i="0" u="none" strike="noStrike" dirty="0">
                <a:solidFill>
                  <a:schemeClr val="accent1"/>
                </a:solidFill>
                <a:effectLst/>
                <a:latin typeface="Montserrat" pitchFamily="2" charset="77"/>
                <a:ea typeface="Lato" panose="020F0502020204030203" pitchFamily="34" charset="0"/>
                <a:cs typeface="Lato" panose="020F0502020204030203" pitchFamily="34" charset="0"/>
              </a:rPr>
              <a:t>A program budget takes a financial language and turns it into a relevant and digestible concept, much like a website is easy for most people to view and understand even if they aren’t familiar with the coding required to create it. </a:t>
            </a:r>
          </a:p>
          <a:p>
            <a:pPr rtl="0">
              <a:spcBef>
                <a:spcPts val="0"/>
              </a:spcBef>
              <a:spcAft>
                <a:spcPts val="0"/>
              </a:spcAft>
            </a:pPr>
            <a:endParaRPr lang="en-US" sz="1600" dirty="0">
              <a:solidFill>
                <a:schemeClr val="accent1"/>
              </a:solidFill>
              <a:latin typeface="Montserrat" pitchFamily="2" charset="77"/>
              <a:ea typeface="Lato" panose="020F0502020204030203" pitchFamily="34" charset="0"/>
              <a:cs typeface="Lato" panose="020F0502020204030203" pitchFamily="34" charset="0"/>
            </a:endParaRPr>
          </a:p>
          <a:p>
            <a:pPr rtl="0">
              <a:spcBef>
                <a:spcPts val="0"/>
              </a:spcBef>
              <a:spcAft>
                <a:spcPts val="0"/>
              </a:spcAft>
            </a:pPr>
            <a:r>
              <a:rPr lang="en-US" sz="1600" b="0" i="0" u="none" strike="noStrike" dirty="0">
                <a:solidFill>
                  <a:schemeClr val="accent1"/>
                </a:solidFill>
                <a:effectLst/>
                <a:latin typeface="Montserrat" pitchFamily="2" charset="77"/>
                <a:ea typeface="Lato" panose="020F0502020204030203" pitchFamily="34" charset="0"/>
                <a:cs typeface="Lato" panose="020F0502020204030203" pitchFamily="34" charset="0"/>
              </a:rPr>
              <a:t>Programs are informed by line items, so they are true representations of your budget.</a:t>
            </a:r>
            <a:endParaRPr lang="en-US" sz="1600" b="0" dirty="0">
              <a:solidFill>
                <a:schemeClr val="accent1"/>
              </a:solidFill>
              <a:effectLst/>
              <a:latin typeface="Montserrat" pitchFamily="2" charset="77"/>
              <a:ea typeface="Lato" panose="020F0502020204030203" pitchFamily="34" charset="0"/>
              <a:cs typeface="Lato" panose="020F0502020204030203" pitchFamily="34" charset="0"/>
            </a:endParaRPr>
          </a:p>
        </p:txBody>
      </p:sp>
      <p:sp>
        <p:nvSpPr>
          <p:cNvPr id="6" name="Rectangle 5">
            <a:extLst>
              <a:ext uri="{FF2B5EF4-FFF2-40B4-BE49-F238E27FC236}">
                <a16:creationId xmlns:a16="http://schemas.microsoft.com/office/drawing/2014/main" id="{20941C86-BB1C-17B0-9945-127A684AD8DA}"/>
              </a:ext>
            </a:extLst>
          </p:cNvPr>
          <p:cNvSpPr/>
          <p:nvPr/>
        </p:nvSpPr>
        <p:spPr>
          <a:xfrm>
            <a:off x="204426" y="944037"/>
            <a:ext cx="7592038" cy="584775"/>
          </a:xfrm>
          <a:prstGeom prst="rect">
            <a:avLst/>
          </a:prstGeom>
        </p:spPr>
        <p:txBody>
          <a:bodyPr wrap="square">
            <a:spAutoFit/>
          </a:bodyPr>
          <a:lstStyle/>
          <a:p>
            <a:r>
              <a:rPr lang="en-US" sz="3200" b="1" spc="600" dirty="0">
                <a:solidFill>
                  <a:schemeClr val="accent1"/>
                </a:solidFill>
                <a:effectLst>
                  <a:outerShdw blurRad="38100" dist="38100" dir="2700000" algn="tl">
                    <a:srgbClr val="000000">
                      <a:alpha val="43137"/>
                    </a:srgbClr>
                  </a:outerShdw>
                </a:effectLst>
                <a:latin typeface="Montserrat" pitchFamily="2" charset="77"/>
              </a:rPr>
              <a:t>Program Budgeting</a:t>
            </a:r>
          </a:p>
        </p:txBody>
      </p:sp>
      <p:sp>
        <p:nvSpPr>
          <p:cNvPr id="7" name="Rectangle 6">
            <a:extLst>
              <a:ext uri="{FF2B5EF4-FFF2-40B4-BE49-F238E27FC236}">
                <a16:creationId xmlns:a16="http://schemas.microsoft.com/office/drawing/2014/main" id="{D06C20A6-5FDD-0A48-7215-9C9ED8EA8424}"/>
              </a:ext>
            </a:extLst>
          </p:cNvPr>
          <p:cNvSpPr/>
          <p:nvPr/>
        </p:nvSpPr>
        <p:spPr>
          <a:xfrm>
            <a:off x="204425" y="2052867"/>
            <a:ext cx="3738104" cy="461665"/>
          </a:xfrm>
          <a:prstGeom prst="rect">
            <a:avLst/>
          </a:prstGeom>
        </p:spPr>
        <p:txBody>
          <a:bodyPr wrap="square">
            <a:spAutoFit/>
          </a:bodyPr>
          <a:lstStyle/>
          <a:p>
            <a:r>
              <a:rPr lang="en-US" sz="2400" b="1" spc="600" dirty="0">
                <a:solidFill>
                  <a:schemeClr val="accent1"/>
                </a:solidFill>
                <a:effectLst>
                  <a:outerShdw blurRad="38100" dist="38100" dir="2700000" algn="tl">
                    <a:srgbClr val="000000">
                      <a:alpha val="43137"/>
                    </a:srgbClr>
                  </a:outerShdw>
                </a:effectLst>
                <a:latin typeface="Montserrat" pitchFamily="2" charset="77"/>
              </a:rPr>
              <a:t>PROGRAM</a:t>
            </a:r>
          </a:p>
        </p:txBody>
      </p:sp>
      <p:pic>
        <p:nvPicPr>
          <p:cNvPr id="8" name="Picture 7">
            <a:extLst>
              <a:ext uri="{FF2B5EF4-FFF2-40B4-BE49-F238E27FC236}">
                <a16:creationId xmlns:a16="http://schemas.microsoft.com/office/drawing/2014/main" id="{A7D05070-C83C-3A61-F082-FE76A02F3580}"/>
              </a:ext>
            </a:extLst>
          </p:cNvPr>
          <p:cNvPicPr>
            <a:picLocks noChangeAspect="1"/>
          </p:cNvPicPr>
          <p:nvPr/>
        </p:nvPicPr>
        <p:blipFill>
          <a:blip r:embed="rId2"/>
          <a:srcRect/>
          <a:stretch/>
        </p:blipFill>
        <p:spPr>
          <a:xfrm>
            <a:off x="7014933" y="1338268"/>
            <a:ext cx="2909974" cy="20711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a:extLst>
              <a:ext uri="{FF2B5EF4-FFF2-40B4-BE49-F238E27FC236}">
                <a16:creationId xmlns:a16="http://schemas.microsoft.com/office/drawing/2014/main" id="{5A711B50-5BC9-4B5D-110D-A9DEC0F85B46}"/>
              </a:ext>
            </a:extLst>
          </p:cNvPr>
          <p:cNvPicPr>
            <a:picLocks noChangeAspect="1"/>
          </p:cNvPicPr>
          <p:nvPr/>
        </p:nvPicPr>
        <p:blipFill>
          <a:blip r:embed="rId3"/>
          <a:stretch>
            <a:fillRect/>
          </a:stretch>
        </p:blipFill>
        <p:spPr>
          <a:xfrm>
            <a:off x="4957010" y="3560710"/>
            <a:ext cx="7030565" cy="25713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550230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303E8B-8759-FE35-5A81-A9640C42309B}"/>
              </a:ext>
            </a:extLst>
          </p:cNvPr>
          <p:cNvSpPr/>
          <p:nvPr/>
        </p:nvSpPr>
        <p:spPr>
          <a:xfrm>
            <a:off x="0" y="1172293"/>
            <a:ext cx="12192000" cy="584775"/>
          </a:xfrm>
          <a:prstGeom prst="rect">
            <a:avLst/>
          </a:prstGeom>
        </p:spPr>
        <p:txBody>
          <a:bodyPr wrap="square">
            <a:spAutoFit/>
          </a:bodyPr>
          <a:lstStyle/>
          <a:p>
            <a:r>
              <a:rPr lang="en-US" sz="3200" b="1" spc="600" dirty="0">
                <a:solidFill>
                  <a:schemeClr val="accent1"/>
                </a:solidFill>
                <a:effectLst>
                  <a:outerShdw blurRad="38100" dist="38100" dir="2700000" algn="tl">
                    <a:srgbClr val="000000">
                      <a:alpha val="43137"/>
                    </a:srgbClr>
                  </a:outerShdw>
                </a:effectLst>
                <a:latin typeface="Montserrat" pitchFamily="2" charset="77"/>
              </a:rPr>
              <a:t>Priority Based Budgeting</a:t>
            </a:r>
          </a:p>
        </p:txBody>
      </p:sp>
      <p:sp>
        <p:nvSpPr>
          <p:cNvPr id="6" name="TextBox 5">
            <a:extLst>
              <a:ext uri="{FF2B5EF4-FFF2-40B4-BE49-F238E27FC236}">
                <a16:creationId xmlns:a16="http://schemas.microsoft.com/office/drawing/2014/main" id="{F5B26A39-532B-4A94-D934-7CB8C0616F48}"/>
              </a:ext>
            </a:extLst>
          </p:cNvPr>
          <p:cNvSpPr txBox="1"/>
          <p:nvPr/>
        </p:nvSpPr>
        <p:spPr>
          <a:xfrm>
            <a:off x="197351" y="2280288"/>
            <a:ext cx="4585361" cy="3785652"/>
          </a:xfrm>
          <a:prstGeom prst="rect">
            <a:avLst/>
          </a:prstGeom>
          <a:noFill/>
        </p:spPr>
        <p:txBody>
          <a:bodyPr wrap="square" rtlCol="0">
            <a:spAutoFit/>
          </a:bodyPr>
          <a:lstStyle/>
          <a:p>
            <a:pPr rtl="0">
              <a:spcBef>
                <a:spcPts val="0"/>
              </a:spcBef>
              <a:spcAft>
                <a:spcPts val="0"/>
              </a:spcAft>
            </a:pPr>
            <a:r>
              <a:rPr lang="en-US" sz="1500" b="0" i="0" u="none" strike="noStrike" dirty="0">
                <a:solidFill>
                  <a:schemeClr val="accent1"/>
                </a:solidFill>
                <a:effectLst/>
                <a:latin typeface="Montserrat" pitchFamily="2" charset="77"/>
                <a:ea typeface="Lato" panose="020F0502020204030203" pitchFamily="34" charset="0"/>
                <a:cs typeface="Lato" panose="020F0502020204030203" pitchFamily="34" charset="0"/>
              </a:rPr>
              <a:t>Develop a program inventory, allocate costs to these programs, and collect data points to assess the impact of the programs.</a:t>
            </a:r>
            <a:endParaRPr lang="en-US" sz="1500" b="0" dirty="0">
              <a:solidFill>
                <a:schemeClr val="accent1"/>
              </a:solidFill>
              <a:effectLst/>
              <a:latin typeface="Montserrat" pitchFamily="2" charset="77"/>
              <a:ea typeface="Lato" panose="020F0502020204030203" pitchFamily="34" charset="0"/>
              <a:cs typeface="Lato" panose="020F0502020204030203" pitchFamily="34" charset="0"/>
            </a:endParaRPr>
          </a:p>
          <a:p>
            <a:endParaRPr lang="en-US" sz="1500" dirty="0">
              <a:solidFill>
                <a:schemeClr val="accent1"/>
              </a:solidFill>
              <a:latin typeface="Montserrat" pitchFamily="2" charset="77"/>
              <a:ea typeface="Lato" panose="020F0502020204030203" pitchFamily="34" charset="0"/>
              <a:cs typeface="Lato" panose="020F0502020204030203" pitchFamily="34" charset="0"/>
            </a:endParaRPr>
          </a:p>
          <a:p>
            <a:pPr rtl="0">
              <a:spcBef>
                <a:spcPts val="0"/>
              </a:spcBef>
              <a:spcAft>
                <a:spcPts val="0"/>
              </a:spcAft>
            </a:pPr>
            <a:r>
              <a:rPr lang="en-US" sz="1500" b="0" i="0" u="none" strike="noStrike" dirty="0">
                <a:solidFill>
                  <a:schemeClr val="accent1"/>
                </a:solidFill>
                <a:effectLst/>
                <a:latin typeface="Montserrat" pitchFamily="2" charset="77"/>
                <a:ea typeface="Lato" panose="020F0502020204030203" pitchFamily="34" charset="0"/>
                <a:cs typeface="Lato" panose="020F0502020204030203" pitchFamily="34" charset="0"/>
              </a:rPr>
              <a:t>Priority-based budgeting looks at the strategic plan with all the programs and resources and aligns them to the stated outcomes. </a:t>
            </a:r>
          </a:p>
          <a:p>
            <a:pPr rtl="0">
              <a:spcBef>
                <a:spcPts val="0"/>
              </a:spcBef>
              <a:spcAft>
                <a:spcPts val="0"/>
              </a:spcAft>
            </a:pPr>
            <a:endParaRPr lang="en-US" sz="1500" dirty="0">
              <a:solidFill>
                <a:schemeClr val="accent1"/>
              </a:solidFill>
              <a:latin typeface="Montserrat" pitchFamily="2" charset="77"/>
              <a:ea typeface="Lato" panose="020F0502020204030203" pitchFamily="34" charset="0"/>
              <a:cs typeface="Lato" panose="020F0502020204030203" pitchFamily="34" charset="0"/>
            </a:endParaRPr>
          </a:p>
          <a:p>
            <a:pPr rtl="0">
              <a:spcBef>
                <a:spcPts val="0"/>
              </a:spcBef>
              <a:spcAft>
                <a:spcPts val="0"/>
              </a:spcAft>
            </a:pPr>
            <a:r>
              <a:rPr lang="en-US" sz="1500" b="0" i="0" u="none" strike="noStrike" dirty="0">
                <a:solidFill>
                  <a:schemeClr val="accent1"/>
                </a:solidFill>
                <a:effectLst/>
                <a:latin typeface="Montserrat" pitchFamily="2" charset="77"/>
                <a:ea typeface="Lato" panose="020F0502020204030203" pitchFamily="34" charset="0"/>
                <a:cs typeface="Lato" panose="020F0502020204030203" pitchFamily="34" charset="0"/>
              </a:rPr>
              <a:t>Priority-based budgeting captures data points through a scoring process that provides in-depth knowledge about each program and its alignment with outcomes, then communicates that information for informed decisions about future resource allocation.</a:t>
            </a:r>
            <a:endParaRPr lang="en-US" sz="1500" dirty="0">
              <a:solidFill>
                <a:schemeClr val="accent1"/>
              </a:solidFill>
              <a:latin typeface="Montserrat" pitchFamily="2" charset="77"/>
              <a:ea typeface="Lato" panose="020F0502020204030203" pitchFamily="34" charset="0"/>
              <a:cs typeface="Lato" panose="020F0502020204030203" pitchFamily="34" charset="0"/>
            </a:endParaRPr>
          </a:p>
        </p:txBody>
      </p:sp>
      <p:pic>
        <p:nvPicPr>
          <p:cNvPr id="7" name="Picture 6" descr="A picture containing text, outdoor&#10;&#10;Description automatically generated">
            <a:extLst>
              <a:ext uri="{FF2B5EF4-FFF2-40B4-BE49-F238E27FC236}">
                <a16:creationId xmlns:a16="http://schemas.microsoft.com/office/drawing/2014/main" id="{EF0C2A27-F645-B1EB-2688-A1675B5C02A8}"/>
              </a:ext>
            </a:extLst>
          </p:cNvPr>
          <p:cNvPicPr>
            <a:picLocks noChangeAspect="1"/>
          </p:cNvPicPr>
          <p:nvPr/>
        </p:nvPicPr>
        <p:blipFill>
          <a:blip r:embed="rId2"/>
          <a:stretch>
            <a:fillRect/>
          </a:stretch>
        </p:blipFill>
        <p:spPr>
          <a:xfrm>
            <a:off x="4868697" y="2022664"/>
            <a:ext cx="7125952" cy="400834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tangle 7">
            <a:extLst>
              <a:ext uri="{FF2B5EF4-FFF2-40B4-BE49-F238E27FC236}">
                <a16:creationId xmlns:a16="http://schemas.microsoft.com/office/drawing/2014/main" id="{EB44D464-ACF1-94BA-771B-64BFFF74DCA0}"/>
              </a:ext>
            </a:extLst>
          </p:cNvPr>
          <p:cNvSpPr/>
          <p:nvPr/>
        </p:nvSpPr>
        <p:spPr>
          <a:xfrm>
            <a:off x="197351" y="1818623"/>
            <a:ext cx="4585362" cy="461665"/>
          </a:xfrm>
          <a:prstGeom prst="rect">
            <a:avLst/>
          </a:prstGeom>
        </p:spPr>
        <p:txBody>
          <a:bodyPr wrap="square">
            <a:spAutoFit/>
          </a:bodyPr>
          <a:lstStyle/>
          <a:p>
            <a:r>
              <a:rPr lang="en-US" sz="2400" b="1" spc="600" dirty="0">
                <a:solidFill>
                  <a:schemeClr val="accent1"/>
                </a:solidFill>
                <a:effectLst>
                  <a:outerShdw blurRad="38100" dist="38100" dir="2700000" algn="tl">
                    <a:srgbClr val="000000">
                      <a:alpha val="43137"/>
                    </a:srgbClr>
                  </a:outerShdw>
                </a:effectLst>
                <a:latin typeface="Montserrat" pitchFamily="2" charset="77"/>
              </a:rPr>
              <a:t>PRIORITY-BASED</a:t>
            </a:r>
          </a:p>
        </p:txBody>
      </p:sp>
    </p:spTree>
    <p:extLst>
      <p:ext uri="{BB962C8B-B14F-4D97-AF65-F5344CB8AC3E}">
        <p14:creationId xmlns:p14="http://schemas.microsoft.com/office/powerpoint/2010/main" val="112767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46">
            <a:extLst>
              <a:ext uri="{FF2B5EF4-FFF2-40B4-BE49-F238E27FC236}">
                <a16:creationId xmlns:a16="http://schemas.microsoft.com/office/drawing/2014/main" id="{D2C7D5C6-5254-795F-E2AC-4E6794A5F1F4}"/>
              </a:ext>
            </a:extLst>
          </p:cNvPr>
          <p:cNvSpPr/>
          <p:nvPr/>
        </p:nvSpPr>
        <p:spPr>
          <a:xfrm>
            <a:off x="0" y="1805698"/>
            <a:ext cx="3547640" cy="1142484"/>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1"/>
              </a:solidFill>
              <a:latin typeface="Montserrat" pitchFamily="2" charset="77"/>
            </a:endParaRPr>
          </a:p>
        </p:txBody>
      </p:sp>
      <p:grpSp>
        <p:nvGrpSpPr>
          <p:cNvPr id="4" name="Group 3">
            <a:extLst>
              <a:ext uri="{FF2B5EF4-FFF2-40B4-BE49-F238E27FC236}">
                <a16:creationId xmlns:a16="http://schemas.microsoft.com/office/drawing/2014/main" id="{EB30E16A-694D-A7BA-EC40-1D990C8D6D1A}"/>
              </a:ext>
            </a:extLst>
          </p:cNvPr>
          <p:cNvGrpSpPr/>
          <p:nvPr/>
        </p:nvGrpSpPr>
        <p:grpSpPr>
          <a:xfrm>
            <a:off x="3222095" y="5271789"/>
            <a:ext cx="8078585" cy="646332"/>
            <a:chOff x="3328168" y="5894910"/>
            <a:chExt cx="8078585" cy="646332"/>
          </a:xfrm>
        </p:grpSpPr>
        <p:sp>
          <p:nvSpPr>
            <p:cNvPr id="5" name="Cube 4">
              <a:extLst>
                <a:ext uri="{FF2B5EF4-FFF2-40B4-BE49-F238E27FC236}">
                  <a16:creationId xmlns:a16="http://schemas.microsoft.com/office/drawing/2014/main" id="{7D4AEBD0-85E1-38AB-552C-67FAA77FB32B}"/>
                </a:ext>
              </a:extLst>
            </p:cNvPr>
            <p:cNvSpPr/>
            <p:nvPr/>
          </p:nvSpPr>
          <p:spPr>
            <a:xfrm>
              <a:off x="3328168" y="5894910"/>
              <a:ext cx="5561500" cy="646332"/>
            </a:xfrm>
            <a:prstGeom prst="cube">
              <a:avLst>
                <a:gd name="adj" fmla="val 94022"/>
              </a:avLst>
            </a:prstGeom>
            <a:solidFill>
              <a:schemeClr val="accent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Montserrat" pitchFamily="2" charset="77"/>
              </a:endParaRPr>
            </a:p>
          </p:txBody>
        </p:sp>
        <p:cxnSp>
          <p:nvCxnSpPr>
            <p:cNvPr id="6" name="Straight Connector 5">
              <a:extLst>
                <a:ext uri="{FF2B5EF4-FFF2-40B4-BE49-F238E27FC236}">
                  <a16:creationId xmlns:a16="http://schemas.microsoft.com/office/drawing/2014/main" id="{2DE7FC1C-0C6E-1E8E-EB3D-4A3876723EE9}"/>
                </a:ext>
              </a:extLst>
            </p:cNvPr>
            <p:cNvCxnSpPr>
              <a:cxnSpLocks/>
            </p:cNvCxnSpPr>
            <p:nvPr/>
          </p:nvCxnSpPr>
          <p:spPr>
            <a:xfrm>
              <a:off x="8431388" y="6371964"/>
              <a:ext cx="2975365" cy="0"/>
            </a:xfrm>
            <a:prstGeom prst="line">
              <a:avLst/>
            </a:prstGeom>
            <a:ln w="22225">
              <a:solidFill>
                <a:srgbClr val="0085B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AAA0928-D048-75C3-EC48-A4EE20E723CA}"/>
                </a:ext>
              </a:extLst>
            </p:cNvPr>
            <p:cNvSpPr txBox="1"/>
            <p:nvPr/>
          </p:nvSpPr>
          <p:spPr>
            <a:xfrm>
              <a:off x="8889667" y="6057623"/>
              <a:ext cx="25170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accent1"/>
                  </a:solidFill>
                  <a:uLnTx/>
                  <a:uFillTx/>
                  <a:latin typeface="Montserrat" pitchFamily="2" charset="77"/>
                </a:rPr>
                <a:t>Program Inventory</a:t>
              </a:r>
            </a:p>
          </p:txBody>
        </p:sp>
      </p:grpSp>
      <p:grpSp>
        <p:nvGrpSpPr>
          <p:cNvPr id="8" name="Group 7">
            <a:extLst>
              <a:ext uri="{FF2B5EF4-FFF2-40B4-BE49-F238E27FC236}">
                <a16:creationId xmlns:a16="http://schemas.microsoft.com/office/drawing/2014/main" id="{C7FFDC46-EA58-55FB-4509-1C11984E0BA9}"/>
              </a:ext>
            </a:extLst>
          </p:cNvPr>
          <p:cNvGrpSpPr/>
          <p:nvPr/>
        </p:nvGrpSpPr>
        <p:grpSpPr>
          <a:xfrm>
            <a:off x="3205367" y="4933234"/>
            <a:ext cx="8078585" cy="646332"/>
            <a:chOff x="3315250" y="5556534"/>
            <a:chExt cx="8078585" cy="646332"/>
          </a:xfrm>
        </p:grpSpPr>
        <p:sp>
          <p:nvSpPr>
            <p:cNvPr id="9" name="Cube 8">
              <a:extLst>
                <a:ext uri="{FF2B5EF4-FFF2-40B4-BE49-F238E27FC236}">
                  <a16:creationId xmlns:a16="http://schemas.microsoft.com/office/drawing/2014/main" id="{041AA7C9-CE3D-1A77-02B0-D3EE3D088B92}"/>
                </a:ext>
              </a:extLst>
            </p:cNvPr>
            <p:cNvSpPr/>
            <p:nvPr/>
          </p:nvSpPr>
          <p:spPr>
            <a:xfrm>
              <a:off x="3315250" y="5556534"/>
              <a:ext cx="5561500" cy="646332"/>
            </a:xfrm>
            <a:prstGeom prst="cube">
              <a:avLst>
                <a:gd name="adj" fmla="val 94022"/>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u="none" strike="noStrike" kern="1200" cap="none" spc="0" normalizeH="0" baseline="0" noProof="0" dirty="0">
                <a:ln>
                  <a:noFill/>
                </a:ln>
                <a:solidFill>
                  <a:prstClr val="white"/>
                </a:solidFill>
                <a:uLnTx/>
                <a:uFillTx/>
                <a:latin typeface="Montserrat" pitchFamily="2" charset="77"/>
              </a:endParaRPr>
            </a:p>
          </p:txBody>
        </p:sp>
        <p:sp>
          <p:nvSpPr>
            <p:cNvPr id="10" name="TextBox 9">
              <a:extLst>
                <a:ext uri="{FF2B5EF4-FFF2-40B4-BE49-F238E27FC236}">
                  <a16:creationId xmlns:a16="http://schemas.microsoft.com/office/drawing/2014/main" id="{665CB08E-76EA-C210-C4D5-C4051DFE7C44}"/>
                </a:ext>
              </a:extLst>
            </p:cNvPr>
            <p:cNvSpPr txBox="1"/>
            <p:nvPr/>
          </p:nvSpPr>
          <p:spPr>
            <a:xfrm>
              <a:off x="8876750" y="5695034"/>
              <a:ext cx="25132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black">
                      <a:lumMod val="75000"/>
                      <a:lumOff val="25000"/>
                    </a:prstClr>
                  </a:solidFill>
                  <a:uLnTx/>
                  <a:uFillTx/>
                  <a:latin typeface="Montserrat" pitchFamily="2" charset="77"/>
                </a:rPr>
                <a:t>Line-item (resource) data</a:t>
              </a:r>
            </a:p>
          </p:txBody>
        </p:sp>
        <p:cxnSp>
          <p:nvCxnSpPr>
            <p:cNvPr id="11" name="Straight Connector 10">
              <a:extLst>
                <a:ext uri="{FF2B5EF4-FFF2-40B4-BE49-F238E27FC236}">
                  <a16:creationId xmlns:a16="http://schemas.microsoft.com/office/drawing/2014/main" id="{9326D63C-7E9C-47C8-7E4B-36BA2EFE9C95}"/>
                </a:ext>
              </a:extLst>
            </p:cNvPr>
            <p:cNvCxnSpPr>
              <a:cxnSpLocks/>
            </p:cNvCxnSpPr>
            <p:nvPr/>
          </p:nvCxnSpPr>
          <p:spPr>
            <a:xfrm>
              <a:off x="8418470" y="6033588"/>
              <a:ext cx="2975365" cy="0"/>
            </a:xfrm>
            <a:prstGeom prst="line">
              <a:avLst/>
            </a:prstGeom>
            <a:ln w="22225">
              <a:solidFill>
                <a:srgbClr val="B7B7B7"/>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C1884CE-17A0-7486-101E-9C9D9378B6FB}"/>
              </a:ext>
            </a:extLst>
          </p:cNvPr>
          <p:cNvGrpSpPr/>
          <p:nvPr/>
        </p:nvGrpSpPr>
        <p:grpSpPr>
          <a:xfrm>
            <a:off x="3222095" y="4574370"/>
            <a:ext cx="8078585" cy="646332"/>
            <a:chOff x="3328168" y="5197491"/>
            <a:chExt cx="8078585" cy="646332"/>
          </a:xfrm>
          <a:solidFill>
            <a:schemeClr val="accent2"/>
          </a:solidFill>
        </p:grpSpPr>
        <p:sp>
          <p:nvSpPr>
            <p:cNvPr id="13" name="Cube 12">
              <a:extLst>
                <a:ext uri="{FF2B5EF4-FFF2-40B4-BE49-F238E27FC236}">
                  <a16:creationId xmlns:a16="http://schemas.microsoft.com/office/drawing/2014/main" id="{3BFB8392-E3E1-7BC3-EEEB-BB0FE634D5F1}"/>
                </a:ext>
              </a:extLst>
            </p:cNvPr>
            <p:cNvSpPr/>
            <p:nvPr/>
          </p:nvSpPr>
          <p:spPr>
            <a:xfrm>
              <a:off x="3328168" y="5197491"/>
              <a:ext cx="5561500" cy="646332"/>
            </a:xfrm>
            <a:prstGeom prst="cube">
              <a:avLst>
                <a:gd name="adj" fmla="val 94022"/>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u="none" strike="noStrike" kern="1200" cap="none" spc="0" normalizeH="0" baseline="0" noProof="0" dirty="0">
                <a:ln>
                  <a:noFill/>
                </a:ln>
                <a:solidFill>
                  <a:prstClr val="white"/>
                </a:solidFill>
                <a:uLnTx/>
                <a:uFillTx/>
                <a:latin typeface="Montserrat" pitchFamily="2" charset="77"/>
              </a:endParaRPr>
            </a:p>
          </p:txBody>
        </p:sp>
        <p:sp>
          <p:nvSpPr>
            <p:cNvPr id="14" name="TextBox 13">
              <a:extLst>
                <a:ext uri="{FF2B5EF4-FFF2-40B4-BE49-F238E27FC236}">
                  <a16:creationId xmlns:a16="http://schemas.microsoft.com/office/drawing/2014/main" id="{244327CC-8269-6813-D3DE-44B5DE432288}"/>
                </a:ext>
              </a:extLst>
            </p:cNvPr>
            <p:cNvSpPr txBox="1"/>
            <p:nvPr/>
          </p:nvSpPr>
          <p:spPr>
            <a:xfrm>
              <a:off x="8889668" y="5335991"/>
              <a:ext cx="25170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accent2"/>
                  </a:solidFill>
                  <a:uLnTx/>
                  <a:uFillTx/>
                  <a:latin typeface="Montserrat" pitchFamily="2" charset="77"/>
                </a:rPr>
                <a:t>Basic Program Attributes</a:t>
              </a:r>
            </a:p>
          </p:txBody>
        </p:sp>
        <p:cxnSp>
          <p:nvCxnSpPr>
            <p:cNvPr id="15" name="Straight Connector 14">
              <a:extLst>
                <a:ext uri="{FF2B5EF4-FFF2-40B4-BE49-F238E27FC236}">
                  <a16:creationId xmlns:a16="http://schemas.microsoft.com/office/drawing/2014/main" id="{8A5DFDE6-8C5E-E0F1-5C30-337782D2E9D4}"/>
                </a:ext>
              </a:extLst>
            </p:cNvPr>
            <p:cNvCxnSpPr>
              <a:cxnSpLocks/>
            </p:cNvCxnSpPr>
            <p:nvPr/>
          </p:nvCxnSpPr>
          <p:spPr>
            <a:xfrm>
              <a:off x="8428808" y="5674545"/>
              <a:ext cx="2975365" cy="0"/>
            </a:xfrm>
            <a:prstGeom prst="line">
              <a:avLst/>
            </a:prstGeom>
            <a:grpFill/>
            <a:ln w="22225">
              <a:solidFill>
                <a:srgbClr val="F26322"/>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85D27BA8-49F5-6CB3-3DD4-0B6BEDC82FE1}"/>
              </a:ext>
            </a:extLst>
          </p:cNvPr>
          <p:cNvGrpSpPr/>
          <p:nvPr/>
        </p:nvGrpSpPr>
        <p:grpSpPr>
          <a:xfrm>
            <a:off x="3219515" y="4212902"/>
            <a:ext cx="8078585" cy="646332"/>
            <a:chOff x="3325588" y="4838447"/>
            <a:chExt cx="8078585" cy="646332"/>
          </a:xfrm>
          <a:solidFill>
            <a:schemeClr val="accent5"/>
          </a:solidFill>
        </p:grpSpPr>
        <p:sp>
          <p:nvSpPr>
            <p:cNvPr id="17" name="TextBox 16">
              <a:extLst>
                <a:ext uri="{FF2B5EF4-FFF2-40B4-BE49-F238E27FC236}">
                  <a16:creationId xmlns:a16="http://schemas.microsoft.com/office/drawing/2014/main" id="{ED5942E2-2E7D-D82C-1F4B-7FDE35C1A0D7}"/>
                </a:ext>
              </a:extLst>
            </p:cNvPr>
            <p:cNvSpPr txBox="1"/>
            <p:nvPr/>
          </p:nvSpPr>
          <p:spPr>
            <a:xfrm>
              <a:off x="8887087" y="5001160"/>
              <a:ext cx="25170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accent5"/>
                  </a:solidFill>
                  <a:uLnTx/>
                  <a:uFillTx/>
                  <a:latin typeface="Montserrat" pitchFamily="2" charset="77"/>
                </a:rPr>
                <a:t>Impact on Outcomes</a:t>
              </a:r>
            </a:p>
          </p:txBody>
        </p:sp>
        <p:sp>
          <p:nvSpPr>
            <p:cNvPr id="18" name="Cube 17">
              <a:extLst>
                <a:ext uri="{FF2B5EF4-FFF2-40B4-BE49-F238E27FC236}">
                  <a16:creationId xmlns:a16="http://schemas.microsoft.com/office/drawing/2014/main" id="{C055EDD7-4058-305D-1541-1C03B118C243}"/>
                </a:ext>
              </a:extLst>
            </p:cNvPr>
            <p:cNvSpPr/>
            <p:nvPr/>
          </p:nvSpPr>
          <p:spPr>
            <a:xfrm>
              <a:off x="3325588" y="4838447"/>
              <a:ext cx="5561500" cy="646332"/>
            </a:xfrm>
            <a:prstGeom prst="cube">
              <a:avLst>
                <a:gd name="adj" fmla="val 94022"/>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u="none" strike="noStrike" kern="1200" cap="none" spc="0" normalizeH="0" baseline="0" noProof="0" dirty="0">
                <a:ln>
                  <a:noFill/>
                </a:ln>
                <a:solidFill>
                  <a:prstClr val="white"/>
                </a:solidFill>
                <a:uLnTx/>
                <a:uFillTx/>
                <a:latin typeface="Montserrat" pitchFamily="2" charset="77"/>
              </a:endParaRPr>
            </a:p>
          </p:txBody>
        </p:sp>
        <p:cxnSp>
          <p:nvCxnSpPr>
            <p:cNvPr id="19" name="Straight Connector 18">
              <a:extLst>
                <a:ext uri="{FF2B5EF4-FFF2-40B4-BE49-F238E27FC236}">
                  <a16:creationId xmlns:a16="http://schemas.microsoft.com/office/drawing/2014/main" id="{A31166F9-2571-1910-ED1D-192DB6B130EE}"/>
                </a:ext>
              </a:extLst>
            </p:cNvPr>
            <p:cNvCxnSpPr>
              <a:cxnSpLocks/>
            </p:cNvCxnSpPr>
            <p:nvPr/>
          </p:nvCxnSpPr>
          <p:spPr>
            <a:xfrm>
              <a:off x="8428808" y="5315501"/>
              <a:ext cx="2975365" cy="0"/>
            </a:xfrm>
            <a:prstGeom prst="line">
              <a:avLst/>
            </a:prstGeom>
            <a:grpFill/>
            <a:ln w="22225">
              <a:solidFill>
                <a:srgbClr val="0B9448"/>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48FDE3CD-C186-F4C0-3E1D-453EC1BA98C7}"/>
              </a:ext>
            </a:extLst>
          </p:cNvPr>
          <p:cNvGrpSpPr/>
          <p:nvPr/>
        </p:nvGrpSpPr>
        <p:grpSpPr>
          <a:xfrm>
            <a:off x="3205367" y="3875648"/>
            <a:ext cx="8384613" cy="646332"/>
            <a:chOff x="3311440" y="4498769"/>
            <a:chExt cx="8384613" cy="646332"/>
          </a:xfrm>
        </p:grpSpPr>
        <p:sp>
          <p:nvSpPr>
            <p:cNvPr id="21" name="Cube 20">
              <a:extLst>
                <a:ext uri="{FF2B5EF4-FFF2-40B4-BE49-F238E27FC236}">
                  <a16:creationId xmlns:a16="http://schemas.microsoft.com/office/drawing/2014/main" id="{D1D6BBA1-266F-FBEF-2C18-C4C7C98E28A0}"/>
                </a:ext>
              </a:extLst>
            </p:cNvPr>
            <p:cNvSpPr/>
            <p:nvPr/>
          </p:nvSpPr>
          <p:spPr>
            <a:xfrm>
              <a:off x="3311440" y="4498769"/>
              <a:ext cx="5561500" cy="646332"/>
            </a:xfrm>
            <a:prstGeom prst="cube">
              <a:avLst>
                <a:gd name="adj" fmla="val 94022"/>
              </a:avLst>
            </a:prstGeom>
            <a:solidFill>
              <a:schemeClr val="accent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u="none" strike="noStrike" kern="1200" cap="none" spc="0" normalizeH="0" baseline="0" noProof="0" dirty="0">
                <a:ln>
                  <a:noFill/>
                </a:ln>
                <a:solidFill>
                  <a:prstClr val="white"/>
                </a:solidFill>
                <a:uLnTx/>
                <a:uFillTx/>
                <a:latin typeface="Montserrat" pitchFamily="2" charset="77"/>
              </a:endParaRPr>
            </a:p>
          </p:txBody>
        </p:sp>
        <p:cxnSp>
          <p:nvCxnSpPr>
            <p:cNvPr id="22" name="Straight Connector 21">
              <a:extLst>
                <a:ext uri="{FF2B5EF4-FFF2-40B4-BE49-F238E27FC236}">
                  <a16:creationId xmlns:a16="http://schemas.microsoft.com/office/drawing/2014/main" id="{4972D5F0-7EB2-38AF-3BE0-4A907B8B38DA}"/>
                </a:ext>
              </a:extLst>
            </p:cNvPr>
            <p:cNvCxnSpPr>
              <a:cxnSpLocks/>
            </p:cNvCxnSpPr>
            <p:nvPr/>
          </p:nvCxnSpPr>
          <p:spPr>
            <a:xfrm>
              <a:off x="8414660" y="4975823"/>
              <a:ext cx="2975365" cy="0"/>
            </a:xfrm>
            <a:prstGeom prst="line">
              <a:avLst/>
            </a:prstGeom>
            <a:ln w="22225">
              <a:solidFill>
                <a:srgbClr val="603F99"/>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C1D06E1-9E10-843C-C7D3-F0048B763062}"/>
                </a:ext>
              </a:extLst>
            </p:cNvPr>
            <p:cNvSpPr txBox="1"/>
            <p:nvPr/>
          </p:nvSpPr>
          <p:spPr>
            <a:xfrm>
              <a:off x="8872938" y="4661482"/>
              <a:ext cx="2823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accent4"/>
                  </a:solidFill>
                  <a:uLnTx/>
                  <a:uFillTx/>
                  <a:latin typeface="Montserrat" pitchFamily="2" charset="77"/>
                </a:rPr>
                <a:t>Program’s Future Direction</a:t>
              </a:r>
            </a:p>
          </p:txBody>
        </p:sp>
      </p:grpSp>
      <p:sp>
        <p:nvSpPr>
          <p:cNvPr id="24" name="Up Arrow 45">
            <a:extLst>
              <a:ext uri="{FF2B5EF4-FFF2-40B4-BE49-F238E27FC236}">
                <a16:creationId xmlns:a16="http://schemas.microsoft.com/office/drawing/2014/main" id="{C57F0308-B62A-ABA6-FCB7-437AA4432EEF}"/>
              </a:ext>
            </a:extLst>
          </p:cNvPr>
          <p:cNvSpPr/>
          <p:nvPr/>
        </p:nvSpPr>
        <p:spPr>
          <a:xfrm>
            <a:off x="2792110" y="5434502"/>
            <a:ext cx="294468" cy="483619"/>
          </a:xfrm>
          <a:prstGeom prst="upArrow">
            <a:avLst/>
          </a:prstGeom>
          <a:solidFill>
            <a:srgbClr val="007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Montserrat" pitchFamily="2" charset="77"/>
            </a:endParaRPr>
          </a:p>
        </p:txBody>
      </p:sp>
      <p:sp>
        <p:nvSpPr>
          <p:cNvPr id="25" name="Notched Right Arrow 47">
            <a:extLst>
              <a:ext uri="{FF2B5EF4-FFF2-40B4-BE49-F238E27FC236}">
                <a16:creationId xmlns:a16="http://schemas.microsoft.com/office/drawing/2014/main" id="{708648A6-C21B-2684-EE26-7FBF5EB6A0F0}"/>
              </a:ext>
            </a:extLst>
          </p:cNvPr>
          <p:cNvSpPr/>
          <p:nvPr/>
        </p:nvSpPr>
        <p:spPr>
          <a:xfrm rot="16200000">
            <a:off x="2703560" y="5010403"/>
            <a:ext cx="462366" cy="314341"/>
          </a:xfrm>
          <a:prstGeom prst="notchedRightArrow">
            <a:avLst/>
          </a:prstGeom>
          <a:solidFill>
            <a:srgbClr val="F26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Montserrat" pitchFamily="2" charset="77"/>
            </a:endParaRPr>
          </a:p>
        </p:txBody>
      </p:sp>
      <p:sp>
        <p:nvSpPr>
          <p:cNvPr id="26" name="Notched Right Arrow 48">
            <a:extLst>
              <a:ext uri="{FF2B5EF4-FFF2-40B4-BE49-F238E27FC236}">
                <a16:creationId xmlns:a16="http://schemas.microsoft.com/office/drawing/2014/main" id="{E6F20A66-B9AA-D605-04FE-C9459559255A}"/>
              </a:ext>
            </a:extLst>
          </p:cNvPr>
          <p:cNvSpPr/>
          <p:nvPr/>
        </p:nvSpPr>
        <p:spPr>
          <a:xfrm rot="16200000">
            <a:off x="2703559" y="4503718"/>
            <a:ext cx="462366" cy="314341"/>
          </a:xfrm>
          <a:prstGeom prst="notchedRightArrow">
            <a:avLst/>
          </a:prstGeom>
          <a:solidFill>
            <a:srgbClr val="0B9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Montserrat" pitchFamily="2" charset="77"/>
            </a:endParaRPr>
          </a:p>
        </p:txBody>
      </p:sp>
      <p:sp>
        <p:nvSpPr>
          <p:cNvPr id="27" name="Notched Right Arrow 49">
            <a:extLst>
              <a:ext uri="{FF2B5EF4-FFF2-40B4-BE49-F238E27FC236}">
                <a16:creationId xmlns:a16="http://schemas.microsoft.com/office/drawing/2014/main" id="{47344EBE-F6FC-DAC9-0889-B032D8EDA88C}"/>
              </a:ext>
            </a:extLst>
          </p:cNvPr>
          <p:cNvSpPr/>
          <p:nvPr/>
        </p:nvSpPr>
        <p:spPr>
          <a:xfrm rot="16200000">
            <a:off x="2700021" y="3998642"/>
            <a:ext cx="462366" cy="314341"/>
          </a:xfrm>
          <a:prstGeom prst="notchedRightArrow">
            <a:avLst/>
          </a:prstGeom>
          <a:solidFill>
            <a:srgbClr val="603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Montserrat" pitchFamily="2" charset="77"/>
            </a:endParaRPr>
          </a:p>
        </p:txBody>
      </p:sp>
      <p:cxnSp>
        <p:nvCxnSpPr>
          <p:cNvPr id="28" name="Straight Connector 27">
            <a:extLst>
              <a:ext uri="{FF2B5EF4-FFF2-40B4-BE49-F238E27FC236}">
                <a16:creationId xmlns:a16="http://schemas.microsoft.com/office/drawing/2014/main" id="{3B90C65C-04D5-BC6E-8673-3BA7F3211CE9}"/>
              </a:ext>
            </a:extLst>
          </p:cNvPr>
          <p:cNvCxnSpPr>
            <a:cxnSpLocks/>
          </p:cNvCxnSpPr>
          <p:nvPr/>
        </p:nvCxnSpPr>
        <p:spPr>
          <a:xfrm>
            <a:off x="3191098" y="5579745"/>
            <a:ext cx="0" cy="294468"/>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283FF6-2245-29F3-C269-4638EE791A6D}"/>
              </a:ext>
            </a:extLst>
          </p:cNvPr>
          <p:cNvCxnSpPr>
            <a:cxnSpLocks/>
          </p:cNvCxnSpPr>
          <p:nvPr/>
        </p:nvCxnSpPr>
        <p:spPr>
          <a:xfrm>
            <a:off x="3191098" y="5220702"/>
            <a:ext cx="0" cy="294468"/>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31BD5FD-8153-6D26-5ABB-E928CEE4494C}"/>
              </a:ext>
            </a:extLst>
          </p:cNvPr>
          <p:cNvCxnSpPr>
            <a:cxnSpLocks/>
          </p:cNvCxnSpPr>
          <p:nvPr/>
        </p:nvCxnSpPr>
        <p:spPr>
          <a:xfrm>
            <a:off x="3191098" y="4861658"/>
            <a:ext cx="0" cy="294468"/>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3E1404-E94C-9EDE-F836-C18A0E772C94}"/>
              </a:ext>
            </a:extLst>
          </p:cNvPr>
          <p:cNvCxnSpPr>
            <a:cxnSpLocks/>
          </p:cNvCxnSpPr>
          <p:nvPr/>
        </p:nvCxnSpPr>
        <p:spPr>
          <a:xfrm>
            <a:off x="3191098" y="4502196"/>
            <a:ext cx="0" cy="294468"/>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9EA66730-04A8-44B4-AD05-E5CD5BDD9EBD}"/>
              </a:ext>
            </a:extLst>
          </p:cNvPr>
          <p:cNvPicPr>
            <a:picLocks noChangeAspect="1"/>
          </p:cNvPicPr>
          <p:nvPr/>
        </p:nvPicPr>
        <p:blipFill>
          <a:blip r:embed="rId2"/>
          <a:stretch>
            <a:fillRect/>
          </a:stretch>
        </p:blipFill>
        <p:spPr>
          <a:xfrm>
            <a:off x="526777" y="4038361"/>
            <a:ext cx="2071591" cy="2048700"/>
          </a:xfrm>
          <a:prstGeom prst="rect">
            <a:avLst/>
          </a:prstGeom>
        </p:spPr>
      </p:pic>
      <p:sp>
        <p:nvSpPr>
          <p:cNvPr id="33" name="TextBox 32">
            <a:extLst>
              <a:ext uri="{FF2B5EF4-FFF2-40B4-BE49-F238E27FC236}">
                <a16:creationId xmlns:a16="http://schemas.microsoft.com/office/drawing/2014/main" id="{65AF9C40-7DBB-AA0E-A1E0-140B33E1947C}"/>
              </a:ext>
            </a:extLst>
          </p:cNvPr>
          <p:cNvSpPr txBox="1"/>
          <p:nvPr/>
        </p:nvSpPr>
        <p:spPr>
          <a:xfrm>
            <a:off x="8639441" y="5858453"/>
            <a:ext cx="265865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uLnTx/>
                <a:uFillTx/>
                <a:latin typeface="Montserrat" pitchFamily="2" charset="77"/>
              </a:rPr>
              <a:t>Building Business Intelligence (Layering Data)</a:t>
            </a:r>
          </a:p>
        </p:txBody>
      </p:sp>
      <p:pic>
        <p:nvPicPr>
          <p:cNvPr id="34" name="Picture 33" descr="Icon&#10;&#10;Description automatically generated">
            <a:extLst>
              <a:ext uri="{FF2B5EF4-FFF2-40B4-BE49-F238E27FC236}">
                <a16:creationId xmlns:a16="http://schemas.microsoft.com/office/drawing/2014/main" id="{3C279002-0CF2-B565-13E2-484063FD8EA5}"/>
              </a:ext>
            </a:extLst>
          </p:cNvPr>
          <p:cNvPicPr>
            <a:picLocks noChangeAspect="1"/>
          </p:cNvPicPr>
          <p:nvPr/>
        </p:nvPicPr>
        <p:blipFill>
          <a:blip r:embed="rId3"/>
          <a:stretch>
            <a:fillRect/>
          </a:stretch>
        </p:blipFill>
        <p:spPr>
          <a:xfrm>
            <a:off x="399300" y="1905301"/>
            <a:ext cx="870856" cy="914400"/>
          </a:xfrm>
          <a:prstGeom prst="rect">
            <a:avLst/>
          </a:prstGeom>
        </p:spPr>
      </p:pic>
      <p:sp>
        <p:nvSpPr>
          <p:cNvPr id="35" name="TextBox 34">
            <a:extLst>
              <a:ext uri="{FF2B5EF4-FFF2-40B4-BE49-F238E27FC236}">
                <a16:creationId xmlns:a16="http://schemas.microsoft.com/office/drawing/2014/main" id="{D3D033AA-6EE6-E80A-1EC5-7F31734CB5A8}"/>
              </a:ext>
            </a:extLst>
          </p:cNvPr>
          <p:cNvSpPr txBox="1"/>
          <p:nvPr/>
        </p:nvSpPr>
        <p:spPr>
          <a:xfrm>
            <a:off x="3554567" y="1766605"/>
            <a:ext cx="5561500" cy="1323439"/>
          </a:xfrm>
          <a:prstGeom prst="rect">
            <a:avLst/>
          </a:prstGeom>
          <a:noFill/>
        </p:spPr>
        <p:txBody>
          <a:bodyPr wrap="square" rtlCol="0">
            <a:spAutoFit/>
          </a:bodyPr>
          <a:lstStyle/>
          <a:p>
            <a:pPr marL="342900" indent="-342900">
              <a:buClr>
                <a:schemeClr val="tx1"/>
              </a:buClr>
              <a:buFont typeface="Wingdings" panose="05000000000000000000" pitchFamily="2" charset="2"/>
              <a:buChar char="§"/>
            </a:pPr>
            <a:r>
              <a:rPr lang="en-US" sz="2000" b="1" dirty="0">
                <a:latin typeface="Montserrat" pitchFamily="2" charset="77"/>
              </a:rPr>
              <a:t>Program Inventory</a:t>
            </a:r>
          </a:p>
          <a:p>
            <a:pPr marL="342900" indent="-342900">
              <a:buClr>
                <a:schemeClr val="tx1"/>
              </a:buClr>
              <a:buFont typeface="Wingdings" panose="05000000000000000000" pitchFamily="2" charset="2"/>
              <a:buChar char="§"/>
            </a:pPr>
            <a:r>
              <a:rPr lang="en-US" sz="2000" b="1" dirty="0">
                <a:latin typeface="Montserrat" pitchFamily="2" charset="77"/>
              </a:rPr>
              <a:t>Program Costs</a:t>
            </a:r>
          </a:p>
          <a:p>
            <a:pPr marL="342900" indent="-342900">
              <a:buClr>
                <a:schemeClr val="tx1"/>
              </a:buClr>
              <a:buFont typeface="Wingdings" panose="05000000000000000000" pitchFamily="2" charset="2"/>
              <a:buChar char="§"/>
            </a:pPr>
            <a:r>
              <a:rPr lang="en-US" sz="2000" b="1" dirty="0">
                <a:latin typeface="Montserrat" pitchFamily="2" charset="77"/>
              </a:rPr>
              <a:t>Program Scores</a:t>
            </a:r>
          </a:p>
          <a:p>
            <a:pPr marL="342900" indent="-342900">
              <a:buClr>
                <a:schemeClr val="tx1"/>
              </a:buClr>
              <a:buFont typeface="Wingdings" panose="05000000000000000000" pitchFamily="2" charset="2"/>
              <a:buChar char="§"/>
            </a:pPr>
            <a:r>
              <a:rPr lang="en-US" sz="2000" b="1" dirty="0">
                <a:latin typeface="Montserrat" pitchFamily="2" charset="77"/>
              </a:rPr>
              <a:t>Program Performance Metrics</a:t>
            </a:r>
          </a:p>
        </p:txBody>
      </p:sp>
      <p:sp>
        <p:nvSpPr>
          <p:cNvPr id="36" name="TextBox 35">
            <a:extLst>
              <a:ext uri="{FF2B5EF4-FFF2-40B4-BE49-F238E27FC236}">
                <a16:creationId xmlns:a16="http://schemas.microsoft.com/office/drawing/2014/main" id="{BF7F5068-3801-AC6A-BE20-D238BBBC1CB8}"/>
              </a:ext>
            </a:extLst>
          </p:cNvPr>
          <p:cNvSpPr txBox="1"/>
          <p:nvPr/>
        </p:nvSpPr>
        <p:spPr>
          <a:xfrm>
            <a:off x="1113099" y="1091140"/>
            <a:ext cx="9965802" cy="584775"/>
          </a:xfrm>
          <a:prstGeom prst="rect">
            <a:avLst/>
          </a:prstGeom>
          <a:noFill/>
        </p:spPr>
        <p:txBody>
          <a:bodyPr wrap="square" rtlCol="0">
            <a:spAutoFit/>
          </a:bodyPr>
          <a:lstStyle/>
          <a:p>
            <a:pPr algn="ctr"/>
            <a:r>
              <a:rPr lang="en-US" sz="3200" b="1" cap="all" dirty="0">
                <a:solidFill>
                  <a:schemeClr val="accent1"/>
                </a:solidFill>
                <a:effectLst>
                  <a:outerShdw blurRad="38100" dist="38100" dir="2700000" algn="tl">
                    <a:srgbClr val="000000">
                      <a:alpha val="43137"/>
                    </a:srgbClr>
                  </a:outerShdw>
                </a:effectLst>
                <a:latin typeface="Montserrat" pitchFamily="2" charset="77"/>
              </a:rPr>
              <a:t>PROGRAM-CENTRIC DECISION-MAKING</a:t>
            </a:r>
          </a:p>
        </p:txBody>
      </p:sp>
      <p:sp>
        <p:nvSpPr>
          <p:cNvPr id="37" name="TextBox 36">
            <a:extLst>
              <a:ext uri="{FF2B5EF4-FFF2-40B4-BE49-F238E27FC236}">
                <a16:creationId xmlns:a16="http://schemas.microsoft.com/office/drawing/2014/main" id="{F4F27580-4E66-C17F-021A-020C4DCF1A61}"/>
              </a:ext>
            </a:extLst>
          </p:cNvPr>
          <p:cNvSpPr txBox="1"/>
          <p:nvPr/>
        </p:nvSpPr>
        <p:spPr>
          <a:xfrm>
            <a:off x="1270156" y="2014859"/>
            <a:ext cx="2219444" cy="830997"/>
          </a:xfrm>
          <a:prstGeom prst="rect">
            <a:avLst/>
          </a:prstGeom>
          <a:noFill/>
        </p:spPr>
        <p:txBody>
          <a:bodyPr wrap="square">
            <a:spAutoFit/>
          </a:bodyPr>
          <a:lstStyle/>
          <a:p>
            <a:r>
              <a:rPr lang="en-US" sz="2400" b="1" cap="all" dirty="0">
                <a:solidFill>
                  <a:schemeClr val="bg1"/>
                </a:solidFill>
                <a:latin typeface="Montserrat" pitchFamily="2" charset="77"/>
              </a:rPr>
              <a:t>Create Data</a:t>
            </a:r>
          </a:p>
        </p:txBody>
      </p:sp>
    </p:spTree>
    <p:extLst>
      <p:ext uri="{BB962C8B-B14F-4D97-AF65-F5344CB8AC3E}">
        <p14:creationId xmlns:p14="http://schemas.microsoft.com/office/powerpoint/2010/main" val="28986835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000" fill="hold"/>
                                            <p:tgtEl>
                                              <p:spTgt spid="28"/>
                                            </p:tgtEl>
                                            <p:attrNameLst>
                                              <p:attrName>ppt_w</p:attrName>
                                            </p:attrNameLst>
                                          </p:cBhvr>
                                          <p:tavLst>
                                            <p:tav tm="0">
                                              <p:val>
                                                <p:fltVal val="0"/>
                                              </p:val>
                                            </p:tav>
                                            <p:tav tm="100000">
                                              <p:val>
                                                <p:strVal val="#ppt_w"/>
                                              </p:val>
                                            </p:tav>
                                          </p:tavLst>
                                        </p:anim>
                                        <p:anim calcmode="lin" valueType="num">
                                          <p:cBhvr>
                                            <p:cTn id="22" dur="1000" fill="hold"/>
                                            <p:tgtEl>
                                              <p:spTgt spid="28"/>
                                            </p:tgtEl>
                                            <p:attrNameLst>
                                              <p:attrName>ppt_h</p:attrName>
                                            </p:attrNameLst>
                                          </p:cBhvr>
                                          <p:tavLst>
                                            <p:tav tm="0">
                                              <p:val>
                                                <p:fltVal val="0"/>
                                              </p:val>
                                            </p:tav>
                                            <p:tav tm="100000">
                                              <p:val>
                                                <p:strVal val="#ppt_h"/>
                                              </p:val>
                                            </p:tav>
                                          </p:tavLst>
                                        </p:anim>
                                        <p:animEffect transition="in" filter="fade">
                                          <p:cBhvr>
                                            <p:cTn id="23" dur="1000"/>
                                            <p:tgtEl>
                                              <p:spTgt spid="28"/>
                                            </p:tgtEl>
                                          </p:cBhvr>
                                        </p:animEffect>
                                      </p:childTnLst>
                                    </p:cTn>
                                  </p:par>
                                </p:childTnLst>
                              </p:cTn>
                            </p:par>
                            <p:par>
                              <p:cTn id="24" fill="hold">
                                <p:stCondLst>
                                  <p:cond delay="2000"/>
                                </p:stCondLst>
                                <p:childTnLst>
                                  <p:par>
                                    <p:cTn id="25" presetID="37"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900" decel="100000" fill="hold"/>
                                            <p:tgtEl>
                                              <p:spTgt spid="24"/>
                                            </p:tgtEl>
                                            <p:attrNameLst>
                                              <p:attrName>ppt_y</p:attrName>
                                            </p:attrNameLst>
                                          </p:cBhvr>
                                          <p:tavLst>
                                            <p:tav tm="0">
                                              <p:val>
                                                <p:strVal val="#ppt_y+1"/>
                                              </p:val>
                                            </p:tav>
                                            <p:tav tm="100000">
                                              <p:val>
                                                <p:strVal val="#ppt_y-.03"/>
                                              </p:val>
                                            </p:tav>
                                          </p:tavLst>
                                        </p:anim>
                                        <p:anim calcmode="lin" valueType="num">
                                          <p:cBhvr>
                                            <p:cTn id="30" dur="1" accel="100000" fill="hold">
                                              <p:stCondLst>
                                                <p:cond delay="999"/>
                                              </p:stCondLst>
                                            </p:cTn>
                                            <p:tgtEl>
                                              <p:spTgt spid="24"/>
                                            </p:tgtEl>
                                            <p:attrNameLst>
                                              <p:attrName>ppt_y</p:attrName>
                                            </p:attrNameLst>
                                          </p:cBhvr>
                                          <p:tavLst>
                                            <p:tav tm="0">
                                              <p:val>
                                                <p:strVal val="#ppt_y-.03"/>
                                              </p:val>
                                            </p:tav>
                                            <p:tav tm="100000">
                                              <p:val>
                                                <p:strVal val="#ppt_y"/>
                                              </p:val>
                                            </p:tav>
                                          </p:tavLst>
                                        </p:anim>
                                      </p:childTnLst>
                                    </p:cTn>
                                  </p:par>
                                </p:childTnLst>
                              </p:cTn>
                            </p:par>
                            <p:par>
                              <p:cTn id="31" fill="hold">
                                <p:stCondLst>
                                  <p:cond delay="3000"/>
                                </p:stCondLst>
                                <p:childTnLst>
                                  <p:par>
                                    <p:cTn id="32" presetID="2" presetClass="entr" presetSubtype="3" fill="hold" nodeType="afterEffect" p14:presetBounceEnd="50000">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14:bounceEnd="50000">
                                          <p:cBhvr additive="base">
                                            <p:cTn id="34" dur="10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35" dur="1000" fill="hold"/>
                                            <p:tgtEl>
                                              <p:spTgt spid="12"/>
                                            </p:tgtEl>
                                            <p:attrNameLst>
                                              <p:attrName>ppt_y</p:attrName>
                                            </p:attrNameLst>
                                          </p:cBhvr>
                                          <p:tavLst>
                                            <p:tav tm="0">
                                              <p:val>
                                                <p:strVal val="0-#ppt_h/2"/>
                                              </p:val>
                                            </p:tav>
                                            <p:tav tm="100000">
                                              <p:val>
                                                <p:strVal val="#ppt_y"/>
                                              </p:val>
                                            </p:tav>
                                          </p:tavLst>
                                        </p:anim>
                                      </p:childTnLst>
                                    </p:cTn>
                                  </p:par>
                                </p:childTnLst>
                              </p:cTn>
                            </p:par>
                            <p:par>
                              <p:cTn id="36" fill="hold">
                                <p:stCondLst>
                                  <p:cond delay="4000"/>
                                </p:stCondLst>
                                <p:childTnLst>
                                  <p:par>
                                    <p:cTn id="37" presetID="53" presetClass="entr" presetSubtype="16"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1000" fill="hold"/>
                                            <p:tgtEl>
                                              <p:spTgt spid="29"/>
                                            </p:tgtEl>
                                            <p:attrNameLst>
                                              <p:attrName>ppt_w</p:attrName>
                                            </p:attrNameLst>
                                          </p:cBhvr>
                                          <p:tavLst>
                                            <p:tav tm="0">
                                              <p:val>
                                                <p:fltVal val="0"/>
                                              </p:val>
                                            </p:tav>
                                            <p:tav tm="100000">
                                              <p:val>
                                                <p:strVal val="#ppt_w"/>
                                              </p:val>
                                            </p:tav>
                                          </p:tavLst>
                                        </p:anim>
                                        <p:anim calcmode="lin" valueType="num">
                                          <p:cBhvr>
                                            <p:cTn id="40" dur="1000" fill="hold"/>
                                            <p:tgtEl>
                                              <p:spTgt spid="29"/>
                                            </p:tgtEl>
                                            <p:attrNameLst>
                                              <p:attrName>ppt_h</p:attrName>
                                            </p:attrNameLst>
                                          </p:cBhvr>
                                          <p:tavLst>
                                            <p:tav tm="0">
                                              <p:val>
                                                <p:fltVal val="0"/>
                                              </p:val>
                                            </p:tav>
                                            <p:tav tm="100000">
                                              <p:val>
                                                <p:strVal val="#ppt_h"/>
                                              </p:val>
                                            </p:tav>
                                          </p:tavLst>
                                        </p:anim>
                                        <p:animEffect transition="in" filter="fade">
                                          <p:cBhvr>
                                            <p:cTn id="41" dur="1000"/>
                                            <p:tgtEl>
                                              <p:spTgt spid="29"/>
                                            </p:tgtEl>
                                          </p:cBhvr>
                                        </p:animEffect>
                                      </p:childTnLst>
                                    </p:cTn>
                                  </p:par>
                                </p:childTnLst>
                              </p:cTn>
                            </p:par>
                            <p:par>
                              <p:cTn id="42" fill="hold">
                                <p:stCondLst>
                                  <p:cond delay="5000"/>
                                </p:stCondLst>
                                <p:childTnLst>
                                  <p:par>
                                    <p:cTn id="43" presetID="37"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900" decel="100000" fill="hold"/>
                                            <p:tgtEl>
                                              <p:spTgt spid="25"/>
                                            </p:tgtEl>
                                            <p:attrNameLst>
                                              <p:attrName>ppt_y</p:attrName>
                                            </p:attrNameLst>
                                          </p:cBhvr>
                                          <p:tavLst>
                                            <p:tav tm="0">
                                              <p:val>
                                                <p:strVal val="#ppt_y+1"/>
                                              </p:val>
                                            </p:tav>
                                            <p:tav tm="100000">
                                              <p:val>
                                                <p:strVal val="#ppt_y-.03"/>
                                              </p:val>
                                            </p:tav>
                                          </p:tavLst>
                                        </p:anim>
                                        <p:anim calcmode="lin" valueType="num">
                                          <p:cBhvr>
                                            <p:cTn id="48" dur="1" accel="100000" fill="hold">
                                              <p:stCondLst>
                                                <p:cond delay="999"/>
                                              </p:stCondLst>
                                            </p:cTn>
                                            <p:tgtEl>
                                              <p:spTgt spid="25"/>
                                            </p:tgtEl>
                                            <p:attrNameLst>
                                              <p:attrName>ppt_y</p:attrName>
                                            </p:attrNameLst>
                                          </p:cBhvr>
                                          <p:tavLst>
                                            <p:tav tm="0">
                                              <p:val>
                                                <p:strVal val="#ppt_y-.03"/>
                                              </p:val>
                                            </p:tav>
                                            <p:tav tm="100000">
                                              <p:val>
                                                <p:strVal val="#ppt_y"/>
                                              </p:val>
                                            </p:tav>
                                          </p:tavLst>
                                        </p:anim>
                                      </p:childTnLst>
                                    </p:cTn>
                                  </p:par>
                                </p:childTnLst>
                              </p:cTn>
                            </p:par>
                            <p:par>
                              <p:cTn id="49" fill="hold">
                                <p:stCondLst>
                                  <p:cond delay="6000"/>
                                </p:stCondLst>
                                <p:childTnLst>
                                  <p:par>
                                    <p:cTn id="50" presetID="2" presetClass="entr" presetSubtype="3" fill="hold" nodeType="afterEffect" p14:presetBounceEnd="50000">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14:bounceEnd="50000">
                                          <p:cBhvr additive="base">
                                            <p:cTn id="52" dur="10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53" dur="1000" fill="hold"/>
                                            <p:tgtEl>
                                              <p:spTgt spid="16"/>
                                            </p:tgtEl>
                                            <p:attrNameLst>
                                              <p:attrName>ppt_y</p:attrName>
                                            </p:attrNameLst>
                                          </p:cBhvr>
                                          <p:tavLst>
                                            <p:tav tm="0">
                                              <p:val>
                                                <p:strVal val="0-#ppt_h/2"/>
                                              </p:val>
                                            </p:tav>
                                            <p:tav tm="100000">
                                              <p:val>
                                                <p:strVal val="#ppt_y"/>
                                              </p:val>
                                            </p:tav>
                                          </p:tavLst>
                                        </p:anim>
                                      </p:childTnLst>
                                    </p:cTn>
                                  </p:par>
                                </p:childTnLst>
                              </p:cTn>
                            </p:par>
                            <p:par>
                              <p:cTn id="54" fill="hold">
                                <p:stCondLst>
                                  <p:cond delay="7000"/>
                                </p:stCondLst>
                                <p:childTnLst>
                                  <p:par>
                                    <p:cTn id="55" presetID="53" presetClass="entr" presetSubtype="16"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1000" fill="hold"/>
                                            <p:tgtEl>
                                              <p:spTgt spid="30"/>
                                            </p:tgtEl>
                                            <p:attrNameLst>
                                              <p:attrName>ppt_w</p:attrName>
                                            </p:attrNameLst>
                                          </p:cBhvr>
                                          <p:tavLst>
                                            <p:tav tm="0">
                                              <p:val>
                                                <p:fltVal val="0"/>
                                              </p:val>
                                            </p:tav>
                                            <p:tav tm="100000">
                                              <p:val>
                                                <p:strVal val="#ppt_w"/>
                                              </p:val>
                                            </p:tav>
                                          </p:tavLst>
                                        </p:anim>
                                        <p:anim calcmode="lin" valueType="num">
                                          <p:cBhvr>
                                            <p:cTn id="58" dur="1000" fill="hold"/>
                                            <p:tgtEl>
                                              <p:spTgt spid="30"/>
                                            </p:tgtEl>
                                            <p:attrNameLst>
                                              <p:attrName>ppt_h</p:attrName>
                                            </p:attrNameLst>
                                          </p:cBhvr>
                                          <p:tavLst>
                                            <p:tav tm="0">
                                              <p:val>
                                                <p:fltVal val="0"/>
                                              </p:val>
                                            </p:tav>
                                            <p:tav tm="100000">
                                              <p:val>
                                                <p:strVal val="#ppt_h"/>
                                              </p:val>
                                            </p:tav>
                                          </p:tavLst>
                                        </p:anim>
                                        <p:animEffect transition="in" filter="fade">
                                          <p:cBhvr>
                                            <p:cTn id="59" dur="1000"/>
                                            <p:tgtEl>
                                              <p:spTgt spid="30"/>
                                            </p:tgtEl>
                                          </p:cBhvr>
                                        </p:animEffect>
                                      </p:childTnLst>
                                    </p:cTn>
                                  </p:par>
                                </p:childTnLst>
                              </p:cTn>
                            </p:par>
                            <p:par>
                              <p:cTn id="60" fill="hold">
                                <p:stCondLst>
                                  <p:cond delay="8000"/>
                                </p:stCondLst>
                                <p:childTnLst>
                                  <p:par>
                                    <p:cTn id="61" presetID="37"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900" decel="100000" fill="hold"/>
                                            <p:tgtEl>
                                              <p:spTgt spid="26"/>
                                            </p:tgtEl>
                                            <p:attrNameLst>
                                              <p:attrName>ppt_y</p:attrName>
                                            </p:attrNameLst>
                                          </p:cBhvr>
                                          <p:tavLst>
                                            <p:tav tm="0">
                                              <p:val>
                                                <p:strVal val="#ppt_y+1"/>
                                              </p:val>
                                            </p:tav>
                                            <p:tav tm="100000">
                                              <p:val>
                                                <p:strVal val="#ppt_y-.03"/>
                                              </p:val>
                                            </p:tav>
                                          </p:tavLst>
                                        </p:anim>
                                        <p:anim calcmode="lin" valueType="num">
                                          <p:cBhvr>
                                            <p:cTn id="66" dur="1" accel="100000" fill="hold">
                                              <p:stCondLst>
                                                <p:cond delay="999"/>
                                              </p:stCondLst>
                                            </p:cTn>
                                            <p:tgtEl>
                                              <p:spTgt spid="26"/>
                                            </p:tgtEl>
                                            <p:attrNameLst>
                                              <p:attrName>ppt_y</p:attrName>
                                            </p:attrNameLst>
                                          </p:cBhvr>
                                          <p:tavLst>
                                            <p:tav tm="0">
                                              <p:val>
                                                <p:strVal val="#ppt_y-.03"/>
                                              </p:val>
                                            </p:tav>
                                            <p:tav tm="100000">
                                              <p:val>
                                                <p:strVal val="#ppt_y"/>
                                              </p:val>
                                            </p:tav>
                                          </p:tavLst>
                                        </p:anim>
                                      </p:childTnLst>
                                    </p:cTn>
                                  </p:par>
                                </p:childTnLst>
                              </p:cTn>
                            </p:par>
                            <p:par>
                              <p:cTn id="67" fill="hold">
                                <p:stCondLst>
                                  <p:cond delay="9000"/>
                                </p:stCondLst>
                                <p:childTnLst>
                                  <p:par>
                                    <p:cTn id="68" presetID="2" presetClass="entr" presetSubtype="3" fill="hold" nodeType="afterEffect" p14:presetBounceEnd="50000">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14:bounceEnd="50000">
                                          <p:cBhvr additive="base">
                                            <p:cTn id="70" dur="10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71" dur="1000" fill="hold"/>
                                            <p:tgtEl>
                                              <p:spTgt spid="20"/>
                                            </p:tgtEl>
                                            <p:attrNameLst>
                                              <p:attrName>ppt_y</p:attrName>
                                            </p:attrNameLst>
                                          </p:cBhvr>
                                          <p:tavLst>
                                            <p:tav tm="0">
                                              <p:val>
                                                <p:strVal val="0-#ppt_h/2"/>
                                              </p:val>
                                            </p:tav>
                                            <p:tav tm="100000">
                                              <p:val>
                                                <p:strVal val="#ppt_y"/>
                                              </p:val>
                                            </p:tav>
                                          </p:tavLst>
                                        </p:anim>
                                      </p:childTnLst>
                                    </p:cTn>
                                  </p:par>
                                </p:childTnLst>
                              </p:cTn>
                            </p:par>
                            <p:par>
                              <p:cTn id="72" fill="hold">
                                <p:stCondLst>
                                  <p:cond delay="10000"/>
                                </p:stCondLst>
                                <p:childTnLst>
                                  <p:par>
                                    <p:cTn id="73" presetID="53" presetClass="entr" presetSubtype="16" fill="hold" nodeType="after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1000" fill="hold"/>
                                            <p:tgtEl>
                                              <p:spTgt spid="31"/>
                                            </p:tgtEl>
                                            <p:attrNameLst>
                                              <p:attrName>ppt_w</p:attrName>
                                            </p:attrNameLst>
                                          </p:cBhvr>
                                          <p:tavLst>
                                            <p:tav tm="0">
                                              <p:val>
                                                <p:fltVal val="0"/>
                                              </p:val>
                                            </p:tav>
                                            <p:tav tm="100000">
                                              <p:val>
                                                <p:strVal val="#ppt_w"/>
                                              </p:val>
                                            </p:tav>
                                          </p:tavLst>
                                        </p:anim>
                                        <p:anim calcmode="lin" valueType="num">
                                          <p:cBhvr>
                                            <p:cTn id="76" dur="1000" fill="hold"/>
                                            <p:tgtEl>
                                              <p:spTgt spid="31"/>
                                            </p:tgtEl>
                                            <p:attrNameLst>
                                              <p:attrName>ppt_h</p:attrName>
                                            </p:attrNameLst>
                                          </p:cBhvr>
                                          <p:tavLst>
                                            <p:tav tm="0">
                                              <p:val>
                                                <p:fltVal val="0"/>
                                              </p:val>
                                            </p:tav>
                                            <p:tav tm="100000">
                                              <p:val>
                                                <p:strVal val="#ppt_h"/>
                                              </p:val>
                                            </p:tav>
                                          </p:tavLst>
                                        </p:anim>
                                        <p:animEffect transition="in" filter="fade">
                                          <p:cBhvr>
                                            <p:cTn id="77" dur="1000"/>
                                            <p:tgtEl>
                                              <p:spTgt spid="31"/>
                                            </p:tgtEl>
                                          </p:cBhvr>
                                        </p:animEffect>
                                      </p:childTnLst>
                                    </p:cTn>
                                  </p:par>
                                </p:childTnLst>
                              </p:cTn>
                            </p:par>
                            <p:par>
                              <p:cTn id="78" fill="hold">
                                <p:stCondLst>
                                  <p:cond delay="11000"/>
                                </p:stCondLst>
                                <p:childTnLst>
                                  <p:par>
                                    <p:cTn id="79" presetID="37" presetClass="entr" presetSubtype="0" fill="hold" grpId="0" nodeType="after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anim calcmode="lin" valueType="num">
                                          <p:cBhvr>
                                            <p:cTn id="82" dur="1000" fill="hold"/>
                                            <p:tgtEl>
                                              <p:spTgt spid="27"/>
                                            </p:tgtEl>
                                            <p:attrNameLst>
                                              <p:attrName>ppt_x</p:attrName>
                                            </p:attrNameLst>
                                          </p:cBhvr>
                                          <p:tavLst>
                                            <p:tav tm="0">
                                              <p:val>
                                                <p:strVal val="#ppt_x"/>
                                              </p:val>
                                            </p:tav>
                                            <p:tav tm="100000">
                                              <p:val>
                                                <p:strVal val="#ppt_x"/>
                                              </p:val>
                                            </p:tav>
                                          </p:tavLst>
                                        </p:anim>
                                        <p:anim calcmode="lin" valueType="num">
                                          <p:cBhvr>
                                            <p:cTn id="83" dur="900" decel="100000" fill="hold"/>
                                            <p:tgtEl>
                                              <p:spTgt spid="27"/>
                                            </p:tgtEl>
                                            <p:attrNameLst>
                                              <p:attrName>ppt_y</p:attrName>
                                            </p:attrNameLst>
                                          </p:cBhvr>
                                          <p:tavLst>
                                            <p:tav tm="0">
                                              <p:val>
                                                <p:strVal val="#ppt_y+1"/>
                                              </p:val>
                                            </p:tav>
                                            <p:tav tm="100000">
                                              <p:val>
                                                <p:strVal val="#ppt_y-.03"/>
                                              </p:val>
                                            </p:tav>
                                          </p:tavLst>
                                        </p:anim>
                                        <p:anim calcmode="lin" valueType="num">
                                          <p:cBhvr>
                                            <p:cTn id="84" dur="1" accel="100000" fill="hold">
                                              <p:stCondLst>
                                                <p:cond delay="999"/>
                                              </p:stCondLst>
                                            </p:cTn>
                                            <p:tgtEl>
                                              <p:spTgt spid="27"/>
                                            </p:tgtEl>
                                            <p:attrNameLst>
                                              <p:attrName>ppt_y</p:attrName>
                                            </p:attrNameLst>
                                          </p:cBhvr>
                                          <p:tavLst>
                                            <p:tav tm="0">
                                              <p:val>
                                                <p:strVal val="#ppt_y-.03"/>
                                              </p:val>
                                            </p:tav>
                                            <p:tav tm="100000">
                                              <p:val>
                                                <p:strVal val="#ppt_y"/>
                                              </p:val>
                                            </p:tav>
                                          </p:tavLst>
                                        </p:anim>
                                      </p:childTnLst>
                                    </p:cTn>
                                  </p:par>
                                </p:childTnLst>
                              </p:cTn>
                            </p:par>
                            <p:par>
                              <p:cTn id="85" fill="hold">
                                <p:stCondLst>
                                  <p:cond delay="12000"/>
                                </p:stCondLst>
                                <p:childTnLst>
                                  <p:par>
                                    <p:cTn id="86" presetID="9" presetClass="entr" presetSubtype="0" fill="hold"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000" fill="hold"/>
                                            <p:tgtEl>
                                              <p:spTgt spid="28"/>
                                            </p:tgtEl>
                                            <p:attrNameLst>
                                              <p:attrName>ppt_w</p:attrName>
                                            </p:attrNameLst>
                                          </p:cBhvr>
                                          <p:tavLst>
                                            <p:tav tm="0">
                                              <p:val>
                                                <p:fltVal val="0"/>
                                              </p:val>
                                            </p:tav>
                                            <p:tav tm="100000">
                                              <p:val>
                                                <p:strVal val="#ppt_w"/>
                                              </p:val>
                                            </p:tav>
                                          </p:tavLst>
                                        </p:anim>
                                        <p:anim calcmode="lin" valueType="num">
                                          <p:cBhvr>
                                            <p:cTn id="22" dur="1000" fill="hold"/>
                                            <p:tgtEl>
                                              <p:spTgt spid="28"/>
                                            </p:tgtEl>
                                            <p:attrNameLst>
                                              <p:attrName>ppt_h</p:attrName>
                                            </p:attrNameLst>
                                          </p:cBhvr>
                                          <p:tavLst>
                                            <p:tav tm="0">
                                              <p:val>
                                                <p:fltVal val="0"/>
                                              </p:val>
                                            </p:tav>
                                            <p:tav tm="100000">
                                              <p:val>
                                                <p:strVal val="#ppt_h"/>
                                              </p:val>
                                            </p:tav>
                                          </p:tavLst>
                                        </p:anim>
                                        <p:animEffect transition="in" filter="fade">
                                          <p:cBhvr>
                                            <p:cTn id="23" dur="1000"/>
                                            <p:tgtEl>
                                              <p:spTgt spid="28"/>
                                            </p:tgtEl>
                                          </p:cBhvr>
                                        </p:animEffect>
                                      </p:childTnLst>
                                    </p:cTn>
                                  </p:par>
                                </p:childTnLst>
                              </p:cTn>
                            </p:par>
                            <p:par>
                              <p:cTn id="24" fill="hold">
                                <p:stCondLst>
                                  <p:cond delay="2000"/>
                                </p:stCondLst>
                                <p:childTnLst>
                                  <p:par>
                                    <p:cTn id="25" presetID="37"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900" decel="100000" fill="hold"/>
                                            <p:tgtEl>
                                              <p:spTgt spid="24"/>
                                            </p:tgtEl>
                                            <p:attrNameLst>
                                              <p:attrName>ppt_y</p:attrName>
                                            </p:attrNameLst>
                                          </p:cBhvr>
                                          <p:tavLst>
                                            <p:tav tm="0">
                                              <p:val>
                                                <p:strVal val="#ppt_y+1"/>
                                              </p:val>
                                            </p:tav>
                                            <p:tav tm="100000">
                                              <p:val>
                                                <p:strVal val="#ppt_y-.03"/>
                                              </p:val>
                                            </p:tav>
                                          </p:tavLst>
                                        </p:anim>
                                        <p:anim calcmode="lin" valueType="num">
                                          <p:cBhvr>
                                            <p:cTn id="30" dur="1" accel="100000" fill="hold">
                                              <p:stCondLst>
                                                <p:cond delay="999"/>
                                              </p:stCondLst>
                                            </p:cTn>
                                            <p:tgtEl>
                                              <p:spTgt spid="24"/>
                                            </p:tgtEl>
                                            <p:attrNameLst>
                                              <p:attrName>ppt_y</p:attrName>
                                            </p:attrNameLst>
                                          </p:cBhvr>
                                          <p:tavLst>
                                            <p:tav tm="0">
                                              <p:val>
                                                <p:strVal val="#ppt_y-.03"/>
                                              </p:val>
                                            </p:tav>
                                            <p:tav tm="100000">
                                              <p:val>
                                                <p:strVal val="#ppt_y"/>
                                              </p:val>
                                            </p:tav>
                                          </p:tavLst>
                                        </p:anim>
                                      </p:childTnLst>
                                    </p:cTn>
                                  </p:par>
                                </p:childTnLst>
                              </p:cTn>
                            </p:par>
                            <p:par>
                              <p:cTn id="31" fill="hold">
                                <p:stCondLst>
                                  <p:cond delay="3000"/>
                                </p:stCondLst>
                                <p:childTnLst>
                                  <p:par>
                                    <p:cTn id="32" presetID="2" presetClass="entr" presetSubtype="3"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1+#ppt_w/2"/>
                                              </p:val>
                                            </p:tav>
                                            <p:tav tm="100000">
                                              <p:val>
                                                <p:strVal val="#ppt_x"/>
                                              </p:val>
                                            </p:tav>
                                          </p:tavLst>
                                        </p:anim>
                                        <p:anim calcmode="lin" valueType="num">
                                          <p:cBhvr additive="base">
                                            <p:cTn id="35" dur="1000" fill="hold"/>
                                            <p:tgtEl>
                                              <p:spTgt spid="12"/>
                                            </p:tgtEl>
                                            <p:attrNameLst>
                                              <p:attrName>ppt_y</p:attrName>
                                            </p:attrNameLst>
                                          </p:cBhvr>
                                          <p:tavLst>
                                            <p:tav tm="0">
                                              <p:val>
                                                <p:strVal val="0-#ppt_h/2"/>
                                              </p:val>
                                            </p:tav>
                                            <p:tav tm="100000">
                                              <p:val>
                                                <p:strVal val="#ppt_y"/>
                                              </p:val>
                                            </p:tav>
                                          </p:tavLst>
                                        </p:anim>
                                      </p:childTnLst>
                                    </p:cTn>
                                  </p:par>
                                </p:childTnLst>
                              </p:cTn>
                            </p:par>
                            <p:par>
                              <p:cTn id="36" fill="hold">
                                <p:stCondLst>
                                  <p:cond delay="4000"/>
                                </p:stCondLst>
                                <p:childTnLst>
                                  <p:par>
                                    <p:cTn id="37" presetID="53" presetClass="entr" presetSubtype="16"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1000" fill="hold"/>
                                            <p:tgtEl>
                                              <p:spTgt spid="29"/>
                                            </p:tgtEl>
                                            <p:attrNameLst>
                                              <p:attrName>ppt_w</p:attrName>
                                            </p:attrNameLst>
                                          </p:cBhvr>
                                          <p:tavLst>
                                            <p:tav tm="0">
                                              <p:val>
                                                <p:fltVal val="0"/>
                                              </p:val>
                                            </p:tav>
                                            <p:tav tm="100000">
                                              <p:val>
                                                <p:strVal val="#ppt_w"/>
                                              </p:val>
                                            </p:tav>
                                          </p:tavLst>
                                        </p:anim>
                                        <p:anim calcmode="lin" valueType="num">
                                          <p:cBhvr>
                                            <p:cTn id="40" dur="1000" fill="hold"/>
                                            <p:tgtEl>
                                              <p:spTgt spid="29"/>
                                            </p:tgtEl>
                                            <p:attrNameLst>
                                              <p:attrName>ppt_h</p:attrName>
                                            </p:attrNameLst>
                                          </p:cBhvr>
                                          <p:tavLst>
                                            <p:tav tm="0">
                                              <p:val>
                                                <p:fltVal val="0"/>
                                              </p:val>
                                            </p:tav>
                                            <p:tav tm="100000">
                                              <p:val>
                                                <p:strVal val="#ppt_h"/>
                                              </p:val>
                                            </p:tav>
                                          </p:tavLst>
                                        </p:anim>
                                        <p:animEffect transition="in" filter="fade">
                                          <p:cBhvr>
                                            <p:cTn id="41" dur="1000"/>
                                            <p:tgtEl>
                                              <p:spTgt spid="29"/>
                                            </p:tgtEl>
                                          </p:cBhvr>
                                        </p:animEffect>
                                      </p:childTnLst>
                                    </p:cTn>
                                  </p:par>
                                </p:childTnLst>
                              </p:cTn>
                            </p:par>
                            <p:par>
                              <p:cTn id="42" fill="hold">
                                <p:stCondLst>
                                  <p:cond delay="5000"/>
                                </p:stCondLst>
                                <p:childTnLst>
                                  <p:par>
                                    <p:cTn id="43" presetID="37"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900" decel="100000" fill="hold"/>
                                            <p:tgtEl>
                                              <p:spTgt spid="25"/>
                                            </p:tgtEl>
                                            <p:attrNameLst>
                                              <p:attrName>ppt_y</p:attrName>
                                            </p:attrNameLst>
                                          </p:cBhvr>
                                          <p:tavLst>
                                            <p:tav tm="0">
                                              <p:val>
                                                <p:strVal val="#ppt_y+1"/>
                                              </p:val>
                                            </p:tav>
                                            <p:tav tm="100000">
                                              <p:val>
                                                <p:strVal val="#ppt_y-.03"/>
                                              </p:val>
                                            </p:tav>
                                          </p:tavLst>
                                        </p:anim>
                                        <p:anim calcmode="lin" valueType="num">
                                          <p:cBhvr>
                                            <p:cTn id="48" dur="1" accel="100000" fill="hold">
                                              <p:stCondLst>
                                                <p:cond delay="999"/>
                                              </p:stCondLst>
                                            </p:cTn>
                                            <p:tgtEl>
                                              <p:spTgt spid="25"/>
                                            </p:tgtEl>
                                            <p:attrNameLst>
                                              <p:attrName>ppt_y</p:attrName>
                                            </p:attrNameLst>
                                          </p:cBhvr>
                                          <p:tavLst>
                                            <p:tav tm="0">
                                              <p:val>
                                                <p:strVal val="#ppt_y-.03"/>
                                              </p:val>
                                            </p:tav>
                                            <p:tav tm="100000">
                                              <p:val>
                                                <p:strVal val="#ppt_y"/>
                                              </p:val>
                                            </p:tav>
                                          </p:tavLst>
                                        </p:anim>
                                      </p:childTnLst>
                                    </p:cTn>
                                  </p:par>
                                </p:childTnLst>
                              </p:cTn>
                            </p:par>
                            <p:par>
                              <p:cTn id="49" fill="hold">
                                <p:stCondLst>
                                  <p:cond delay="6000"/>
                                </p:stCondLst>
                                <p:childTnLst>
                                  <p:par>
                                    <p:cTn id="50" presetID="2" presetClass="entr" presetSubtype="3"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1000" fill="hold"/>
                                            <p:tgtEl>
                                              <p:spTgt spid="16"/>
                                            </p:tgtEl>
                                            <p:attrNameLst>
                                              <p:attrName>ppt_x</p:attrName>
                                            </p:attrNameLst>
                                          </p:cBhvr>
                                          <p:tavLst>
                                            <p:tav tm="0">
                                              <p:val>
                                                <p:strVal val="1+#ppt_w/2"/>
                                              </p:val>
                                            </p:tav>
                                            <p:tav tm="100000">
                                              <p:val>
                                                <p:strVal val="#ppt_x"/>
                                              </p:val>
                                            </p:tav>
                                          </p:tavLst>
                                        </p:anim>
                                        <p:anim calcmode="lin" valueType="num">
                                          <p:cBhvr additive="base">
                                            <p:cTn id="53" dur="1000" fill="hold"/>
                                            <p:tgtEl>
                                              <p:spTgt spid="16"/>
                                            </p:tgtEl>
                                            <p:attrNameLst>
                                              <p:attrName>ppt_y</p:attrName>
                                            </p:attrNameLst>
                                          </p:cBhvr>
                                          <p:tavLst>
                                            <p:tav tm="0">
                                              <p:val>
                                                <p:strVal val="0-#ppt_h/2"/>
                                              </p:val>
                                            </p:tav>
                                            <p:tav tm="100000">
                                              <p:val>
                                                <p:strVal val="#ppt_y"/>
                                              </p:val>
                                            </p:tav>
                                          </p:tavLst>
                                        </p:anim>
                                      </p:childTnLst>
                                    </p:cTn>
                                  </p:par>
                                </p:childTnLst>
                              </p:cTn>
                            </p:par>
                            <p:par>
                              <p:cTn id="54" fill="hold">
                                <p:stCondLst>
                                  <p:cond delay="7000"/>
                                </p:stCondLst>
                                <p:childTnLst>
                                  <p:par>
                                    <p:cTn id="55" presetID="53" presetClass="entr" presetSubtype="16"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1000" fill="hold"/>
                                            <p:tgtEl>
                                              <p:spTgt spid="30"/>
                                            </p:tgtEl>
                                            <p:attrNameLst>
                                              <p:attrName>ppt_w</p:attrName>
                                            </p:attrNameLst>
                                          </p:cBhvr>
                                          <p:tavLst>
                                            <p:tav tm="0">
                                              <p:val>
                                                <p:fltVal val="0"/>
                                              </p:val>
                                            </p:tav>
                                            <p:tav tm="100000">
                                              <p:val>
                                                <p:strVal val="#ppt_w"/>
                                              </p:val>
                                            </p:tav>
                                          </p:tavLst>
                                        </p:anim>
                                        <p:anim calcmode="lin" valueType="num">
                                          <p:cBhvr>
                                            <p:cTn id="58" dur="1000" fill="hold"/>
                                            <p:tgtEl>
                                              <p:spTgt spid="30"/>
                                            </p:tgtEl>
                                            <p:attrNameLst>
                                              <p:attrName>ppt_h</p:attrName>
                                            </p:attrNameLst>
                                          </p:cBhvr>
                                          <p:tavLst>
                                            <p:tav tm="0">
                                              <p:val>
                                                <p:fltVal val="0"/>
                                              </p:val>
                                            </p:tav>
                                            <p:tav tm="100000">
                                              <p:val>
                                                <p:strVal val="#ppt_h"/>
                                              </p:val>
                                            </p:tav>
                                          </p:tavLst>
                                        </p:anim>
                                        <p:animEffect transition="in" filter="fade">
                                          <p:cBhvr>
                                            <p:cTn id="59" dur="1000"/>
                                            <p:tgtEl>
                                              <p:spTgt spid="30"/>
                                            </p:tgtEl>
                                          </p:cBhvr>
                                        </p:animEffect>
                                      </p:childTnLst>
                                    </p:cTn>
                                  </p:par>
                                </p:childTnLst>
                              </p:cTn>
                            </p:par>
                            <p:par>
                              <p:cTn id="60" fill="hold">
                                <p:stCondLst>
                                  <p:cond delay="8000"/>
                                </p:stCondLst>
                                <p:childTnLst>
                                  <p:par>
                                    <p:cTn id="61" presetID="37"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900" decel="100000" fill="hold"/>
                                            <p:tgtEl>
                                              <p:spTgt spid="26"/>
                                            </p:tgtEl>
                                            <p:attrNameLst>
                                              <p:attrName>ppt_y</p:attrName>
                                            </p:attrNameLst>
                                          </p:cBhvr>
                                          <p:tavLst>
                                            <p:tav tm="0">
                                              <p:val>
                                                <p:strVal val="#ppt_y+1"/>
                                              </p:val>
                                            </p:tav>
                                            <p:tav tm="100000">
                                              <p:val>
                                                <p:strVal val="#ppt_y-.03"/>
                                              </p:val>
                                            </p:tav>
                                          </p:tavLst>
                                        </p:anim>
                                        <p:anim calcmode="lin" valueType="num">
                                          <p:cBhvr>
                                            <p:cTn id="66" dur="1" accel="100000" fill="hold">
                                              <p:stCondLst>
                                                <p:cond delay="999"/>
                                              </p:stCondLst>
                                            </p:cTn>
                                            <p:tgtEl>
                                              <p:spTgt spid="26"/>
                                            </p:tgtEl>
                                            <p:attrNameLst>
                                              <p:attrName>ppt_y</p:attrName>
                                            </p:attrNameLst>
                                          </p:cBhvr>
                                          <p:tavLst>
                                            <p:tav tm="0">
                                              <p:val>
                                                <p:strVal val="#ppt_y-.03"/>
                                              </p:val>
                                            </p:tav>
                                            <p:tav tm="100000">
                                              <p:val>
                                                <p:strVal val="#ppt_y"/>
                                              </p:val>
                                            </p:tav>
                                          </p:tavLst>
                                        </p:anim>
                                      </p:childTnLst>
                                    </p:cTn>
                                  </p:par>
                                </p:childTnLst>
                              </p:cTn>
                            </p:par>
                            <p:par>
                              <p:cTn id="67" fill="hold">
                                <p:stCondLst>
                                  <p:cond delay="9000"/>
                                </p:stCondLst>
                                <p:childTnLst>
                                  <p:par>
                                    <p:cTn id="68" presetID="2" presetClass="entr" presetSubtype="3" fill="hold" nodeType="after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1000" fill="hold"/>
                                            <p:tgtEl>
                                              <p:spTgt spid="20"/>
                                            </p:tgtEl>
                                            <p:attrNameLst>
                                              <p:attrName>ppt_x</p:attrName>
                                            </p:attrNameLst>
                                          </p:cBhvr>
                                          <p:tavLst>
                                            <p:tav tm="0">
                                              <p:val>
                                                <p:strVal val="1+#ppt_w/2"/>
                                              </p:val>
                                            </p:tav>
                                            <p:tav tm="100000">
                                              <p:val>
                                                <p:strVal val="#ppt_x"/>
                                              </p:val>
                                            </p:tav>
                                          </p:tavLst>
                                        </p:anim>
                                        <p:anim calcmode="lin" valueType="num">
                                          <p:cBhvr additive="base">
                                            <p:cTn id="71" dur="1000" fill="hold"/>
                                            <p:tgtEl>
                                              <p:spTgt spid="20"/>
                                            </p:tgtEl>
                                            <p:attrNameLst>
                                              <p:attrName>ppt_y</p:attrName>
                                            </p:attrNameLst>
                                          </p:cBhvr>
                                          <p:tavLst>
                                            <p:tav tm="0">
                                              <p:val>
                                                <p:strVal val="0-#ppt_h/2"/>
                                              </p:val>
                                            </p:tav>
                                            <p:tav tm="100000">
                                              <p:val>
                                                <p:strVal val="#ppt_y"/>
                                              </p:val>
                                            </p:tav>
                                          </p:tavLst>
                                        </p:anim>
                                      </p:childTnLst>
                                    </p:cTn>
                                  </p:par>
                                </p:childTnLst>
                              </p:cTn>
                            </p:par>
                            <p:par>
                              <p:cTn id="72" fill="hold">
                                <p:stCondLst>
                                  <p:cond delay="10000"/>
                                </p:stCondLst>
                                <p:childTnLst>
                                  <p:par>
                                    <p:cTn id="73" presetID="53" presetClass="entr" presetSubtype="16" fill="hold" nodeType="after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1000" fill="hold"/>
                                            <p:tgtEl>
                                              <p:spTgt spid="31"/>
                                            </p:tgtEl>
                                            <p:attrNameLst>
                                              <p:attrName>ppt_w</p:attrName>
                                            </p:attrNameLst>
                                          </p:cBhvr>
                                          <p:tavLst>
                                            <p:tav tm="0">
                                              <p:val>
                                                <p:fltVal val="0"/>
                                              </p:val>
                                            </p:tav>
                                            <p:tav tm="100000">
                                              <p:val>
                                                <p:strVal val="#ppt_w"/>
                                              </p:val>
                                            </p:tav>
                                          </p:tavLst>
                                        </p:anim>
                                        <p:anim calcmode="lin" valueType="num">
                                          <p:cBhvr>
                                            <p:cTn id="76" dur="1000" fill="hold"/>
                                            <p:tgtEl>
                                              <p:spTgt spid="31"/>
                                            </p:tgtEl>
                                            <p:attrNameLst>
                                              <p:attrName>ppt_h</p:attrName>
                                            </p:attrNameLst>
                                          </p:cBhvr>
                                          <p:tavLst>
                                            <p:tav tm="0">
                                              <p:val>
                                                <p:fltVal val="0"/>
                                              </p:val>
                                            </p:tav>
                                            <p:tav tm="100000">
                                              <p:val>
                                                <p:strVal val="#ppt_h"/>
                                              </p:val>
                                            </p:tav>
                                          </p:tavLst>
                                        </p:anim>
                                        <p:animEffect transition="in" filter="fade">
                                          <p:cBhvr>
                                            <p:cTn id="77" dur="1000"/>
                                            <p:tgtEl>
                                              <p:spTgt spid="31"/>
                                            </p:tgtEl>
                                          </p:cBhvr>
                                        </p:animEffect>
                                      </p:childTnLst>
                                    </p:cTn>
                                  </p:par>
                                </p:childTnLst>
                              </p:cTn>
                            </p:par>
                            <p:par>
                              <p:cTn id="78" fill="hold">
                                <p:stCondLst>
                                  <p:cond delay="11000"/>
                                </p:stCondLst>
                                <p:childTnLst>
                                  <p:par>
                                    <p:cTn id="79" presetID="37" presetClass="entr" presetSubtype="0" fill="hold" grpId="0" nodeType="after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anim calcmode="lin" valueType="num">
                                          <p:cBhvr>
                                            <p:cTn id="82" dur="1000" fill="hold"/>
                                            <p:tgtEl>
                                              <p:spTgt spid="27"/>
                                            </p:tgtEl>
                                            <p:attrNameLst>
                                              <p:attrName>ppt_x</p:attrName>
                                            </p:attrNameLst>
                                          </p:cBhvr>
                                          <p:tavLst>
                                            <p:tav tm="0">
                                              <p:val>
                                                <p:strVal val="#ppt_x"/>
                                              </p:val>
                                            </p:tav>
                                            <p:tav tm="100000">
                                              <p:val>
                                                <p:strVal val="#ppt_x"/>
                                              </p:val>
                                            </p:tav>
                                          </p:tavLst>
                                        </p:anim>
                                        <p:anim calcmode="lin" valueType="num">
                                          <p:cBhvr>
                                            <p:cTn id="83" dur="900" decel="100000" fill="hold"/>
                                            <p:tgtEl>
                                              <p:spTgt spid="27"/>
                                            </p:tgtEl>
                                            <p:attrNameLst>
                                              <p:attrName>ppt_y</p:attrName>
                                            </p:attrNameLst>
                                          </p:cBhvr>
                                          <p:tavLst>
                                            <p:tav tm="0">
                                              <p:val>
                                                <p:strVal val="#ppt_y+1"/>
                                              </p:val>
                                            </p:tav>
                                            <p:tav tm="100000">
                                              <p:val>
                                                <p:strVal val="#ppt_y-.03"/>
                                              </p:val>
                                            </p:tav>
                                          </p:tavLst>
                                        </p:anim>
                                        <p:anim calcmode="lin" valueType="num">
                                          <p:cBhvr>
                                            <p:cTn id="84" dur="1" accel="100000" fill="hold">
                                              <p:stCondLst>
                                                <p:cond delay="999"/>
                                              </p:stCondLst>
                                            </p:cTn>
                                            <p:tgtEl>
                                              <p:spTgt spid="27"/>
                                            </p:tgtEl>
                                            <p:attrNameLst>
                                              <p:attrName>ppt_y</p:attrName>
                                            </p:attrNameLst>
                                          </p:cBhvr>
                                          <p:tavLst>
                                            <p:tav tm="0">
                                              <p:val>
                                                <p:strVal val="#ppt_y-.03"/>
                                              </p:val>
                                            </p:tav>
                                            <p:tav tm="100000">
                                              <p:val>
                                                <p:strVal val="#ppt_y"/>
                                              </p:val>
                                            </p:tav>
                                          </p:tavLst>
                                        </p:anim>
                                      </p:childTnLst>
                                    </p:cTn>
                                  </p:par>
                                </p:childTnLst>
                              </p:cTn>
                            </p:par>
                            <p:par>
                              <p:cTn id="85" fill="hold">
                                <p:stCondLst>
                                  <p:cond delay="12000"/>
                                </p:stCondLst>
                                <p:childTnLst>
                                  <p:par>
                                    <p:cTn id="86" presetID="9" presetClass="entr" presetSubtype="0" fill="hold"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E23DF9-A190-AA16-9B4D-A7F275D41C44}"/>
              </a:ext>
            </a:extLst>
          </p:cNvPr>
          <p:cNvSpPr/>
          <p:nvPr/>
        </p:nvSpPr>
        <p:spPr>
          <a:xfrm>
            <a:off x="628245" y="1342359"/>
            <a:ext cx="8332509" cy="1323439"/>
          </a:xfrm>
          <a:prstGeom prst="rect">
            <a:avLst/>
          </a:prstGeom>
        </p:spPr>
        <p:txBody>
          <a:bodyPr wrap="square">
            <a:spAutoFit/>
          </a:bodyPr>
          <a:lstStyle/>
          <a:p>
            <a:r>
              <a:rPr lang="en-US" sz="4000" b="1" spc="600" dirty="0">
                <a:solidFill>
                  <a:schemeClr val="accent1"/>
                </a:solidFill>
                <a:effectLst>
                  <a:outerShdw blurRad="38100" dist="38100" dir="2700000" algn="tl">
                    <a:srgbClr val="000000">
                      <a:alpha val="43137"/>
                    </a:srgbClr>
                  </a:outerShdw>
                </a:effectLst>
                <a:latin typeface="Montserrat" pitchFamily="2" charset="77"/>
              </a:rPr>
              <a:t>PROGRAMS ARE THE VEHICLE FOR CHANGE</a:t>
            </a:r>
          </a:p>
        </p:txBody>
      </p:sp>
      <p:sp>
        <p:nvSpPr>
          <p:cNvPr id="7" name="TextBox 6">
            <a:extLst>
              <a:ext uri="{FF2B5EF4-FFF2-40B4-BE49-F238E27FC236}">
                <a16:creationId xmlns:a16="http://schemas.microsoft.com/office/drawing/2014/main" id="{5AFCE031-322B-83EA-9966-2495CE47B601}"/>
              </a:ext>
            </a:extLst>
          </p:cNvPr>
          <p:cNvSpPr txBox="1"/>
          <p:nvPr/>
        </p:nvSpPr>
        <p:spPr>
          <a:xfrm>
            <a:off x="620224" y="3207317"/>
            <a:ext cx="11098534"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ontserrat" pitchFamily="2" charset="77"/>
              </a:rPr>
              <a:t>Show precisely what your government does and how much it costs.</a:t>
            </a:r>
          </a:p>
          <a:p>
            <a:pPr marL="285750" indent="-285750">
              <a:buFont typeface="Arial" panose="020B0604020202020204" pitchFamily="34" charset="0"/>
              <a:buChar char="•"/>
            </a:pPr>
            <a:endParaRPr lang="en-US" sz="2400" dirty="0">
              <a:latin typeface="Montserrat" pitchFamily="2" charset="77"/>
            </a:endParaRPr>
          </a:p>
          <a:p>
            <a:pPr marL="285750" indent="-285750">
              <a:buFont typeface="Arial" panose="020B0604020202020204" pitchFamily="34" charset="0"/>
              <a:buChar char="•"/>
            </a:pPr>
            <a:r>
              <a:rPr lang="en-US" sz="2400" dirty="0">
                <a:latin typeface="Montserrat" pitchFamily="2" charset="77"/>
              </a:rPr>
              <a:t>Are meaningful to elected officials and residents because they are directly relevant to how they experience public services.</a:t>
            </a:r>
          </a:p>
          <a:p>
            <a:pPr marL="285750" indent="-285750">
              <a:buFont typeface="Arial" panose="020B0604020202020204" pitchFamily="34" charset="0"/>
              <a:buChar char="•"/>
            </a:pPr>
            <a:endParaRPr lang="en-US" sz="2400" dirty="0">
              <a:latin typeface="Montserrat" pitchFamily="2" charset="77"/>
            </a:endParaRPr>
          </a:p>
          <a:p>
            <a:pPr marL="285750" indent="-285750">
              <a:buFont typeface="Arial" panose="020B0604020202020204" pitchFamily="34" charset="0"/>
              <a:buChar char="•"/>
            </a:pPr>
            <a:r>
              <a:rPr lang="en-US" sz="2400" dirty="0">
                <a:latin typeface="Montserrat" pitchFamily="2" charset="77"/>
              </a:rPr>
              <a:t>Create a shared language that includes all stakeholders.</a:t>
            </a:r>
          </a:p>
        </p:txBody>
      </p:sp>
    </p:spTree>
    <p:extLst>
      <p:ext uri="{BB962C8B-B14F-4D97-AF65-F5344CB8AC3E}">
        <p14:creationId xmlns:p14="http://schemas.microsoft.com/office/powerpoint/2010/main" val="3633698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D187B45A-078F-2CDE-D197-163AA1C48A69}"/>
              </a:ext>
            </a:extLst>
          </p:cNvPr>
          <p:cNvPicPr>
            <a:picLocks noChangeAspect="1"/>
          </p:cNvPicPr>
          <p:nvPr/>
        </p:nvPicPr>
        <p:blipFill>
          <a:blip r:embed="rId2">
            <a:duotone>
              <a:prstClr val="black"/>
              <a:schemeClr val="accent1">
                <a:tint val="45000"/>
                <a:satMod val="400000"/>
              </a:schemeClr>
            </a:duotone>
          </a:blip>
          <a:stretch>
            <a:fillRect/>
          </a:stretch>
        </p:blipFill>
        <p:spPr>
          <a:xfrm rot="1372010" flipV="1">
            <a:off x="6743402" y="1344313"/>
            <a:ext cx="3022532" cy="3022532"/>
          </a:xfrm>
          <a:prstGeom prst="rect">
            <a:avLst/>
          </a:prstGeom>
        </p:spPr>
      </p:pic>
      <p:pic>
        <p:nvPicPr>
          <p:cNvPr id="3" name="Picture 2" descr="Shape, circle&#10;&#10;Description automatically generated">
            <a:extLst>
              <a:ext uri="{FF2B5EF4-FFF2-40B4-BE49-F238E27FC236}">
                <a16:creationId xmlns:a16="http://schemas.microsoft.com/office/drawing/2014/main" id="{CCA60961-3479-EBC6-0A5D-658D37B609BB}"/>
              </a:ext>
            </a:extLst>
          </p:cNvPr>
          <p:cNvPicPr>
            <a:picLocks noChangeAspect="1"/>
          </p:cNvPicPr>
          <p:nvPr/>
        </p:nvPicPr>
        <p:blipFill>
          <a:blip r:embed="rId2">
            <a:duotone>
              <a:prstClr val="black"/>
              <a:schemeClr val="accent1">
                <a:tint val="45000"/>
                <a:satMod val="400000"/>
              </a:schemeClr>
            </a:duotone>
          </a:blip>
          <a:stretch>
            <a:fillRect/>
          </a:stretch>
        </p:blipFill>
        <p:spPr>
          <a:xfrm rot="20579708">
            <a:off x="2831280" y="3632359"/>
            <a:ext cx="3022531" cy="3022531"/>
          </a:xfrm>
          <a:prstGeom prst="rect">
            <a:avLst/>
          </a:prstGeom>
        </p:spPr>
      </p:pic>
      <p:grpSp>
        <p:nvGrpSpPr>
          <p:cNvPr id="4" name="Group 3">
            <a:extLst>
              <a:ext uri="{FF2B5EF4-FFF2-40B4-BE49-F238E27FC236}">
                <a16:creationId xmlns:a16="http://schemas.microsoft.com/office/drawing/2014/main" id="{05F13D85-45D0-995B-D08F-E5671805F991}"/>
              </a:ext>
            </a:extLst>
          </p:cNvPr>
          <p:cNvGrpSpPr/>
          <p:nvPr/>
        </p:nvGrpSpPr>
        <p:grpSpPr>
          <a:xfrm>
            <a:off x="454513" y="2650384"/>
            <a:ext cx="2834640" cy="2834640"/>
            <a:chOff x="838516" y="2579780"/>
            <a:chExt cx="2834640" cy="2834640"/>
          </a:xfrm>
          <a:scene3d>
            <a:camera prst="orthographicFront">
              <a:rot lat="0" lon="0" rev="0"/>
            </a:camera>
            <a:lightRig rig="balanced" dir="t">
              <a:rot lat="0" lon="0" rev="8700000"/>
            </a:lightRig>
          </a:scene3d>
        </p:grpSpPr>
        <p:sp>
          <p:nvSpPr>
            <p:cNvPr id="5" name="Rectangle 4">
              <a:extLst>
                <a:ext uri="{FF2B5EF4-FFF2-40B4-BE49-F238E27FC236}">
                  <a16:creationId xmlns:a16="http://schemas.microsoft.com/office/drawing/2014/main" id="{7DEB21FF-2D5F-78E3-E20E-79597633D73D}"/>
                </a:ext>
              </a:extLst>
            </p:cNvPr>
            <p:cNvSpPr/>
            <p:nvPr/>
          </p:nvSpPr>
          <p:spPr>
            <a:xfrm>
              <a:off x="838516" y="2579780"/>
              <a:ext cx="2834640" cy="2834640"/>
            </a:xfrm>
            <a:prstGeom prst="rect">
              <a:avLst/>
            </a:prstGeom>
            <a:solidFill>
              <a:schemeClr val="accent1"/>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ontserrat" pitchFamily="2" charset="77"/>
              </a:endParaRPr>
            </a:p>
          </p:txBody>
        </p:sp>
        <p:pic>
          <p:nvPicPr>
            <p:cNvPr id="6" name="Picture 5" descr="Icon&#10;&#10;Description automatically generated">
              <a:extLst>
                <a:ext uri="{FF2B5EF4-FFF2-40B4-BE49-F238E27FC236}">
                  <a16:creationId xmlns:a16="http://schemas.microsoft.com/office/drawing/2014/main" id="{119A2661-17DB-356B-F018-CE59163693C5}"/>
                </a:ext>
              </a:extLst>
            </p:cNvPr>
            <p:cNvPicPr>
              <a:picLocks noChangeAspect="1"/>
            </p:cNvPicPr>
            <p:nvPr/>
          </p:nvPicPr>
          <p:blipFill>
            <a:blip r:embed="rId3"/>
            <a:stretch>
              <a:fillRect/>
            </a:stretch>
          </p:blipFill>
          <p:spPr>
            <a:xfrm>
              <a:off x="951562" y="2774374"/>
              <a:ext cx="783771" cy="822960"/>
            </a:xfrm>
            <a:prstGeom prst="rect">
              <a:avLst/>
            </a:prstGeom>
            <a:ln>
              <a:noFill/>
            </a:ln>
            <a:effectLst>
              <a:outerShdw blurRad="44450" dist="27940" dir="5400000" algn="ctr">
                <a:srgbClr val="000000">
                  <a:alpha val="32000"/>
                </a:srgbClr>
              </a:outerShdw>
            </a:effectLst>
            <a:sp3d>
              <a:bevelT w="190500" h="38100"/>
            </a:sp3d>
          </p:spPr>
        </p:pic>
        <p:sp>
          <p:nvSpPr>
            <p:cNvPr id="7" name="TextBox 6">
              <a:extLst>
                <a:ext uri="{FF2B5EF4-FFF2-40B4-BE49-F238E27FC236}">
                  <a16:creationId xmlns:a16="http://schemas.microsoft.com/office/drawing/2014/main" id="{76E61AAA-30F2-A683-C248-57A9BA6634D2}"/>
                </a:ext>
              </a:extLst>
            </p:cNvPr>
            <p:cNvSpPr txBox="1"/>
            <p:nvPr/>
          </p:nvSpPr>
          <p:spPr>
            <a:xfrm>
              <a:off x="951562" y="3831380"/>
              <a:ext cx="2420821" cy="954107"/>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342900" indent="-342900">
                <a:buClr>
                  <a:srgbClr val="FCFCFC"/>
                </a:buClr>
                <a:buFont typeface="Wingdings" panose="05000000000000000000" pitchFamily="2" charset="2"/>
                <a:buChar char="§"/>
              </a:pPr>
              <a:r>
                <a:rPr lang="en-US" sz="1400" dirty="0">
                  <a:solidFill>
                    <a:schemeClr val="bg1"/>
                  </a:solidFill>
                  <a:latin typeface="Montserrat" pitchFamily="2" charset="77"/>
                </a:rPr>
                <a:t>Inventory</a:t>
              </a:r>
            </a:p>
            <a:p>
              <a:pPr marL="342900" indent="-342900">
                <a:buClr>
                  <a:srgbClr val="FCFCFC"/>
                </a:buClr>
                <a:buFont typeface="Wingdings" panose="05000000000000000000" pitchFamily="2" charset="2"/>
                <a:buChar char="§"/>
              </a:pPr>
              <a:r>
                <a:rPr lang="en-US" sz="1400" dirty="0">
                  <a:solidFill>
                    <a:schemeClr val="bg1"/>
                  </a:solidFill>
                  <a:latin typeface="Montserrat" pitchFamily="2" charset="77"/>
                </a:rPr>
                <a:t>Costs</a:t>
              </a:r>
            </a:p>
            <a:p>
              <a:pPr marL="342900" indent="-342900">
                <a:buClr>
                  <a:srgbClr val="FCFCFC"/>
                </a:buClr>
                <a:buFont typeface="Wingdings" panose="05000000000000000000" pitchFamily="2" charset="2"/>
                <a:buChar char="§"/>
              </a:pPr>
              <a:r>
                <a:rPr lang="en-US" sz="1400" dirty="0">
                  <a:solidFill>
                    <a:schemeClr val="bg1"/>
                  </a:solidFill>
                  <a:latin typeface="Montserrat" pitchFamily="2" charset="77"/>
                </a:rPr>
                <a:t>Scores</a:t>
              </a:r>
            </a:p>
            <a:p>
              <a:pPr marL="342900" indent="-342900">
                <a:buClr>
                  <a:srgbClr val="FCFCFC"/>
                </a:buClr>
                <a:buFont typeface="Wingdings" panose="05000000000000000000" pitchFamily="2" charset="2"/>
                <a:buChar char="§"/>
              </a:pPr>
              <a:r>
                <a:rPr lang="en-US" sz="1400" dirty="0">
                  <a:solidFill>
                    <a:schemeClr val="bg1"/>
                  </a:solidFill>
                  <a:latin typeface="Montserrat" pitchFamily="2" charset="77"/>
                </a:rPr>
                <a:t>Performance Metrics</a:t>
              </a:r>
            </a:p>
          </p:txBody>
        </p:sp>
        <p:sp>
          <p:nvSpPr>
            <p:cNvPr id="8" name="TextBox 7">
              <a:extLst>
                <a:ext uri="{FF2B5EF4-FFF2-40B4-BE49-F238E27FC236}">
                  <a16:creationId xmlns:a16="http://schemas.microsoft.com/office/drawing/2014/main" id="{15DE0ACD-874B-61CE-8504-600FD609056F}"/>
                </a:ext>
              </a:extLst>
            </p:cNvPr>
            <p:cNvSpPr txBox="1"/>
            <p:nvPr/>
          </p:nvSpPr>
          <p:spPr>
            <a:xfrm>
              <a:off x="1735333" y="2708801"/>
              <a:ext cx="1795822" cy="830997"/>
            </a:xfrm>
            <a:prstGeom prst="rect">
              <a:avLst/>
            </a:prstGeom>
            <a:noFill/>
            <a:ln>
              <a:noFill/>
            </a:ln>
            <a:effectLst>
              <a:outerShdw blurRad="44450" dist="27940" dir="5400000" algn="ctr">
                <a:srgbClr val="000000">
                  <a:alpha val="32000"/>
                </a:srgbClr>
              </a:outerShdw>
            </a:effectLst>
            <a:sp3d>
              <a:bevelT w="190500" h="38100"/>
            </a:sp3d>
          </p:spPr>
          <p:txBody>
            <a:bodyPr wrap="square">
              <a:spAutoFit/>
            </a:bodyPr>
            <a:lstStyle/>
            <a:p>
              <a:r>
                <a:rPr lang="en-US" sz="2400" b="1" cap="all" dirty="0">
                  <a:solidFill>
                    <a:schemeClr val="bg1"/>
                  </a:solidFill>
                  <a:latin typeface="Montserrat" pitchFamily="2" charset="77"/>
                </a:rPr>
                <a:t>Create  data</a:t>
              </a:r>
            </a:p>
          </p:txBody>
        </p:sp>
      </p:grpSp>
      <p:grpSp>
        <p:nvGrpSpPr>
          <p:cNvPr id="9" name="Group 8">
            <a:extLst>
              <a:ext uri="{FF2B5EF4-FFF2-40B4-BE49-F238E27FC236}">
                <a16:creationId xmlns:a16="http://schemas.microsoft.com/office/drawing/2014/main" id="{BD891736-FE15-5D52-A6FC-B4BB6AD52FC2}"/>
              </a:ext>
            </a:extLst>
          </p:cNvPr>
          <p:cNvGrpSpPr/>
          <p:nvPr/>
        </p:nvGrpSpPr>
        <p:grpSpPr>
          <a:xfrm>
            <a:off x="8712239" y="2650383"/>
            <a:ext cx="2834640" cy="2834639"/>
            <a:chOff x="8576583" y="2882051"/>
            <a:chExt cx="2834640" cy="2834639"/>
          </a:xfrm>
          <a:scene3d>
            <a:camera prst="orthographicFront">
              <a:rot lat="0" lon="0" rev="0"/>
            </a:camera>
            <a:lightRig rig="balanced" dir="t">
              <a:rot lat="0" lon="0" rev="8700000"/>
            </a:lightRig>
          </a:scene3d>
        </p:grpSpPr>
        <p:sp>
          <p:nvSpPr>
            <p:cNvPr id="10" name="Rectangle 9">
              <a:extLst>
                <a:ext uri="{FF2B5EF4-FFF2-40B4-BE49-F238E27FC236}">
                  <a16:creationId xmlns:a16="http://schemas.microsoft.com/office/drawing/2014/main" id="{B5A39BDA-3E8A-EC4C-55CC-200B466A6925}"/>
                </a:ext>
              </a:extLst>
            </p:cNvPr>
            <p:cNvSpPr/>
            <p:nvPr/>
          </p:nvSpPr>
          <p:spPr>
            <a:xfrm>
              <a:off x="8576583" y="2882051"/>
              <a:ext cx="2834640" cy="2834639"/>
            </a:xfrm>
            <a:prstGeom prst="rect">
              <a:avLst/>
            </a:prstGeom>
            <a:solidFill>
              <a:schemeClr val="accent5"/>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ontserrat" pitchFamily="2" charset="77"/>
              </a:endParaRPr>
            </a:p>
          </p:txBody>
        </p:sp>
        <p:sp>
          <p:nvSpPr>
            <p:cNvPr id="11" name="TextBox 10">
              <a:extLst>
                <a:ext uri="{FF2B5EF4-FFF2-40B4-BE49-F238E27FC236}">
                  <a16:creationId xmlns:a16="http://schemas.microsoft.com/office/drawing/2014/main" id="{66476E30-6510-67EF-FE13-788158F78203}"/>
                </a:ext>
              </a:extLst>
            </p:cNvPr>
            <p:cNvSpPr txBox="1"/>
            <p:nvPr/>
          </p:nvSpPr>
          <p:spPr>
            <a:xfrm>
              <a:off x="8689342" y="4055972"/>
              <a:ext cx="2609122" cy="138499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bg1"/>
                  </a:solidFill>
                  <a:effectLst/>
                  <a:uLnTx/>
                  <a:uFillTx/>
                  <a:latin typeface="Montserrat" pitchFamily="2" charset="77"/>
                </a:rPr>
                <a:t>Budget/approve new program launches</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bg1"/>
                  </a:solidFill>
                  <a:effectLst/>
                  <a:uLnTx/>
                  <a:uFillTx/>
                  <a:latin typeface="Montserrat" pitchFamily="2" charset="77"/>
                </a:rPr>
                <a:t>Reallocation of resources</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r>
                <a:rPr lang="en-US" sz="1400" dirty="0">
                  <a:solidFill>
                    <a:schemeClr val="bg1"/>
                  </a:solidFill>
                  <a:latin typeface="Montserrat" pitchFamily="2" charset="77"/>
                </a:rPr>
                <a:t>R</a:t>
              </a:r>
              <a:r>
                <a:rPr kumimoji="0" lang="en-US" sz="1400" b="0" i="0" u="none" strike="noStrike" kern="1200" cap="none" spc="0" normalizeH="0" baseline="0" noProof="0" dirty="0">
                  <a:ln>
                    <a:noFill/>
                  </a:ln>
                  <a:solidFill>
                    <a:schemeClr val="bg1"/>
                  </a:solidFill>
                  <a:effectLst/>
                  <a:uLnTx/>
                  <a:uFillTx/>
                  <a:latin typeface="Montserrat" pitchFamily="2" charset="77"/>
                </a:rPr>
                <a:t>evenue generation</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bg1"/>
                  </a:solidFill>
                  <a:effectLst/>
                  <a:uLnTx/>
                  <a:uFillTx/>
                  <a:latin typeface="Montserrat" pitchFamily="2" charset="77"/>
                </a:rPr>
                <a:t>Execution</a:t>
              </a:r>
            </a:p>
          </p:txBody>
        </p:sp>
        <p:sp>
          <p:nvSpPr>
            <p:cNvPr id="12" name="TextBox 11">
              <a:extLst>
                <a:ext uri="{FF2B5EF4-FFF2-40B4-BE49-F238E27FC236}">
                  <a16:creationId xmlns:a16="http://schemas.microsoft.com/office/drawing/2014/main" id="{EA7DA517-1C5F-77EC-CC29-83B26EF41CA2}"/>
                </a:ext>
              </a:extLst>
            </p:cNvPr>
            <p:cNvSpPr txBox="1"/>
            <p:nvPr/>
          </p:nvSpPr>
          <p:spPr>
            <a:xfrm>
              <a:off x="9532109" y="3010807"/>
              <a:ext cx="1690605" cy="830997"/>
            </a:xfrm>
            <a:prstGeom prst="rect">
              <a:avLst/>
            </a:prstGeom>
            <a:noFill/>
            <a:ln>
              <a:noFill/>
            </a:ln>
            <a:effectLst>
              <a:outerShdw blurRad="44450" dist="27940" dir="5400000" algn="ctr">
                <a:srgbClr val="000000">
                  <a:alpha val="32000"/>
                </a:srgbClr>
              </a:outerShdw>
            </a:effectLst>
            <a:sp3d>
              <a:bevelT w="190500" h="38100"/>
            </a:sp3d>
          </p:spPr>
          <p:txBody>
            <a:bodyPr wrap="square">
              <a:spAutoFit/>
            </a:bodyPr>
            <a:lstStyle/>
            <a:p>
              <a:r>
                <a:rPr lang="en-US" sz="2400" b="1" cap="all" dirty="0">
                  <a:solidFill>
                    <a:schemeClr val="bg1"/>
                  </a:solidFill>
                  <a:latin typeface="Montserrat" pitchFamily="2" charset="77"/>
                </a:rPr>
                <a:t>TAKE  ACTION</a:t>
              </a:r>
            </a:p>
          </p:txBody>
        </p:sp>
        <p:pic>
          <p:nvPicPr>
            <p:cNvPr id="13" name="Picture 12" descr="Icon&#10;&#10;Description automatically generated">
              <a:extLst>
                <a:ext uri="{FF2B5EF4-FFF2-40B4-BE49-F238E27FC236}">
                  <a16:creationId xmlns:a16="http://schemas.microsoft.com/office/drawing/2014/main" id="{D66E85FF-F1AF-1B3C-64E6-0B815D85D8EF}"/>
                </a:ext>
              </a:extLst>
            </p:cNvPr>
            <p:cNvPicPr>
              <a:picLocks noChangeAspect="1"/>
            </p:cNvPicPr>
            <p:nvPr/>
          </p:nvPicPr>
          <p:blipFill>
            <a:blip r:embed="rId4"/>
            <a:stretch>
              <a:fillRect/>
            </a:stretch>
          </p:blipFill>
          <p:spPr>
            <a:xfrm>
              <a:off x="8689342" y="3076380"/>
              <a:ext cx="822960" cy="822960"/>
            </a:xfrm>
            <a:prstGeom prst="rect">
              <a:avLst/>
            </a:prstGeom>
            <a:ln>
              <a:noFill/>
            </a:ln>
            <a:effectLst>
              <a:outerShdw blurRad="44450" dist="27940" dir="5400000" algn="ctr">
                <a:srgbClr val="000000">
                  <a:alpha val="32000"/>
                </a:srgbClr>
              </a:outerShdw>
            </a:effectLst>
            <a:sp3d>
              <a:bevelT w="190500" h="38100"/>
            </a:sp3d>
          </p:spPr>
        </p:pic>
      </p:grpSp>
      <p:grpSp>
        <p:nvGrpSpPr>
          <p:cNvPr id="14" name="Group 13">
            <a:extLst>
              <a:ext uri="{FF2B5EF4-FFF2-40B4-BE49-F238E27FC236}">
                <a16:creationId xmlns:a16="http://schemas.microsoft.com/office/drawing/2014/main" id="{A1DC20C0-BC94-C162-DE95-51F6AA8DB150}"/>
              </a:ext>
            </a:extLst>
          </p:cNvPr>
          <p:cNvGrpSpPr/>
          <p:nvPr/>
        </p:nvGrpSpPr>
        <p:grpSpPr>
          <a:xfrm>
            <a:off x="4707549" y="2650384"/>
            <a:ext cx="2834640" cy="2834639"/>
            <a:chOff x="4707549" y="2259394"/>
            <a:chExt cx="2834640" cy="2834639"/>
          </a:xfrm>
          <a:scene3d>
            <a:camera prst="orthographicFront">
              <a:rot lat="0" lon="0" rev="0"/>
            </a:camera>
            <a:lightRig rig="balanced" dir="t">
              <a:rot lat="0" lon="0" rev="8700000"/>
            </a:lightRig>
          </a:scene3d>
        </p:grpSpPr>
        <p:sp>
          <p:nvSpPr>
            <p:cNvPr id="15" name="Rectangle 14">
              <a:extLst>
                <a:ext uri="{FF2B5EF4-FFF2-40B4-BE49-F238E27FC236}">
                  <a16:creationId xmlns:a16="http://schemas.microsoft.com/office/drawing/2014/main" id="{DACDFDAE-8ED6-9A51-E5CC-87EE6AB6FBDC}"/>
                </a:ext>
              </a:extLst>
            </p:cNvPr>
            <p:cNvSpPr/>
            <p:nvPr/>
          </p:nvSpPr>
          <p:spPr>
            <a:xfrm>
              <a:off x="4707549" y="2259394"/>
              <a:ext cx="2834640" cy="2834639"/>
            </a:xfrm>
            <a:prstGeom prst="rect">
              <a:avLst/>
            </a:prstGeom>
            <a:solidFill>
              <a:schemeClr val="accent2"/>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ontserrat" pitchFamily="2" charset="77"/>
              </a:endParaRPr>
            </a:p>
          </p:txBody>
        </p:sp>
        <p:sp>
          <p:nvSpPr>
            <p:cNvPr id="16" name="TextBox 15">
              <a:extLst>
                <a:ext uri="{FF2B5EF4-FFF2-40B4-BE49-F238E27FC236}">
                  <a16:creationId xmlns:a16="http://schemas.microsoft.com/office/drawing/2014/main" id="{9606A713-B77C-902C-C7BB-ACAE8A07E2CF}"/>
                </a:ext>
              </a:extLst>
            </p:cNvPr>
            <p:cNvSpPr txBox="1"/>
            <p:nvPr/>
          </p:nvSpPr>
          <p:spPr>
            <a:xfrm>
              <a:off x="4820308" y="3433315"/>
              <a:ext cx="2609122" cy="138499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bg1"/>
                  </a:solidFill>
                  <a:effectLst/>
                  <a:uLnTx/>
                  <a:uFillTx/>
                  <a:latin typeface="Montserrat" pitchFamily="2" charset="77"/>
                </a:rPr>
                <a:t>Program Future / Fate</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bg1"/>
                  </a:solidFill>
                  <a:effectLst/>
                  <a:uLnTx/>
                  <a:uFillTx/>
                  <a:latin typeface="Montserrat" pitchFamily="2" charset="77"/>
                </a:rPr>
                <a:t>Increase Service Levels</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bg1"/>
                  </a:solidFill>
                  <a:effectLst/>
                  <a:uLnTx/>
                  <a:uFillTx/>
                  <a:latin typeface="Montserrat" pitchFamily="2" charset="77"/>
                </a:rPr>
                <a:t>Repurpose Resources</a:t>
              </a:r>
            </a:p>
            <a:p>
              <a:pPr marL="625475" marR="0" lvl="1" indent="-277813"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bg1"/>
                  </a:solidFill>
                  <a:effectLst/>
                  <a:uLnTx/>
                  <a:uFillTx/>
                  <a:latin typeface="Montserrat" pitchFamily="2" charset="77"/>
                </a:rPr>
                <a:t>Efficiency, Sourcing, Service Levels</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bg1"/>
                  </a:solidFill>
                  <a:effectLst/>
                  <a:uLnTx/>
                  <a:uFillTx/>
                  <a:latin typeface="Montserrat" pitchFamily="2" charset="77"/>
                </a:rPr>
                <a:t>Generate Revenue</a:t>
              </a:r>
            </a:p>
          </p:txBody>
        </p:sp>
        <p:sp>
          <p:nvSpPr>
            <p:cNvPr id="17" name="TextBox 16">
              <a:extLst>
                <a:ext uri="{FF2B5EF4-FFF2-40B4-BE49-F238E27FC236}">
                  <a16:creationId xmlns:a16="http://schemas.microsoft.com/office/drawing/2014/main" id="{A8F5687B-A1C6-549C-02F4-32460C9D6D7D}"/>
                </a:ext>
              </a:extLst>
            </p:cNvPr>
            <p:cNvSpPr txBox="1"/>
            <p:nvPr/>
          </p:nvSpPr>
          <p:spPr>
            <a:xfrm>
              <a:off x="5663075" y="2388150"/>
              <a:ext cx="1690605" cy="830997"/>
            </a:xfrm>
            <a:prstGeom prst="rect">
              <a:avLst/>
            </a:prstGeom>
            <a:noFill/>
            <a:ln>
              <a:noFill/>
            </a:ln>
            <a:effectLst>
              <a:outerShdw blurRad="44450" dist="27940" dir="5400000" algn="ctr">
                <a:srgbClr val="000000">
                  <a:alpha val="32000"/>
                </a:srgbClr>
              </a:outerShdw>
            </a:effectLst>
            <a:sp3d>
              <a:bevelT w="190500" h="38100"/>
            </a:sp3d>
          </p:spPr>
          <p:txBody>
            <a:bodyPr wrap="square">
              <a:spAutoFit/>
            </a:bodyPr>
            <a:lstStyle/>
            <a:p>
              <a:r>
                <a:rPr lang="en-US" sz="2400" b="1" cap="all" dirty="0">
                  <a:solidFill>
                    <a:schemeClr val="bg1"/>
                  </a:solidFill>
                  <a:latin typeface="Montserrat" pitchFamily="2" charset="77"/>
                </a:rPr>
                <a:t>gain  insight</a:t>
              </a:r>
            </a:p>
          </p:txBody>
        </p:sp>
        <p:pic>
          <p:nvPicPr>
            <p:cNvPr id="18" name="Picture 17" descr="Icon&#10;&#10;Description automatically generated">
              <a:extLst>
                <a:ext uri="{FF2B5EF4-FFF2-40B4-BE49-F238E27FC236}">
                  <a16:creationId xmlns:a16="http://schemas.microsoft.com/office/drawing/2014/main" id="{E0E39EAE-ED18-4328-5C04-36A6A635D860}"/>
                </a:ext>
              </a:extLst>
            </p:cNvPr>
            <p:cNvPicPr>
              <a:picLocks noChangeAspect="1"/>
            </p:cNvPicPr>
            <p:nvPr/>
          </p:nvPicPr>
          <p:blipFill>
            <a:blip r:embed="rId5"/>
            <a:stretch>
              <a:fillRect/>
            </a:stretch>
          </p:blipFill>
          <p:spPr>
            <a:xfrm>
              <a:off x="4840115" y="2447623"/>
              <a:ext cx="822960" cy="822960"/>
            </a:xfrm>
            <a:prstGeom prst="rect">
              <a:avLst/>
            </a:prstGeom>
            <a:ln>
              <a:noFill/>
            </a:ln>
            <a:effectLst>
              <a:outerShdw blurRad="44450" dist="27940" dir="5400000" algn="ctr">
                <a:srgbClr val="000000">
                  <a:alpha val="32000"/>
                </a:srgbClr>
              </a:outerShdw>
            </a:effectLst>
            <a:sp3d>
              <a:bevelT w="190500" h="38100"/>
            </a:sp3d>
          </p:spPr>
        </p:pic>
      </p:grpSp>
      <p:sp>
        <p:nvSpPr>
          <p:cNvPr id="19" name="TextBox 18">
            <a:extLst>
              <a:ext uri="{FF2B5EF4-FFF2-40B4-BE49-F238E27FC236}">
                <a16:creationId xmlns:a16="http://schemas.microsoft.com/office/drawing/2014/main" id="{D8BE84CE-4E42-81B4-521B-B4D8DEE7A11E}"/>
              </a:ext>
            </a:extLst>
          </p:cNvPr>
          <p:cNvSpPr txBox="1"/>
          <p:nvPr/>
        </p:nvSpPr>
        <p:spPr>
          <a:xfrm>
            <a:off x="1141968" y="1187603"/>
            <a:ext cx="9965802" cy="646331"/>
          </a:xfrm>
          <a:prstGeom prst="rect">
            <a:avLst/>
          </a:prstGeom>
          <a:noFill/>
        </p:spPr>
        <p:txBody>
          <a:bodyPr wrap="square" rtlCol="0">
            <a:spAutoFit/>
          </a:bodyPr>
          <a:lstStyle/>
          <a:p>
            <a:pPr algn="ctr"/>
            <a:r>
              <a:rPr lang="en-US" sz="3600" b="1" cap="all" dirty="0">
                <a:solidFill>
                  <a:schemeClr val="accent1"/>
                </a:solidFill>
                <a:effectLst>
                  <a:outerShdw blurRad="38100" dist="38100" dir="2700000" algn="tl">
                    <a:srgbClr val="000000">
                      <a:alpha val="43137"/>
                    </a:srgbClr>
                  </a:outerShdw>
                </a:effectLst>
                <a:latin typeface="Montserrat" pitchFamily="2" charset="77"/>
              </a:rPr>
              <a:t>PROGRAM-CENTRIC DECISION-MAKING</a:t>
            </a:r>
          </a:p>
        </p:txBody>
      </p:sp>
    </p:spTree>
    <p:extLst>
      <p:ext uri="{BB962C8B-B14F-4D97-AF65-F5344CB8AC3E}">
        <p14:creationId xmlns:p14="http://schemas.microsoft.com/office/powerpoint/2010/main" val="3154392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920"/>
            <a:duotone>
              <a:schemeClr val="accent1">
                <a:shade val="45000"/>
                <a:satMod val="135000"/>
              </a:schemeClr>
              <a:prstClr val="white"/>
            </a:duotone>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C364FA-C514-4B7C-4ADE-8DC76BDBF797}"/>
              </a:ext>
            </a:extLst>
          </p:cNvPr>
          <p:cNvSpPr/>
          <p:nvPr/>
        </p:nvSpPr>
        <p:spPr>
          <a:xfrm>
            <a:off x="-68599" y="972383"/>
            <a:ext cx="12536906" cy="1569660"/>
          </a:xfrm>
          <a:prstGeom prst="rect">
            <a:avLst/>
          </a:prstGeom>
        </p:spPr>
        <p:txBody>
          <a:bodyPr wrap="square">
            <a:spAutoFit/>
          </a:bodyPr>
          <a:lstStyle/>
          <a:p>
            <a:pPr algn="ctr"/>
            <a:r>
              <a:rPr lang="en-US" sz="4800" b="1" spc="600" dirty="0">
                <a:solidFill>
                  <a:schemeClr val="accent1"/>
                </a:solidFill>
                <a:effectLst>
                  <a:outerShdw blurRad="38100" dist="38100" dir="2700000" algn="tl">
                    <a:srgbClr val="000000">
                      <a:alpha val="43137"/>
                    </a:srgbClr>
                  </a:outerShdw>
                </a:effectLst>
                <a:latin typeface="Montserrat" pitchFamily="2" charset="77"/>
              </a:rPr>
              <a:t>PRIORITY BASED BUDGETING</a:t>
            </a:r>
          </a:p>
          <a:p>
            <a:pPr algn="ctr"/>
            <a:r>
              <a:rPr lang="en-US" sz="4800" b="1" spc="600" dirty="0">
                <a:solidFill>
                  <a:schemeClr val="accent1"/>
                </a:solidFill>
                <a:effectLst>
                  <a:outerShdw blurRad="38100" dist="38100" dir="2700000" algn="tl">
                    <a:srgbClr val="000000">
                      <a:alpha val="43137"/>
                    </a:srgbClr>
                  </a:outerShdw>
                </a:effectLst>
                <a:latin typeface="Montserrat" pitchFamily="2" charset="77"/>
              </a:rPr>
              <a:t>MILESTONES</a:t>
            </a:r>
          </a:p>
        </p:txBody>
      </p:sp>
      <p:grpSp>
        <p:nvGrpSpPr>
          <p:cNvPr id="5" name="Group 4">
            <a:extLst>
              <a:ext uri="{FF2B5EF4-FFF2-40B4-BE49-F238E27FC236}">
                <a16:creationId xmlns:a16="http://schemas.microsoft.com/office/drawing/2014/main" id="{4CF8F869-AACD-8BF0-224D-7E7632729FD8}"/>
              </a:ext>
            </a:extLst>
          </p:cNvPr>
          <p:cNvGrpSpPr/>
          <p:nvPr/>
        </p:nvGrpSpPr>
        <p:grpSpPr>
          <a:xfrm>
            <a:off x="-95451" y="2596727"/>
            <a:ext cx="12344400" cy="2817546"/>
            <a:chOff x="-95451" y="2596727"/>
            <a:chExt cx="12344400" cy="2817546"/>
          </a:xfrm>
        </p:grpSpPr>
        <p:cxnSp>
          <p:nvCxnSpPr>
            <p:cNvPr id="6" name="Straight Connector 5">
              <a:extLst>
                <a:ext uri="{FF2B5EF4-FFF2-40B4-BE49-F238E27FC236}">
                  <a16:creationId xmlns:a16="http://schemas.microsoft.com/office/drawing/2014/main" id="{02D1F2ED-AFB1-A5C6-B093-0655FF22C917}"/>
                </a:ext>
              </a:extLst>
            </p:cNvPr>
            <p:cNvCxnSpPr>
              <a:cxnSpLocks/>
            </p:cNvCxnSpPr>
            <p:nvPr/>
          </p:nvCxnSpPr>
          <p:spPr>
            <a:xfrm>
              <a:off x="-95451" y="3907407"/>
              <a:ext cx="123444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A67A052-86EE-4A0B-2290-5FFA510274A0}"/>
                </a:ext>
              </a:extLst>
            </p:cNvPr>
            <p:cNvGrpSpPr/>
            <p:nvPr/>
          </p:nvGrpSpPr>
          <p:grpSpPr>
            <a:xfrm>
              <a:off x="659026" y="3344393"/>
              <a:ext cx="1126027" cy="1126027"/>
              <a:chOff x="202761" y="-35433"/>
              <a:chExt cx="1126027" cy="1126027"/>
            </a:xfrm>
          </p:grpSpPr>
          <p:pic>
            <p:nvPicPr>
              <p:cNvPr id="25" name="Picture 24" descr="Shape&#10;&#10;Description automatically generated">
                <a:extLst>
                  <a:ext uri="{FF2B5EF4-FFF2-40B4-BE49-F238E27FC236}">
                    <a16:creationId xmlns:a16="http://schemas.microsoft.com/office/drawing/2014/main" id="{00874CAB-BA72-D109-B5F0-CC089692FA51}"/>
                  </a:ext>
                </a:extLst>
              </p:cNvPr>
              <p:cNvPicPr>
                <a:picLocks noChangeAspect="1"/>
              </p:cNvPicPr>
              <p:nvPr/>
            </p:nvPicPr>
            <p:blipFill>
              <a:blip r:embed="rId3"/>
              <a:stretch>
                <a:fillRect/>
              </a:stretch>
            </p:blipFill>
            <p:spPr>
              <a:xfrm>
                <a:off x="202761" y="-35433"/>
                <a:ext cx="1126027" cy="1126027"/>
              </a:xfrm>
              <a:prstGeom prst="rect">
                <a:avLst/>
              </a:prstGeom>
            </p:spPr>
          </p:pic>
          <p:sp>
            <p:nvSpPr>
              <p:cNvPr id="26" name="TextBox 25">
                <a:extLst>
                  <a:ext uri="{FF2B5EF4-FFF2-40B4-BE49-F238E27FC236}">
                    <a16:creationId xmlns:a16="http://schemas.microsoft.com/office/drawing/2014/main" id="{CF4AB65C-E556-06FD-63EC-5594F519EAA7}"/>
                  </a:ext>
                </a:extLst>
              </p:cNvPr>
              <p:cNvSpPr txBox="1"/>
              <p:nvPr/>
            </p:nvSpPr>
            <p:spPr>
              <a:xfrm>
                <a:off x="393898" y="265970"/>
                <a:ext cx="743751" cy="523220"/>
              </a:xfrm>
              <a:prstGeom prst="rect">
                <a:avLst/>
              </a:prstGeom>
              <a:noFill/>
              <a:effectLst>
                <a:innerShdw blurRad="63500" dist="50800" dir="16200000">
                  <a:srgbClr val="AFECFF">
                    <a:alpha val="50000"/>
                  </a:srgbClr>
                </a:innerShdw>
              </a:effectLst>
            </p:spPr>
            <p:txBody>
              <a:bodyPr wrap="square" rtlCol="0">
                <a:spAutoFit/>
              </a:bodyPr>
              <a:lstStyle/>
              <a:p>
                <a:pPr algn="ctr"/>
                <a:r>
                  <a:rPr lang="en-US" sz="2800" b="1" dirty="0">
                    <a:solidFill>
                      <a:schemeClr val="accent1"/>
                    </a:solidFill>
                    <a:latin typeface="Montserrat" pitchFamily="2" charset="77"/>
                  </a:rPr>
                  <a:t>1</a:t>
                </a:r>
              </a:p>
            </p:txBody>
          </p:sp>
        </p:grpSp>
        <p:grpSp>
          <p:nvGrpSpPr>
            <p:cNvPr id="8" name="Group 7">
              <a:extLst>
                <a:ext uri="{FF2B5EF4-FFF2-40B4-BE49-F238E27FC236}">
                  <a16:creationId xmlns:a16="http://schemas.microsoft.com/office/drawing/2014/main" id="{23ADB52B-4733-189D-CF06-B5FB38409A20}"/>
                </a:ext>
              </a:extLst>
            </p:cNvPr>
            <p:cNvGrpSpPr/>
            <p:nvPr/>
          </p:nvGrpSpPr>
          <p:grpSpPr>
            <a:xfrm>
              <a:off x="3124105" y="3375904"/>
              <a:ext cx="1126027" cy="1126027"/>
              <a:chOff x="-1175370" y="-3922"/>
              <a:chExt cx="1126027" cy="1126027"/>
            </a:xfrm>
          </p:grpSpPr>
          <p:pic>
            <p:nvPicPr>
              <p:cNvPr id="23" name="Picture 22" descr="Shape&#10;&#10;Description automatically generated">
                <a:extLst>
                  <a:ext uri="{FF2B5EF4-FFF2-40B4-BE49-F238E27FC236}">
                    <a16:creationId xmlns:a16="http://schemas.microsoft.com/office/drawing/2014/main" id="{EA3FE7FF-E687-60B4-B54A-9325B61243D6}"/>
                  </a:ext>
                </a:extLst>
              </p:cNvPr>
              <p:cNvPicPr>
                <a:picLocks noChangeAspect="1"/>
              </p:cNvPicPr>
              <p:nvPr/>
            </p:nvPicPr>
            <p:blipFill>
              <a:blip r:embed="rId3"/>
              <a:stretch>
                <a:fillRect/>
              </a:stretch>
            </p:blipFill>
            <p:spPr>
              <a:xfrm>
                <a:off x="-1175370" y="-3922"/>
                <a:ext cx="1126027" cy="1126027"/>
              </a:xfrm>
              <a:prstGeom prst="rect">
                <a:avLst/>
              </a:prstGeom>
            </p:spPr>
          </p:pic>
          <p:sp>
            <p:nvSpPr>
              <p:cNvPr id="24" name="TextBox 23">
                <a:extLst>
                  <a:ext uri="{FF2B5EF4-FFF2-40B4-BE49-F238E27FC236}">
                    <a16:creationId xmlns:a16="http://schemas.microsoft.com/office/drawing/2014/main" id="{69D3EE18-C35F-00A3-1B0B-E57950BC6FD4}"/>
                  </a:ext>
                </a:extLst>
              </p:cNvPr>
              <p:cNvSpPr txBox="1"/>
              <p:nvPr/>
            </p:nvSpPr>
            <p:spPr>
              <a:xfrm>
                <a:off x="-984234" y="293441"/>
                <a:ext cx="743751" cy="523220"/>
              </a:xfrm>
              <a:prstGeom prst="rect">
                <a:avLst/>
              </a:prstGeom>
              <a:noFill/>
              <a:effectLst>
                <a:innerShdw blurRad="63500" dist="50800" dir="16200000">
                  <a:srgbClr val="AFECFF">
                    <a:alpha val="50000"/>
                  </a:srgbClr>
                </a:innerShdw>
              </a:effectLst>
            </p:spPr>
            <p:txBody>
              <a:bodyPr wrap="square" rtlCol="0">
                <a:spAutoFit/>
              </a:bodyPr>
              <a:lstStyle/>
              <a:p>
                <a:pPr algn="ctr"/>
                <a:r>
                  <a:rPr lang="en-US" sz="2800" b="1" dirty="0">
                    <a:solidFill>
                      <a:schemeClr val="accent1"/>
                    </a:solidFill>
                    <a:latin typeface="Montserrat" pitchFamily="2" charset="77"/>
                  </a:rPr>
                  <a:t>2</a:t>
                </a:r>
              </a:p>
            </p:txBody>
          </p:sp>
        </p:grpSp>
        <p:grpSp>
          <p:nvGrpSpPr>
            <p:cNvPr id="9" name="Group 8">
              <a:extLst>
                <a:ext uri="{FF2B5EF4-FFF2-40B4-BE49-F238E27FC236}">
                  <a16:creationId xmlns:a16="http://schemas.microsoft.com/office/drawing/2014/main" id="{0B19B56F-085B-992F-7571-36F12A0C1769}"/>
                </a:ext>
              </a:extLst>
            </p:cNvPr>
            <p:cNvGrpSpPr/>
            <p:nvPr/>
          </p:nvGrpSpPr>
          <p:grpSpPr>
            <a:xfrm>
              <a:off x="5629844" y="3389295"/>
              <a:ext cx="1126027" cy="1126027"/>
              <a:chOff x="-591236" y="9469"/>
              <a:chExt cx="1126027" cy="1126027"/>
            </a:xfrm>
          </p:grpSpPr>
          <p:pic>
            <p:nvPicPr>
              <p:cNvPr id="21" name="Picture 20" descr="Shape&#10;&#10;Description automatically generated">
                <a:extLst>
                  <a:ext uri="{FF2B5EF4-FFF2-40B4-BE49-F238E27FC236}">
                    <a16:creationId xmlns:a16="http://schemas.microsoft.com/office/drawing/2014/main" id="{A0AD1D5A-9BE5-B123-E960-6A02513E8821}"/>
                  </a:ext>
                </a:extLst>
              </p:cNvPr>
              <p:cNvPicPr>
                <a:picLocks noChangeAspect="1"/>
              </p:cNvPicPr>
              <p:nvPr/>
            </p:nvPicPr>
            <p:blipFill>
              <a:blip r:embed="rId3"/>
              <a:stretch>
                <a:fillRect/>
              </a:stretch>
            </p:blipFill>
            <p:spPr>
              <a:xfrm>
                <a:off x="-591236" y="9469"/>
                <a:ext cx="1126027" cy="1126027"/>
              </a:xfrm>
              <a:prstGeom prst="rect">
                <a:avLst/>
              </a:prstGeom>
            </p:spPr>
          </p:pic>
          <p:sp>
            <p:nvSpPr>
              <p:cNvPr id="22" name="TextBox 21">
                <a:extLst>
                  <a:ext uri="{FF2B5EF4-FFF2-40B4-BE49-F238E27FC236}">
                    <a16:creationId xmlns:a16="http://schemas.microsoft.com/office/drawing/2014/main" id="{F1DCBAD3-66D5-A37B-4181-6916DFCDEBD8}"/>
                  </a:ext>
                </a:extLst>
              </p:cNvPr>
              <p:cNvSpPr txBox="1"/>
              <p:nvPr/>
            </p:nvSpPr>
            <p:spPr>
              <a:xfrm>
                <a:off x="-393101" y="310597"/>
                <a:ext cx="743751" cy="523220"/>
              </a:xfrm>
              <a:prstGeom prst="rect">
                <a:avLst/>
              </a:prstGeom>
              <a:noFill/>
              <a:effectLst>
                <a:innerShdw blurRad="63500" dist="50800" dir="16200000">
                  <a:srgbClr val="AFECFF">
                    <a:alpha val="50000"/>
                  </a:srgbClr>
                </a:innerShdw>
              </a:effectLst>
            </p:spPr>
            <p:txBody>
              <a:bodyPr wrap="square" rtlCol="0">
                <a:spAutoFit/>
              </a:bodyPr>
              <a:lstStyle/>
              <a:p>
                <a:pPr algn="ctr"/>
                <a:r>
                  <a:rPr lang="en-US" sz="2800" b="1" dirty="0">
                    <a:solidFill>
                      <a:schemeClr val="accent1"/>
                    </a:solidFill>
                    <a:latin typeface="Montserrat" pitchFamily="2" charset="77"/>
                  </a:rPr>
                  <a:t>3</a:t>
                </a:r>
              </a:p>
            </p:txBody>
          </p:sp>
        </p:grpSp>
        <p:grpSp>
          <p:nvGrpSpPr>
            <p:cNvPr id="10" name="Group 9">
              <a:extLst>
                <a:ext uri="{FF2B5EF4-FFF2-40B4-BE49-F238E27FC236}">
                  <a16:creationId xmlns:a16="http://schemas.microsoft.com/office/drawing/2014/main" id="{003C9338-BCED-F7D7-F330-003F0268A2FB}"/>
                </a:ext>
              </a:extLst>
            </p:cNvPr>
            <p:cNvGrpSpPr/>
            <p:nvPr/>
          </p:nvGrpSpPr>
          <p:grpSpPr>
            <a:xfrm>
              <a:off x="8080163" y="3358009"/>
              <a:ext cx="1126027" cy="1126027"/>
              <a:chOff x="-62522" y="-21817"/>
              <a:chExt cx="1126027" cy="1126027"/>
            </a:xfrm>
          </p:grpSpPr>
          <p:pic>
            <p:nvPicPr>
              <p:cNvPr id="19" name="Picture 18" descr="Shape&#10;&#10;Description automatically generated">
                <a:extLst>
                  <a:ext uri="{FF2B5EF4-FFF2-40B4-BE49-F238E27FC236}">
                    <a16:creationId xmlns:a16="http://schemas.microsoft.com/office/drawing/2014/main" id="{F784E2FB-78E0-3C8B-2243-35A3A96AD541}"/>
                  </a:ext>
                </a:extLst>
              </p:cNvPr>
              <p:cNvPicPr>
                <a:picLocks noChangeAspect="1"/>
              </p:cNvPicPr>
              <p:nvPr/>
            </p:nvPicPr>
            <p:blipFill>
              <a:blip r:embed="rId3"/>
              <a:stretch>
                <a:fillRect/>
              </a:stretch>
            </p:blipFill>
            <p:spPr>
              <a:xfrm>
                <a:off x="-62522" y="-21817"/>
                <a:ext cx="1126027" cy="1126027"/>
              </a:xfrm>
              <a:prstGeom prst="rect">
                <a:avLst/>
              </a:prstGeom>
            </p:spPr>
          </p:pic>
          <p:sp>
            <p:nvSpPr>
              <p:cNvPr id="20" name="TextBox 19">
                <a:extLst>
                  <a:ext uri="{FF2B5EF4-FFF2-40B4-BE49-F238E27FC236}">
                    <a16:creationId xmlns:a16="http://schemas.microsoft.com/office/drawing/2014/main" id="{A9CED426-D639-02EB-BE1C-ADB538E69C4F}"/>
                  </a:ext>
                </a:extLst>
              </p:cNvPr>
              <p:cNvSpPr txBox="1"/>
              <p:nvPr/>
            </p:nvSpPr>
            <p:spPr>
              <a:xfrm>
                <a:off x="128614" y="265970"/>
                <a:ext cx="743751" cy="523220"/>
              </a:xfrm>
              <a:prstGeom prst="rect">
                <a:avLst/>
              </a:prstGeom>
              <a:noFill/>
              <a:effectLst>
                <a:innerShdw blurRad="63500" dist="50800" dir="16200000">
                  <a:srgbClr val="AFECFF">
                    <a:alpha val="50000"/>
                  </a:srgbClr>
                </a:innerShdw>
              </a:effectLst>
            </p:spPr>
            <p:txBody>
              <a:bodyPr wrap="square" rtlCol="0">
                <a:spAutoFit/>
              </a:bodyPr>
              <a:lstStyle/>
              <a:p>
                <a:pPr algn="ctr"/>
                <a:r>
                  <a:rPr lang="en-US" sz="2800" b="1" dirty="0">
                    <a:solidFill>
                      <a:schemeClr val="accent1"/>
                    </a:solidFill>
                    <a:latin typeface="Montserrat" pitchFamily="2" charset="77"/>
                  </a:rPr>
                  <a:t>4</a:t>
                </a:r>
              </a:p>
            </p:txBody>
          </p:sp>
        </p:grpSp>
        <p:sp>
          <p:nvSpPr>
            <p:cNvPr id="11" name="Rectangle 10">
              <a:extLst>
                <a:ext uri="{FF2B5EF4-FFF2-40B4-BE49-F238E27FC236}">
                  <a16:creationId xmlns:a16="http://schemas.microsoft.com/office/drawing/2014/main" id="{0E4D9669-C1D4-3115-B3A4-C17DF1CBE875}"/>
                </a:ext>
              </a:extLst>
            </p:cNvPr>
            <p:cNvSpPr/>
            <p:nvPr/>
          </p:nvSpPr>
          <p:spPr>
            <a:xfrm>
              <a:off x="361363" y="4492997"/>
              <a:ext cx="1836851" cy="830997"/>
            </a:xfrm>
            <a:prstGeom prst="rect">
              <a:avLst/>
            </a:prstGeom>
          </p:spPr>
          <p:txBody>
            <a:bodyPr wrap="square">
              <a:spAutoFit/>
            </a:bodyPr>
            <a:lstStyle/>
            <a:p>
              <a:pPr algn="ctr"/>
              <a:r>
                <a:rPr lang="en-US" sz="1600" b="1" spc="300" dirty="0">
                  <a:solidFill>
                    <a:schemeClr val="accent1"/>
                  </a:solidFill>
                  <a:latin typeface="Montserrat" pitchFamily="2" charset="77"/>
                </a:rPr>
                <a:t>UPLOAD BUDGET DATA</a:t>
              </a:r>
            </a:p>
          </p:txBody>
        </p:sp>
        <p:grpSp>
          <p:nvGrpSpPr>
            <p:cNvPr id="12" name="Group 11">
              <a:extLst>
                <a:ext uri="{FF2B5EF4-FFF2-40B4-BE49-F238E27FC236}">
                  <a16:creationId xmlns:a16="http://schemas.microsoft.com/office/drawing/2014/main" id="{7E74E461-C0F9-F4EA-4FD8-D3AD68516ED4}"/>
                </a:ext>
              </a:extLst>
            </p:cNvPr>
            <p:cNvGrpSpPr/>
            <p:nvPr/>
          </p:nvGrpSpPr>
          <p:grpSpPr>
            <a:xfrm>
              <a:off x="10377893" y="3344393"/>
              <a:ext cx="1126027" cy="1126027"/>
              <a:chOff x="313601" y="-35433"/>
              <a:chExt cx="1126027" cy="1126027"/>
            </a:xfrm>
          </p:grpSpPr>
          <p:pic>
            <p:nvPicPr>
              <p:cNvPr id="17" name="Picture 16" descr="Shape&#10;&#10;Description automatically generated">
                <a:extLst>
                  <a:ext uri="{FF2B5EF4-FFF2-40B4-BE49-F238E27FC236}">
                    <a16:creationId xmlns:a16="http://schemas.microsoft.com/office/drawing/2014/main" id="{A7EE7095-3359-2F74-16CF-00C55E9E1C8D}"/>
                  </a:ext>
                </a:extLst>
              </p:cNvPr>
              <p:cNvPicPr>
                <a:picLocks noChangeAspect="1"/>
              </p:cNvPicPr>
              <p:nvPr/>
            </p:nvPicPr>
            <p:blipFill>
              <a:blip r:embed="rId3"/>
              <a:stretch>
                <a:fillRect/>
              </a:stretch>
            </p:blipFill>
            <p:spPr>
              <a:xfrm>
                <a:off x="313601" y="-35433"/>
                <a:ext cx="1126027" cy="1126027"/>
              </a:xfrm>
              <a:prstGeom prst="rect">
                <a:avLst/>
              </a:prstGeom>
            </p:spPr>
          </p:pic>
          <p:sp>
            <p:nvSpPr>
              <p:cNvPr id="18" name="TextBox 17">
                <a:extLst>
                  <a:ext uri="{FF2B5EF4-FFF2-40B4-BE49-F238E27FC236}">
                    <a16:creationId xmlns:a16="http://schemas.microsoft.com/office/drawing/2014/main" id="{865CE509-B7C7-48BA-1EF7-D871E6CCE0EE}"/>
                  </a:ext>
                </a:extLst>
              </p:cNvPr>
              <p:cNvSpPr txBox="1"/>
              <p:nvPr/>
            </p:nvSpPr>
            <p:spPr>
              <a:xfrm>
                <a:off x="533794" y="279586"/>
                <a:ext cx="743751" cy="523220"/>
              </a:xfrm>
              <a:prstGeom prst="rect">
                <a:avLst/>
              </a:prstGeom>
              <a:noFill/>
              <a:effectLst>
                <a:innerShdw blurRad="63500" dist="50800" dir="16200000">
                  <a:srgbClr val="AFECFF">
                    <a:alpha val="50000"/>
                  </a:srgbClr>
                </a:innerShdw>
              </a:effectLst>
            </p:spPr>
            <p:txBody>
              <a:bodyPr wrap="square" rtlCol="0">
                <a:spAutoFit/>
              </a:bodyPr>
              <a:lstStyle/>
              <a:p>
                <a:pPr algn="ctr"/>
                <a:r>
                  <a:rPr lang="en-US" sz="2800" b="1" dirty="0">
                    <a:solidFill>
                      <a:schemeClr val="accent1"/>
                    </a:solidFill>
                    <a:latin typeface="Montserrat" pitchFamily="2" charset="77"/>
                  </a:rPr>
                  <a:t>5</a:t>
                </a:r>
              </a:p>
            </p:txBody>
          </p:sp>
        </p:grpSp>
        <p:sp>
          <p:nvSpPr>
            <p:cNvPr id="13" name="Rectangle 12">
              <a:extLst>
                <a:ext uri="{FF2B5EF4-FFF2-40B4-BE49-F238E27FC236}">
                  <a16:creationId xmlns:a16="http://schemas.microsoft.com/office/drawing/2014/main" id="{36D6E381-FB0B-F046-626F-6EB85FAE8FB4}"/>
                </a:ext>
              </a:extLst>
            </p:cNvPr>
            <p:cNvSpPr/>
            <p:nvPr/>
          </p:nvSpPr>
          <p:spPr>
            <a:xfrm>
              <a:off x="2472200" y="2596727"/>
              <a:ext cx="2429834" cy="830997"/>
            </a:xfrm>
            <a:prstGeom prst="rect">
              <a:avLst/>
            </a:prstGeom>
          </p:spPr>
          <p:txBody>
            <a:bodyPr wrap="square">
              <a:spAutoFit/>
            </a:bodyPr>
            <a:lstStyle/>
            <a:p>
              <a:pPr algn="ctr"/>
              <a:r>
                <a:rPr lang="en-US" sz="1600" b="1" spc="300" dirty="0">
                  <a:solidFill>
                    <a:schemeClr val="accent1"/>
                  </a:solidFill>
                  <a:latin typeface="Montserrat" pitchFamily="2" charset="77"/>
                </a:rPr>
                <a:t>CREATE PROGRAM INVENTORY</a:t>
              </a:r>
            </a:p>
          </p:txBody>
        </p:sp>
        <p:sp>
          <p:nvSpPr>
            <p:cNvPr id="14" name="Rectangle 13">
              <a:extLst>
                <a:ext uri="{FF2B5EF4-FFF2-40B4-BE49-F238E27FC236}">
                  <a16:creationId xmlns:a16="http://schemas.microsoft.com/office/drawing/2014/main" id="{03C70BF7-AA52-82A1-DBF0-210E25123F3A}"/>
                </a:ext>
              </a:extLst>
            </p:cNvPr>
            <p:cNvSpPr/>
            <p:nvPr/>
          </p:nvSpPr>
          <p:spPr>
            <a:xfrm>
              <a:off x="5013136" y="4583276"/>
              <a:ext cx="2373439" cy="830997"/>
            </a:xfrm>
            <a:prstGeom prst="rect">
              <a:avLst/>
            </a:prstGeom>
          </p:spPr>
          <p:txBody>
            <a:bodyPr wrap="square">
              <a:spAutoFit/>
            </a:bodyPr>
            <a:lstStyle/>
            <a:p>
              <a:pPr algn="ctr"/>
              <a:r>
                <a:rPr lang="en-US" sz="1600" b="1" spc="300" dirty="0">
                  <a:solidFill>
                    <a:schemeClr val="accent1"/>
                  </a:solidFill>
                  <a:latin typeface="Montserrat" pitchFamily="2" charset="77"/>
                </a:rPr>
                <a:t>ALLOCATE LINE ITEMS TO PROGRAMS</a:t>
              </a:r>
            </a:p>
          </p:txBody>
        </p:sp>
        <p:sp>
          <p:nvSpPr>
            <p:cNvPr id="15" name="Rectangle 14">
              <a:extLst>
                <a:ext uri="{FF2B5EF4-FFF2-40B4-BE49-F238E27FC236}">
                  <a16:creationId xmlns:a16="http://schemas.microsoft.com/office/drawing/2014/main" id="{E2A54648-0331-8FF5-58E8-F423A6A2539F}"/>
                </a:ext>
              </a:extLst>
            </p:cNvPr>
            <p:cNvSpPr/>
            <p:nvPr/>
          </p:nvSpPr>
          <p:spPr>
            <a:xfrm>
              <a:off x="7428258" y="2607139"/>
              <a:ext cx="2429834" cy="830997"/>
            </a:xfrm>
            <a:prstGeom prst="rect">
              <a:avLst/>
            </a:prstGeom>
          </p:spPr>
          <p:txBody>
            <a:bodyPr wrap="square">
              <a:spAutoFit/>
            </a:bodyPr>
            <a:lstStyle/>
            <a:p>
              <a:pPr algn="ctr"/>
              <a:r>
                <a:rPr lang="en-US" sz="1600" b="1" spc="300" dirty="0">
                  <a:solidFill>
                    <a:schemeClr val="accent1"/>
                  </a:solidFill>
                  <a:latin typeface="Montserrat" pitchFamily="2" charset="77"/>
                </a:rPr>
                <a:t>ALIGN PROGRAMS TO PRIORITIES</a:t>
              </a:r>
            </a:p>
          </p:txBody>
        </p:sp>
        <p:sp>
          <p:nvSpPr>
            <p:cNvPr id="16" name="Rectangle 15">
              <a:extLst>
                <a:ext uri="{FF2B5EF4-FFF2-40B4-BE49-F238E27FC236}">
                  <a16:creationId xmlns:a16="http://schemas.microsoft.com/office/drawing/2014/main" id="{CBB144B1-B7BA-CDCC-71A0-F9331144B4CF}"/>
                </a:ext>
              </a:extLst>
            </p:cNvPr>
            <p:cNvSpPr/>
            <p:nvPr/>
          </p:nvSpPr>
          <p:spPr>
            <a:xfrm>
              <a:off x="9754185" y="4543032"/>
              <a:ext cx="2373439" cy="830997"/>
            </a:xfrm>
            <a:prstGeom prst="rect">
              <a:avLst/>
            </a:prstGeom>
          </p:spPr>
          <p:txBody>
            <a:bodyPr wrap="square">
              <a:spAutoFit/>
            </a:bodyPr>
            <a:lstStyle/>
            <a:p>
              <a:pPr algn="ctr"/>
              <a:r>
                <a:rPr lang="en-US" sz="1600" b="1" spc="300" dirty="0">
                  <a:solidFill>
                    <a:schemeClr val="accent1"/>
                  </a:solidFill>
                  <a:latin typeface="Montserrat" pitchFamily="2" charset="77"/>
                </a:rPr>
                <a:t>APPLY DATA TO ACHIEVE OUTCOMES</a:t>
              </a:r>
            </a:p>
          </p:txBody>
        </p:sp>
      </p:grpSp>
      <p:sp>
        <p:nvSpPr>
          <p:cNvPr id="27" name="Oval 26">
            <a:extLst>
              <a:ext uri="{FF2B5EF4-FFF2-40B4-BE49-F238E27FC236}">
                <a16:creationId xmlns:a16="http://schemas.microsoft.com/office/drawing/2014/main" id="{81327553-27D6-3850-4849-7608F96DEF7E}"/>
              </a:ext>
            </a:extLst>
          </p:cNvPr>
          <p:cNvSpPr/>
          <p:nvPr/>
        </p:nvSpPr>
        <p:spPr>
          <a:xfrm>
            <a:off x="856610" y="3512198"/>
            <a:ext cx="813816" cy="8147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ontserrat" pitchFamily="2" charset="77"/>
              </a:rPr>
              <a:t>01</a:t>
            </a:r>
          </a:p>
        </p:txBody>
      </p:sp>
      <p:sp>
        <p:nvSpPr>
          <p:cNvPr id="28" name="Oval 27">
            <a:extLst>
              <a:ext uri="{FF2B5EF4-FFF2-40B4-BE49-F238E27FC236}">
                <a16:creationId xmlns:a16="http://schemas.microsoft.com/office/drawing/2014/main" id="{252C1EDB-13C4-26B3-1C3F-4C21FB19D609}"/>
              </a:ext>
            </a:extLst>
          </p:cNvPr>
          <p:cNvSpPr/>
          <p:nvPr/>
        </p:nvSpPr>
        <p:spPr>
          <a:xfrm>
            <a:off x="3291786" y="3512198"/>
            <a:ext cx="813816" cy="8147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ontserrat" pitchFamily="2" charset="77"/>
              </a:rPr>
              <a:t>02</a:t>
            </a:r>
          </a:p>
        </p:txBody>
      </p:sp>
      <p:sp>
        <p:nvSpPr>
          <p:cNvPr id="29" name="Oval 28">
            <a:extLst>
              <a:ext uri="{FF2B5EF4-FFF2-40B4-BE49-F238E27FC236}">
                <a16:creationId xmlns:a16="http://schemas.microsoft.com/office/drawing/2014/main" id="{156ABB3E-71D1-ECEE-5AB8-0ADA27F15F73}"/>
              </a:ext>
            </a:extLst>
          </p:cNvPr>
          <p:cNvSpPr/>
          <p:nvPr/>
        </p:nvSpPr>
        <p:spPr>
          <a:xfrm>
            <a:off x="5804118" y="3527511"/>
            <a:ext cx="813816" cy="8147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ontserrat" pitchFamily="2" charset="77"/>
              </a:rPr>
              <a:t>03</a:t>
            </a:r>
          </a:p>
        </p:txBody>
      </p:sp>
      <p:sp>
        <p:nvSpPr>
          <p:cNvPr id="30" name="Oval 29">
            <a:extLst>
              <a:ext uri="{FF2B5EF4-FFF2-40B4-BE49-F238E27FC236}">
                <a16:creationId xmlns:a16="http://schemas.microsoft.com/office/drawing/2014/main" id="{C79931C9-3691-60A9-F76E-D0B1EFE8D10A}"/>
              </a:ext>
            </a:extLst>
          </p:cNvPr>
          <p:cNvSpPr/>
          <p:nvPr/>
        </p:nvSpPr>
        <p:spPr>
          <a:xfrm>
            <a:off x="8254510" y="3500040"/>
            <a:ext cx="813816" cy="8147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ontserrat" pitchFamily="2" charset="77"/>
              </a:rPr>
              <a:t>04</a:t>
            </a:r>
          </a:p>
        </p:txBody>
      </p:sp>
      <p:sp>
        <p:nvSpPr>
          <p:cNvPr id="31" name="Oval 30">
            <a:extLst>
              <a:ext uri="{FF2B5EF4-FFF2-40B4-BE49-F238E27FC236}">
                <a16:creationId xmlns:a16="http://schemas.microsoft.com/office/drawing/2014/main" id="{CAAFBC1D-4D2E-C615-4DCE-67DA334BE873}"/>
              </a:ext>
            </a:extLst>
          </p:cNvPr>
          <p:cNvSpPr/>
          <p:nvPr/>
        </p:nvSpPr>
        <p:spPr>
          <a:xfrm>
            <a:off x="10552841" y="3500040"/>
            <a:ext cx="813816" cy="8147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ontserrat" pitchFamily="2" charset="77"/>
              </a:rPr>
              <a:t>05</a:t>
            </a:r>
          </a:p>
        </p:txBody>
      </p:sp>
    </p:spTree>
    <p:extLst>
      <p:ext uri="{BB962C8B-B14F-4D97-AF65-F5344CB8AC3E}">
        <p14:creationId xmlns:p14="http://schemas.microsoft.com/office/powerpoint/2010/main" val="705757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42796518-2D83-3729-C912-00B98D9B923F}"/>
              </a:ext>
            </a:extLst>
          </p:cNvPr>
          <p:cNvSpPr>
            <a:spLocks/>
          </p:cNvSpPr>
          <p:nvPr/>
        </p:nvSpPr>
        <p:spPr bwMode="auto">
          <a:xfrm>
            <a:off x="4078882" y="1103673"/>
            <a:ext cx="8113118" cy="5248707"/>
          </a:xfrm>
          <a:custGeom>
            <a:avLst/>
            <a:gdLst>
              <a:gd name="T0" fmla="*/ 785 w 5820"/>
              <a:gd name="T1" fmla="*/ 2777 h 4063"/>
              <a:gd name="T2" fmla="*/ 785 w 5820"/>
              <a:gd name="T3" fmla="*/ 2777 h 4063"/>
              <a:gd name="T4" fmla="*/ 1190 w 5820"/>
              <a:gd name="T5" fmla="*/ 2943 h 4063"/>
              <a:gd name="T6" fmla="*/ 1345 w 5820"/>
              <a:gd name="T7" fmla="*/ 3338 h 4063"/>
              <a:gd name="T8" fmla="*/ 811 w 5820"/>
              <a:gd name="T9" fmla="*/ 3848 h 4063"/>
              <a:gd name="T10" fmla="*/ 398 w 5820"/>
              <a:gd name="T11" fmla="*/ 3701 h 4063"/>
              <a:gd name="T12" fmla="*/ 263 w 5820"/>
              <a:gd name="T13" fmla="*/ 3510 h 4063"/>
              <a:gd name="T14" fmla="*/ 38 w 5820"/>
              <a:gd name="T15" fmla="*/ 3516 h 4063"/>
              <a:gd name="T16" fmla="*/ 249 w 5820"/>
              <a:gd name="T17" fmla="*/ 3849 h 4063"/>
              <a:gd name="T18" fmla="*/ 821 w 5820"/>
              <a:gd name="T19" fmla="*/ 4054 h 4063"/>
              <a:gd name="T20" fmla="*/ 1560 w 5820"/>
              <a:gd name="T21" fmla="*/ 3348 h 4063"/>
              <a:gd name="T22" fmla="*/ 1346 w 5820"/>
              <a:gd name="T23" fmla="*/ 2801 h 4063"/>
              <a:gd name="T24" fmla="*/ 785 w 5820"/>
              <a:gd name="T25" fmla="*/ 2571 h 4063"/>
              <a:gd name="T26" fmla="*/ 379 w 5820"/>
              <a:gd name="T27" fmla="*/ 2405 h 4063"/>
              <a:gd name="T28" fmla="*/ 225 w 5820"/>
              <a:gd name="T29" fmla="*/ 2010 h 4063"/>
              <a:gd name="T30" fmla="*/ 758 w 5820"/>
              <a:gd name="T31" fmla="*/ 1500 h 4063"/>
              <a:gd name="T32" fmla="*/ 1172 w 5820"/>
              <a:gd name="T33" fmla="*/ 1648 h 4063"/>
              <a:gd name="T34" fmla="*/ 1345 w 5820"/>
              <a:gd name="T35" fmla="*/ 2035 h 4063"/>
              <a:gd name="T36" fmla="*/ 1585 w 5820"/>
              <a:gd name="T37" fmla="*/ 2572 h 4063"/>
              <a:gd name="T38" fmla="*/ 2158 w 5820"/>
              <a:gd name="T39" fmla="*/ 2776 h 4063"/>
              <a:gd name="T40" fmla="*/ 2896 w 5820"/>
              <a:gd name="T41" fmla="*/ 2070 h 4063"/>
              <a:gd name="T42" fmla="*/ 2682 w 5820"/>
              <a:gd name="T43" fmla="*/ 1523 h 4063"/>
              <a:gd name="T44" fmla="*/ 2121 w 5820"/>
              <a:gd name="T45" fmla="*/ 1294 h 4063"/>
              <a:gd name="T46" fmla="*/ 1716 w 5820"/>
              <a:gd name="T47" fmla="*/ 1128 h 4063"/>
              <a:gd name="T48" fmla="*/ 1561 w 5820"/>
              <a:gd name="T49" fmla="*/ 732 h 4063"/>
              <a:gd name="T50" fmla="*/ 2095 w 5820"/>
              <a:gd name="T51" fmla="*/ 222 h 4063"/>
              <a:gd name="T52" fmla="*/ 2673 w 5820"/>
              <a:gd name="T53" fmla="*/ 660 h 4063"/>
              <a:gd name="T54" fmla="*/ 2927 w 5820"/>
              <a:gd name="T55" fmla="*/ 861 h 4063"/>
              <a:gd name="T56" fmla="*/ 5820 w 5820"/>
              <a:gd name="T57" fmla="*/ 861 h 4063"/>
              <a:gd name="T58" fmla="*/ 5820 w 5820"/>
              <a:gd name="T59" fmla="*/ 655 h 4063"/>
              <a:gd name="T60" fmla="*/ 2927 w 5820"/>
              <a:gd name="T61" fmla="*/ 655 h 4063"/>
              <a:gd name="T62" fmla="*/ 2884 w 5820"/>
              <a:gd name="T63" fmla="*/ 623 h 4063"/>
              <a:gd name="T64" fmla="*/ 2085 w 5820"/>
              <a:gd name="T65" fmla="*/ 17 h 4063"/>
              <a:gd name="T66" fmla="*/ 1346 w 5820"/>
              <a:gd name="T67" fmla="*/ 723 h 4063"/>
              <a:gd name="T68" fmla="*/ 1348 w 5820"/>
              <a:gd name="T69" fmla="*/ 815 h 4063"/>
              <a:gd name="T70" fmla="*/ 1399 w 5820"/>
              <a:gd name="T71" fmla="*/ 1029 h 4063"/>
              <a:gd name="T72" fmla="*/ 1560 w 5820"/>
              <a:gd name="T73" fmla="*/ 1270 h 4063"/>
              <a:gd name="T74" fmla="*/ 2121 w 5820"/>
              <a:gd name="T75" fmla="*/ 1499 h 4063"/>
              <a:gd name="T76" fmla="*/ 2527 w 5820"/>
              <a:gd name="T77" fmla="*/ 1665 h 4063"/>
              <a:gd name="T78" fmla="*/ 2681 w 5820"/>
              <a:gd name="T79" fmla="*/ 2061 h 4063"/>
              <a:gd name="T80" fmla="*/ 2148 w 5820"/>
              <a:gd name="T81" fmla="*/ 2571 h 4063"/>
              <a:gd name="T82" fmla="*/ 1734 w 5820"/>
              <a:gd name="T83" fmla="*/ 2423 h 4063"/>
              <a:gd name="T84" fmla="*/ 1561 w 5820"/>
              <a:gd name="T85" fmla="*/ 2035 h 4063"/>
              <a:gd name="T86" fmla="*/ 1321 w 5820"/>
              <a:gd name="T87" fmla="*/ 1499 h 4063"/>
              <a:gd name="T88" fmla="*/ 748 w 5820"/>
              <a:gd name="T89" fmla="*/ 1294 h 4063"/>
              <a:gd name="T90" fmla="*/ 10 w 5820"/>
              <a:gd name="T91" fmla="*/ 2000 h 4063"/>
              <a:gd name="T92" fmla="*/ 224 w 5820"/>
              <a:gd name="T93" fmla="*/ 2548 h 4063"/>
              <a:gd name="T94" fmla="*/ 785 w 5820"/>
              <a:gd name="T95" fmla="*/ 2777 h 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20" h="4063">
                <a:moveTo>
                  <a:pt x="785" y="2777"/>
                </a:moveTo>
                <a:lnTo>
                  <a:pt x="785" y="2777"/>
                </a:lnTo>
                <a:cubicBezTo>
                  <a:pt x="939" y="2777"/>
                  <a:pt x="1083" y="2836"/>
                  <a:pt x="1190" y="2943"/>
                </a:cubicBezTo>
                <a:cubicBezTo>
                  <a:pt x="1297" y="3050"/>
                  <a:pt x="1352" y="3190"/>
                  <a:pt x="1345" y="3338"/>
                </a:cubicBezTo>
                <a:cubicBezTo>
                  <a:pt x="1332" y="3612"/>
                  <a:pt x="1097" y="3836"/>
                  <a:pt x="811" y="3848"/>
                </a:cubicBezTo>
                <a:cubicBezTo>
                  <a:pt x="656" y="3855"/>
                  <a:pt x="509" y="3803"/>
                  <a:pt x="398" y="3701"/>
                </a:cubicBezTo>
                <a:cubicBezTo>
                  <a:pt x="338" y="3646"/>
                  <a:pt x="292" y="3581"/>
                  <a:pt x="263" y="3510"/>
                </a:cubicBezTo>
                <a:cubicBezTo>
                  <a:pt x="188" y="3511"/>
                  <a:pt x="113" y="3514"/>
                  <a:pt x="38" y="3516"/>
                </a:cubicBezTo>
                <a:cubicBezTo>
                  <a:pt x="75" y="3642"/>
                  <a:pt x="147" y="3756"/>
                  <a:pt x="249" y="3849"/>
                </a:cubicBezTo>
                <a:cubicBezTo>
                  <a:pt x="404" y="3991"/>
                  <a:pt x="607" y="4063"/>
                  <a:pt x="821" y="4054"/>
                </a:cubicBezTo>
                <a:cubicBezTo>
                  <a:pt x="1217" y="4037"/>
                  <a:pt x="1542" y="3726"/>
                  <a:pt x="1560" y="3348"/>
                </a:cubicBezTo>
                <a:cubicBezTo>
                  <a:pt x="1570" y="3143"/>
                  <a:pt x="1494" y="2949"/>
                  <a:pt x="1346" y="2801"/>
                </a:cubicBezTo>
                <a:cubicBezTo>
                  <a:pt x="1198" y="2653"/>
                  <a:pt x="999" y="2571"/>
                  <a:pt x="785" y="2571"/>
                </a:cubicBezTo>
                <a:cubicBezTo>
                  <a:pt x="630" y="2571"/>
                  <a:pt x="486" y="2512"/>
                  <a:pt x="379" y="2405"/>
                </a:cubicBezTo>
                <a:cubicBezTo>
                  <a:pt x="273" y="2299"/>
                  <a:pt x="218" y="2158"/>
                  <a:pt x="225" y="2010"/>
                </a:cubicBezTo>
                <a:cubicBezTo>
                  <a:pt x="238" y="1737"/>
                  <a:pt x="472" y="1513"/>
                  <a:pt x="758" y="1500"/>
                </a:cubicBezTo>
                <a:cubicBezTo>
                  <a:pt x="913" y="1493"/>
                  <a:pt x="1060" y="1546"/>
                  <a:pt x="1172" y="1648"/>
                </a:cubicBezTo>
                <a:cubicBezTo>
                  <a:pt x="1284" y="1750"/>
                  <a:pt x="1345" y="1888"/>
                  <a:pt x="1345" y="2035"/>
                </a:cubicBezTo>
                <a:cubicBezTo>
                  <a:pt x="1345" y="2240"/>
                  <a:pt x="1431" y="2430"/>
                  <a:pt x="1585" y="2572"/>
                </a:cubicBezTo>
                <a:cubicBezTo>
                  <a:pt x="1740" y="2713"/>
                  <a:pt x="1943" y="2786"/>
                  <a:pt x="2158" y="2776"/>
                </a:cubicBezTo>
                <a:cubicBezTo>
                  <a:pt x="2554" y="2759"/>
                  <a:pt x="2878" y="2449"/>
                  <a:pt x="2896" y="2070"/>
                </a:cubicBezTo>
                <a:cubicBezTo>
                  <a:pt x="2906" y="1865"/>
                  <a:pt x="2830" y="1671"/>
                  <a:pt x="2682" y="1523"/>
                </a:cubicBezTo>
                <a:cubicBezTo>
                  <a:pt x="2535" y="1375"/>
                  <a:pt x="2335" y="1294"/>
                  <a:pt x="2121" y="1294"/>
                </a:cubicBezTo>
                <a:cubicBezTo>
                  <a:pt x="1967" y="1294"/>
                  <a:pt x="1823" y="1235"/>
                  <a:pt x="1716" y="1128"/>
                </a:cubicBezTo>
                <a:cubicBezTo>
                  <a:pt x="1609" y="1021"/>
                  <a:pt x="1554" y="880"/>
                  <a:pt x="1561" y="732"/>
                </a:cubicBezTo>
                <a:cubicBezTo>
                  <a:pt x="1574" y="459"/>
                  <a:pt x="1809" y="235"/>
                  <a:pt x="2095" y="222"/>
                </a:cubicBezTo>
                <a:cubicBezTo>
                  <a:pt x="2374" y="210"/>
                  <a:pt x="2622" y="398"/>
                  <a:pt x="2673" y="660"/>
                </a:cubicBezTo>
                <a:cubicBezTo>
                  <a:pt x="2695" y="776"/>
                  <a:pt x="2802" y="861"/>
                  <a:pt x="2927" y="861"/>
                </a:cubicBezTo>
                <a:lnTo>
                  <a:pt x="5820" y="861"/>
                </a:lnTo>
                <a:lnTo>
                  <a:pt x="5820" y="655"/>
                </a:lnTo>
                <a:lnTo>
                  <a:pt x="2927" y="655"/>
                </a:lnTo>
                <a:cubicBezTo>
                  <a:pt x="2906" y="655"/>
                  <a:pt x="2888" y="641"/>
                  <a:pt x="2884" y="623"/>
                </a:cubicBezTo>
                <a:cubicBezTo>
                  <a:pt x="2815" y="260"/>
                  <a:pt x="2471" y="0"/>
                  <a:pt x="2085" y="17"/>
                </a:cubicBezTo>
                <a:cubicBezTo>
                  <a:pt x="1689" y="34"/>
                  <a:pt x="1364" y="344"/>
                  <a:pt x="1346" y="723"/>
                </a:cubicBezTo>
                <a:cubicBezTo>
                  <a:pt x="1344" y="769"/>
                  <a:pt x="1348" y="815"/>
                  <a:pt x="1348" y="815"/>
                </a:cubicBezTo>
                <a:cubicBezTo>
                  <a:pt x="1356" y="915"/>
                  <a:pt x="1383" y="991"/>
                  <a:pt x="1399" y="1029"/>
                </a:cubicBezTo>
                <a:cubicBezTo>
                  <a:pt x="1417" y="1075"/>
                  <a:pt x="1463" y="1173"/>
                  <a:pt x="1560" y="1270"/>
                </a:cubicBezTo>
                <a:cubicBezTo>
                  <a:pt x="1708" y="1418"/>
                  <a:pt x="1907" y="1499"/>
                  <a:pt x="2121" y="1499"/>
                </a:cubicBezTo>
                <a:cubicBezTo>
                  <a:pt x="2276" y="1499"/>
                  <a:pt x="2420" y="1558"/>
                  <a:pt x="2527" y="1665"/>
                </a:cubicBezTo>
                <a:cubicBezTo>
                  <a:pt x="2633" y="1772"/>
                  <a:pt x="2688" y="1913"/>
                  <a:pt x="2681" y="2061"/>
                </a:cubicBezTo>
                <a:cubicBezTo>
                  <a:pt x="2668" y="2334"/>
                  <a:pt x="2434" y="2558"/>
                  <a:pt x="2148" y="2571"/>
                </a:cubicBezTo>
                <a:cubicBezTo>
                  <a:pt x="1993" y="2577"/>
                  <a:pt x="1846" y="2525"/>
                  <a:pt x="1734" y="2423"/>
                </a:cubicBezTo>
                <a:cubicBezTo>
                  <a:pt x="1622" y="2321"/>
                  <a:pt x="1561" y="2183"/>
                  <a:pt x="1561" y="2035"/>
                </a:cubicBezTo>
                <a:cubicBezTo>
                  <a:pt x="1561" y="1831"/>
                  <a:pt x="1475" y="1640"/>
                  <a:pt x="1321" y="1499"/>
                </a:cubicBezTo>
                <a:cubicBezTo>
                  <a:pt x="1166" y="1358"/>
                  <a:pt x="963" y="1285"/>
                  <a:pt x="748" y="1294"/>
                </a:cubicBezTo>
                <a:cubicBezTo>
                  <a:pt x="352" y="1312"/>
                  <a:pt x="28" y="1622"/>
                  <a:pt x="10" y="2000"/>
                </a:cubicBezTo>
                <a:cubicBezTo>
                  <a:pt x="0" y="2205"/>
                  <a:pt x="76" y="2400"/>
                  <a:pt x="224" y="2548"/>
                </a:cubicBezTo>
                <a:cubicBezTo>
                  <a:pt x="371" y="2696"/>
                  <a:pt x="571" y="2777"/>
                  <a:pt x="785" y="2777"/>
                </a:cubicBezTo>
                <a:close/>
              </a:path>
            </a:pathLst>
          </a:custGeom>
          <a:solidFill>
            <a:srgbClr val="12376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nvGrpSpPr>
          <p:cNvPr id="3" name="Group 2">
            <a:extLst>
              <a:ext uri="{FF2B5EF4-FFF2-40B4-BE49-F238E27FC236}">
                <a16:creationId xmlns:a16="http://schemas.microsoft.com/office/drawing/2014/main" id="{432B1958-3A93-562F-FEF2-5D66FE1266E7}"/>
              </a:ext>
            </a:extLst>
          </p:cNvPr>
          <p:cNvGrpSpPr/>
          <p:nvPr/>
        </p:nvGrpSpPr>
        <p:grpSpPr>
          <a:xfrm>
            <a:off x="0" y="1066731"/>
            <a:ext cx="12192000" cy="5270573"/>
            <a:chOff x="-131681" y="464466"/>
            <a:chExt cx="12572208" cy="5871120"/>
          </a:xfrm>
        </p:grpSpPr>
        <p:sp>
          <p:nvSpPr>
            <p:cNvPr id="4" name="Freeform 7">
              <a:extLst>
                <a:ext uri="{FF2B5EF4-FFF2-40B4-BE49-F238E27FC236}">
                  <a16:creationId xmlns:a16="http://schemas.microsoft.com/office/drawing/2014/main" id="{E02A53ED-DBAF-EBA0-E0D0-51509F375C07}"/>
                </a:ext>
              </a:extLst>
            </p:cNvPr>
            <p:cNvSpPr>
              <a:spLocks/>
            </p:cNvSpPr>
            <p:nvPr/>
          </p:nvSpPr>
          <p:spPr bwMode="auto">
            <a:xfrm>
              <a:off x="-131681" y="464466"/>
              <a:ext cx="8369301" cy="5848350"/>
            </a:xfrm>
            <a:custGeom>
              <a:avLst/>
              <a:gdLst>
                <a:gd name="T0" fmla="*/ 5036 w 5821"/>
                <a:gd name="T1" fmla="*/ 1287 h 4064"/>
                <a:gd name="T2" fmla="*/ 5036 w 5821"/>
                <a:gd name="T3" fmla="*/ 1287 h 4064"/>
                <a:gd name="T4" fmla="*/ 4630 w 5821"/>
                <a:gd name="T5" fmla="*/ 1121 h 4064"/>
                <a:gd name="T6" fmla="*/ 4476 w 5821"/>
                <a:gd name="T7" fmla="*/ 725 h 4064"/>
                <a:gd name="T8" fmla="*/ 5009 w 5821"/>
                <a:gd name="T9" fmla="*/ 215 h 4064"/>
                <a:gd name="T10" fmla="*/ 5423 w 5821"/>
                <a:gd name="T11" fmla="*/ 363 h 4064"/>
                <a:gd name="T12" fmla="*/ 5557 w 5821"/>
                <a:gd name="T13" fmla="*/ 554 h 4064"/>
                <a:gd name="T14" fmla="*/ 5782 w 5821"/>
                <a:gd name="T15" fmla="*/ 548 h 4064"/>
                <a:gd name="T16" fmla="*/ 5571 w 5821"/>
                <a:gd name="T17" fmla="*/ 214 h 4064"/>
                <a:gd name="T18" fmla="*/ 4999 w 5821"/>
                <a:gd name="T19" fmla="*/ 10 h 4064"/>
                <a:gd name="T20" fmla="*/ 4261 w 5821"/>
                <a:gd name="T21" fmla="*/ 716 h 4064"/>
                <a:gd name="T22" fmla="*/ 4474 w 5821"/>
                <a:gd name="T23" fmla="*/ 1263 h 4064"/>
                <a:gd name="T24" fmla="*/ 5036 w 5821"/>
                <a:gd name="T25" fmla="*/ 1492 h 4064"/>
                <a:gd name="T26" fmla="*/ 5441 w 5821"/>
                <a:gd name="T27" fmla="*/ 1658 h 4064"/>
                <a:gd name="T28" fmla="*/ 5596 w 5821"/>
                <a:gd name="T29" fmla="*/ 2054 h 4064"/>
                <a:gd name="T30" fmla="*/ 5062 w 5821"/>
                <a:gd name="T31" fmla="*/ 2564 h 4064"/>
                <a:gd name="T32" fmla="*/ 4649 w 5821"/>
                <a:gd name="T33" fmla="*/ 2416 h 4064"/>
                <a:gd name="T34" fmla="*/ 4475 w 5821"/>
                <a:gd name="T35" fmla="*/ 2028 h 4064"/>
                <a:gd name="T36" fmla="*/ 4235 w 5821"/>
                <a:gd name="T37" fmla="*/ 1492 h 4064"/>
                <a:gd name="T38" fmla="*/ 3663 w 5821"/>
                <a:gd name="T39" fmla="*/ 1287 h 4064"/>
                <a:gd name="T40" fmla="*/ 2924 w 5821"/>
                <a:gd name="T41" fmla="*/ 1994 h 4064"/>
                <a:gd name="T42" fmla="*/ 3138 w 5821"/>
                <a:gd name="T43" fmla="*/ 2541 h 4064"/>
                <a:gd name="T44" fmla="*/ 3699 w 5821"/>
                <a:gd name="T45" fmla="*/ 2770 h 4064"/>
                <a:gd name="T46" fmla="*/ 4105 w 5821"/>
                <a:gd name="T47" fmla="*/ 2936 h 4064"/>
                <a:gd name="T48" fmla="*/ 4259 w 5821"/>
                <a:gd name="T49" fmla="*/ 3331 h 4064"/>
                <a:gd name="T50" fmla="*/ 3726 w 5821"/>
                <a:gd name="T51" fmla="*/ 3841 h 4064"/>
                <a:gd name="T52" fmla="*/ 3148 w 5821"/>
                <a:gd name="T53" fmla="*/ 3404 h 4064"/>
                <a:gd name="T54" fmla="*/ 2894 w 5821"/>
                <a:gd name="T55" fmla="*/ 3203 h 4064"/>
                <a:gd name="T56" fmla="*/ 0 w 5821"/>
                <a:gd name="T57" fmla="*/ 3203 h 4064"/>
                <a:gd name="T58" fmla="*/ 0 w 5821"/>
                <a:gd name="T59" fmla="*/ 3409 h 4064"/>
                <a:gd name="T60" fmla="*/ 2894 w 5821"/>
                <a:gd name="T61" fmla="*/ 3409 h 4064"/>
                <a:gd name="T62" fmla="*/ 2936 w 5821"/>
                <a:gd name="T63" fmla="*/ 3441 h 4064"/>
                <a:gd name="T64" fmla="*/ 3736 w 5821"/>
                <a:gd name="T65" fmla="*/ 4047 h 4064"/>
                <a:gd name="T66" fmla="*/ 4474 w 5821"/>
                <a:gd name="T67" fmla="*/ 3341 h 4064"/>
                <a:gd name="T68" fmla="*/ 4473 w 5821"/>
                <a:gd name="T69" fmla="*/ 3248 h 4064"/>
                <a:gd name="T70" fmla="*/ 4422 w 5821"/>
                <a:gd name="T71" fmla="*/ 3035 h 4064"/>
                <a:gd name="T72" fmla="*/ 4260 w 5821"/>
                <a:gd name="T73" fmla="*/ 2794 h 4064"/>
                <a:gd name="T74" fmla="*/ 3699 w 5821"/>
                <a:gd name="T75" fmla="*/ 2564 h 4064"/>
                <a:gd name="T76" fmla="*/ 3294 w 5821"/>
                <a:gd name="T77" fmla="*/ 2398 h 4064"/>
                <a:gd name="T78" fmla="*/ 3139 w 5821"/>
                <a:gd name="T79" fmla="*/ 2003 h 4064"/>
                <a:gd name="T80" fmla="*/ 3673 w 5821"/>
                <a:gd name="T81" fmla="*/ 1493 h 4064"/>
                <a:gd name="T82" fmla="*/ 4086 w 5821"/>
                <a:gd name="T83" fmla="*/ 1641 h 4064"/>
                <a:gd name="T84" fmla="*/ 4260 w 5821"/>
                <a:gd name="T85" fmla="*/ 2028 h 4064"/>
                <a:gd name="T86" fmla="*/ 4500 w 5821"/>
                <a:gd name="T87" fmla="*/ 2565 h 4064"/>
                <a:gd name="T88" fmla="*/ 5072 w 5821"/>
                <a:gd name="T89" fmla="*/ 2769 h 4064"/>
                <a:gd name="T90" fmla="*/ 5811 w 5821"/>
                <a:gd name="T91" fmla="*/ 2063 h 4064"/>
                <a:gd name="T92" fmla="*/ 5597 w 5821"/>
                <a:gd name="T93" fmla="*/ 1516 h 4064"/>
                <a:gd name="T94" fmla="*/ 5036 w 5821"/>
                <a:gd name="T95" fmla="*/ 1287 h 4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21" h="4064">
                  <a:moveTo>
                    <a:pt x="5036" y="1287"/>
                  </a:moveTo>
                  <a:lnTo>
                    <a:pt x="5036" y="1287"/>
                  </a:lnTo>
                  <a:cubicBezTo>
                    <a:pt x="4881" y="1287"/>
                    <a:pt x="4737" y="1228"/>
                    <a:pt x="4630" y="1121"/>
                  </a:cubicBezTo>
                  <a:cubicBezTo>
                    <a:pt x="4523" y="1014"/>
                    <a:pt x="4469" y="873"/>
                    <a:pt x="4476" y="725"/>
                  </a:cubicBezTo>
                  <a:cubicBezTo>
                    <a:pt x="4489" y="452"/>
                    <a:pt x="4723" y="228"/>
                    <a:pt x="5009" y="215"/>
                  </a:cubicBezTo>
                  <a:cubicBezTo>
                    <a:pt x="5164" y="209"/>
                    <a:pt x="5311" y="261"/>
                    <a:pt x="5423" y="363"/>
                  </a:cubicBezTo>
                  <a:cubicBezTo>
                    <a:pt x="5483" y="418"/>
                    <a:pt x="5528" y="483"/>
                    <a:pt x="5557" y="554"/>
                  </a:cubicBezTo>
                  <a:cubicBezTo>
                    <a:pt x="5632" y="553"/>
                    <a:pt x="5707" y="549"/>
                    <a:pt x="5782" y="548"/>
                  </a:cubicBezTo>
                  <a:cubicBezTo>
                    <a:pt x="5745" y="422"/>
                    <a:pt x="5674" y="307"/>
                    <a:pt x="5571" y="214"/>
                  </a:cubicBezTo>
                  <a:cubicBezTo>
                    <a:pt x="5417" y="73"/>
                    <a:pt x="5213" y="0"/>
                    <a:pt x="4999" y="10"/>
                  </a:cubicBezTo>
                  <a:cubicBezTo>
                    <a:pt x="4603" y="27"/>
                    <a:pt x="4279" y="337"/>
                    <a:pt x="4261" y="716"/>
                  </a:cubicBezTo>
                  <a:cubicBezTo>
                    <a:pt x="4251" y="921"/>
                    <a:pt x="4327" y="1115"/>
                    <a:pt x="4474" y="1263"/>
                  </a:cubicBezTo>
                  <a:cubicBezTo>
                    <a:pt x="4622" y="1411"/>
                    <a:pt x="4822" y="1492"/>
                    <a:pt x="5036" y="1492"/>
                  </a:cubicBezTo>
                  <a:cubicBezTo>
                    <a:pt x="5190" y="1492"/>
                    <a:pt x="5334" y="1551"/>
                    <a:pt x="5441" y="1658"/>
                  </a:cubicBezTo>
                  <a:cubicBezTo>
                    <a:pt x="5548" y="1765"/>
                    <a:pt x="5603" y="1906"/>
                    <a:pt x="5596" y="2054"/>
                  </a:cubicBezTo>
                  <a:cubicBezTo>
                    <a:pt x="5582" y="2327"/>
                    <a:pt x="5348" y="2551"/>
                    <a:pt x="5062" y="2564"/>
                  </a:cubicBezTo>
                  <a:cubicBezTo>
                    <a:pt x="4907" y="2571"/>
                    <a:pt x="4760" y="2518"/>
                    <a:pt x="4649" y="2416"/>
                  </a:cubicBezTo>
                  <a:cubicBezTo>
                    <a:pt x="4537" y="2314"/>
                    <a:pt x="4475" y="2176"/>
                    <a:pt x="4475" y="2028"/>
                  </a:cubicBezTo>
                  <a:cubicBezTo>
                    <a:pt x="4475" y="1824"/>
                    <a:pt x="4390" y="1633"/>
                    <a:pt x="4235" y="1492"/>
                  </a:cubicBezTo>
                  <a:cubicBezTo>
                    <a:pt x="4080" y="1351"/>
                    <a:pt x="3877" y="1278"/>
                    <a:pt x="3663" y="1287"/>
                  </a:cubicBezTo>
                  <a:cubicBezTo>
                    <a:pt x="3267" y="1305"/>
                    <a:pt x="2942" y="1615"/>
                    <a:pt x="2924" y="1994"/>
                  </a:cubicBezTo>
                  <a:cubicBezTo>
                    <a:pt x="2914" y="2198"/>
                    <a:pt x="2990" y="2393"/>
                    <a:pt x="3138" y="2541"/>
                  </a:cubicBezTo>
                  <a:cubicBezTo>
                    <a:pt x="3286" y="2689"/>
                    <a:pt x="3485" y="2770"/>
                    <a:pt x="3699" y="2770"/>
                  </a:cubicBezTo>
                  <a:cubicBezTo>
                    <a:pt x="3854" y="2770"/>
                    <a:pt x="3998" y="2829"/>
                    <a:pt x="4105" y="2936"/>
                  </a:cubicBezTo>
                  <a:cubicBezTo>
                    <a:pt x="4211" y="3043"/>
                    <a:pt x="4266" y="3183"/>
                    <a:pt x="4259" y="3331"/>
                  </a:cubicBezTo>
                  <a:cubicBezTo>
                    <a:pt x="4246" y="3605"/>
                    <a:pt x="4012" y="3829"/>
                    <a:pt x="3726" y="3841"/>
                  </a:cubicBezTo>
                  <a:cubicBezTo>
                    <a:pt x="3447" y="3854"/>
                    <a:pt x="3198" y="3665"/>
                    <a:pt x="3148" y="3404"/>
                  </a:cubicBezTo>
                  <a:cubicBezTo>
                    <a:pt x="3126" y="3287"/>
                    <a:pt x="3019" y="3203"/>
                    <a:pt x="2894" y="3203"/>
                  </a:cubicBezTo>
                  <a:lnTo>
                    <a:pt x="0" y="3203"/>
                  </a:lnTo>
                  <a:lnTo>
                    <a:pt x="0" y="3409"/>
                  </a:lnTo>
                  <a:lnTo>
                    <a:pt x="2894" y="3409"/>
                  </a:lnTo>
                  <a:cubicBezTo>
                    <a:pt x="2914" y="3409"/>
                    <a:pt x="2933" y="3423"/>
                    <a:pt x="2936" y="3441"/>
                  </a:cubicBezTo>
                  <a:cubicBezTo>
                    <a:pt x="3006" y="3803"/>
                    <a:pt x="3349" y="4064"/>
                    <a:pt x="3736" y="4047"/>
                  </a:cubicBezTo>
                  <a:cubicBezTo>
                    <a:pt x="4132" y="4030"/>
                    <a:pt x="4456" y="3719"/>
                    <a:pt x="4474" y="3341"/>
                  </a:cubicBezTo>
                  <a:cubicBezTo>
                    <a:pt x="4476" y="3295"/>
                    <a:pt x="4473" y="3248"/>
                    <a:pt x="4473" y="3248"/>
                  </a:cubicBezTo>
                  <a:cubicBezTo>
                    <a:pt x="4465" y="3149"/>
                    <a:pt x="4438" y="3073"/>
                    <a:pt x="4422" y="3035"/>
                  </a:cubicBezTo>
                  <a:cubicBezTo>
                    <a:pt x="4403" y="2989"/>
                    <a:pt x="4357" y="2891"/>
                    <a:pt x="4260" y="2794"/>
                  </a:cubicBezTo>
                  <a:cubicBezTo>
                    <a:pt x="4112" y="2646"/>
                    <a:pt x="3913" y="2564"/>
                    <a:pt x="3699" y="2564"/>
                  </a:cubicBezTo>
                  <a:cubicBezTo>
                    <a:pt x="3545" y="2564"/>
                    <a:pt x="3401" y="2505"/>
                    <a:pt x="3294" y="2398"/>
                  </a:cubicBezTo>
                  <a:cubicBezTo>
                    <a:pt x="3187" y="2292"/>
                    <a:pt x="3132" y="2151"/>
                    <a:pt x="3139" y="2003"/>
                  </a:cubicBezTo>
                  <a:cubicBezTo>
                    <a:pt x="3152" y="1730"/>
                    <a:pt x="3387" y="1506"/>
                    <a:pt x="3673" y="1493"/>
                  </a:cubicBezTo>
                  <a:cubicBezTo>
                    <a:pt x="3828" y="1486"/>
                    <a:pt x="3974" y="1539"/>
                    <a:pt x="4086" y="1641"/>
                  </a:cubicBezTo>
                  <a:cubicBezTo>
                    <a:pt x="4198" y="1743"/>
                    <a:pt x="4260" y="1881"/>
                    <a:pt x="4260" y="2028"/>
                  </a:cubicBezTo>
                  <a:cubicBezTo>
                    <a:pt x="4260" y="2233"/>
                    <a:pt x="4345" y="2424"/>
                    <a:pt x="4500" y="2565"/>
                  </a:cubicBezTo>
                  <a:cubicBezTo>
                    <a:pt x="4655" y="2706"/>
                    <a:pt x="4858" y="2779"/>
                    <a:pt x="5072" y="2769"/>
                  </a:cubicBezTo>
                  <a:cubicBezTo>
                    <a:pt x="5468" y="2752"/>
                    <a:pt x="5792" y="2442"/>
                    <a:pt x="5811" y="2063"/>
                  </a:cubicBezTo>
                  <a:cubicBezTo>
                    <a:pt x="5821" y="1858"/>
                    <a:pt x="5745" y="1664"/>
                    <a:pt x="5597" y="1516"/>
                  </a:cubicBezTo>
                  <a:cubicBezTo>
                    <a:pt x="5449" y="1368"/>
                    <a:pt x="5250" y="1287"/>
                    <a:pt x="5036" y="1287"/>
                  </a:cubicBezTo>
                  <a:close/>
                </a:path>
              </a:pathLst>
            </a:custGeom>
            <a:solidFill>
              <a:schemeClr val="tx2"/>
            </a:solidFill>
            <a:ln w="0">
              <a:solidFill>
                <a:srgbClr val="12376E"/>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 name="Freeform 10">
              <a:extLst>
                <a:ext uri="{FF2B5EF4-FFF2-40B4-BE49-F238E27FC236}">
                  <a16:creationId xmlns:a16="http://schemas.microsoft.com/office/drawing/2014/main" id="{2A9E23FB-F04C-A45A-AF2A-79C1732B5E5A}"/>
                </a:ext>
              </a:extLst>
            </p:cNvPr>
            <p:cNvSpPr>
              <a:spLocks/>
            </p:cNvSpPr>
            <p:nvPr/>
          </p:nvSpPr>
          <p:spPr bwMode="auto">
            <a:xfrm>
              <a:off x="4074400" y="488823"/>
              <a:ext cx="8366127" cy="5846763"/>
            </a:xfrm>
            <a:custGeom>
              <a:avLst/>
              <a:gdLst>
                <a:gd name="T0" fmla="*/ 785 w 5820"/>
                <a:gd name="T1" fmla="*/ 2777 h 4063"/>
                <a:gd name="T2" fmla="*/ 785 w 5820"/>
                <a:gd name="T3" fmla="*/ 2777 h 4063"/>
                <a:gd name="T4" fmla="*/ 1190 w 5820"/>
                <a:gd name="T5" fmla="*/ 2943 h 4063"/>
                <a:gd name="T6" fmla="*/ 1345 w 5820"/>
                <a:gd name="T7" fmla="*/ 3338 h 4063"/>
                <a:gd name="T8" fmla="*/ 811 w 5820"/>
                <a:gd name="T9" fmla="*/ 3848 h 4063"/>
                <a:gd name="T10" fmla="*/ 398 w 5820"/>
                <a:gd name="T11" fmla="*/ 3701 h 4063"/>
                <a:gd name="T12" fmla="*/ 263 w 5820"/>
                <a:gd name="T13" fmla="*/ 3510 h 4063"/>
                <a:gd name="T14" fmla="*/ 38 w 5820"/>
                <a:gd name="T15" fmla="*/ 3516 h 4063"/>
                <a:gd name="T16" fmla="*/ 249 w 5820"/>
                <a:gd name="T17" fmla="*/ 3849 h 4063"/>
                <a:gd name="T18" fmla="*/ 821 w 5820"/>
                <a:gd name="T19" fmla="*/ 4054 h 4063"/>
                <a:gd name="T20" fmla="*/ 1560 w 5820"/>
                <a:gd name="T21" fmla="*/ 3348 h 4063"/>
                <a:gd name="T22" fmla="*/ 1346 w 5820"/>
                <a:gd name="T23" fmla="*/ 2801 h 4063"/>
                <a:gd name="T24" fmla="*/ 785 w 5820"/>
                <a:gd name="T25" fmla="*/ 2571 h 4063"/>
                <a:gd name="T26" fmla="*/ 379 w 5820"/>
                <a:gd name="T27" fmla="*/ 2405 h 4063"/>
                <a:gd name="T28" fmla="*/ 225 w 5820"/>
                <a:gd name="T29" fmla="*/ 2010 h 4063"/>
                <a:gd name="T30" fmla="*/ 758 w 5820"/>
                <a:gd name="T31" fmla="*/ 1500 h 4063"/>
                <a:gd name="T32" fmla="*/ 1172 w 5820"/>
                <a:gd name="T33" fmla="*/ 1648 h 4063"/>
                <a:gd name="T34" fmla="*/ 1345 w 5820"/>
                <a:gd name="T35" fmla="*/ 2035 h 4063"/>
                <a:gd name="T36" fmla="*/ 1585 w 5820"/>
                <a:gd name="T37" fmla="*/ 2572 h 4063"/>
                <a:gd name="T38" fmla="*/ 2158 w 5820"/>
                <a:gd name="T39" fmla="*/ 2776 h 4063"/>
                <a:gd name="T40" fmla="*/ 2896 w 5820"/>
                <a:gd name="T41" fmla="*/ 2070 h 4063"/>
                <a:gd name="T42" fmla="*/ 2682 w 5820"/>
                <a:gd name="T43" fmla="*/ 1523 h 4063"/>
                <a:gd name="T44" fmla="*/ 2121 w 5820"/>
                <a:gd name="T45" fmla="*/ 1294 h 4063"/>
                <a:gd name="T46" fmla="*/ 1716 w 5820"/>
                <a:gd name="T47" fmla="*/ 1128 h 4063"/>
                <a:gd name="T48" fmla="*/ 1561 w 5820"/>
                <a:gd name="T49" fmla="*/ 732 h 4063"/>
                <a:gd name="T50" fmla="*/ 2095 w 5820"/>
                <a:gd name="T51" fmla="*/ 222 h 4063"/>
                <a:gd name="T52" fmla="*/ 2673 w 5820"/>
                <a:gd name="T53" fmla="*/ 660 h 4063"/>
                <a:gd name="T54" fmla="*/ 2927 w 5820"/>
                <a:gd name="T55" fmla="*/ 861 h 4063"/>
                <a:gd name="T56" fmla="*/ 5820 w 5820"/>
                <a:gd name="T57" fmla="*/ 861 h 4063"/>
                <a:gd name="T58" fmla="*/ 5820 w 5820"/>
                <a:gd name="T59" fmla="*/ 655 h 4063"/>
                <a:gd name="T60" fmla="*/ 2927 w 5820"/>
                <a:gd name="T61" fmla="*/ 655 h 4063"/>
                <a:gd name="T62" fmla="*/ 2884 w 5820"/>
                <a:gd name="T63" fmla="*/ 623 h 4063"/>
                <a:gd name="T64" fmla="*/ 2085 w 5820"/>
                <a:gd name="T65" fmla="*/ 17 h 4063"/>
                <a:gd name="T66" fmla="*/ 1346 w 5820"/>
                <a:gd name="T67" fmla="*/ 723 h 4063"/>
                <a:gd name="T68" fmla="*/ 1348 w 5820"/>
                <a:gd name="T69" fmla="*/ 815 h 4063"/>
                <a:gd name="T70" fmla="*/ 1399 w 5820"/>
                <a:gd name="T71" fmla="*/ 1029 h 4063"/>
                <a:gd name="T72" fmla="*/ 1560 w 5820"/>
                <a:gd name="T73" fmla="*/ 1270 h 4063"/>
                <a:gd name="T74" fmla="*/ 2121 w 5820"/>
                <a:gd name="T75" fmla="*/ 1499 h 4063"/>
                <a:gd name="T76" fmla="*/ 2527 w 5820"/>
                <a:gd name="T77" fmla="*/ 1665 h 4063"/>
                <a:gd name="T78" fmla="*/ 2681 w 5820"/>
                <a:gd name="T79" fmla="*/ 2061 h 4063"/>
                <a:gd name="T80" fmla="*/ 2148 w 5820"/>
                <a:gd name="T81" fmla="*/ 2571 h 4063"/>
                <a:gd name="T82" fmla="*/ 1734 w 5820"/>
                <a:gd name="T83" fmla="*/ 2423 h 4063"/>
                <a:gd name="T84" fmla="*/ 1561 w 5820"/>
                <a:gd name="T85" fmla="*/ 2035 h 4063"/>
                <a:gd name="T86" fmla="*/ 1321 w 5820"/>
                <a:gd name="T87" fmla="*/ 1499 h 4063"/>
                <a:gd name="T88" fmla="*/ 748 w 5820"/>
                <a:gd name="T89" fmla="*/ 1294 h 4063"/>
                <a:gd name="T90" fmla="*/ 10 w 5820"/>
                <a:gd name="T91" fmla="*/ 2000 h 4063"/>
                <a:gd name="T92" fmla="*/ 224 w 5820"/>
                <a:gd name="T93" fmla="*/ 2548 h 4063"/>
                <a:gd name="T94" fmla="*/ 785 w 5820"/>
                <a:gd name="T95" fmla="*/ 2777 h 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20" h="4063">
                  <a:moveTo>
                    <a:pt x="785" y="2777"/>
                  </a:moveTo>
                  <a:lnTo>
                    <a:pt x="785" y="2777"/>
                  </a:lnTo>
                  <a:cubicBezTo>
                    <a:pt x="939" y="2777"/>
                    <a:pt x="1083" y="2836"/>
                    <a:pt x="1190" y="2943"/>
                  </a:cubicBezTo>
                  <a:cubicBezTo>
                    <a:pt x="1297" y="3050"/>
                    <a:pt x="1352" y="3190"/>
                    <a:pt x="1345" y="3338"/>
                  </a:cubicBezTo>
                  <a:cubicBezTo>
                    <a:pt x="1332" y="3612"/>
                    <a:pt x="1097" y="3836"/>
                    <a:pt x="811" y="3848"/>
                  </a:cubicBezTo>
                  <a:cubicBezTo>
                    <a:pt x="656" y="3855"/>
                    <a:pt x="509" y="3803"/>
                    <a:pt x="398" y="3701"/>
                  </a:cubicBezTo>
                  <a:cubicBezTo>
                    <a:pt x="338" y="3646"/>
                    <a:pt x="292" y="3581"/>
                    <a:pt x="263" y="3510"/>
                  </a:cubicBezTo>
                  <a:cubicBezTo>
                    <a:pt x="188" y="3511"/>
                    <a:pt x="113" y="3514"/>
                    <a:pt x="38" y="3516"/>
                  </a:cubicBezTo>
                  <a:cubicBezTo>
                    <a:pt x="75" y="3642"/>
                    <a:pt x="147" y="3756"/>
                    <a:pt x="249" y="3849"/>
                  </a:cubicBezTo>
                  <a:cubicBezTo>
                    <a:pt x="404" y="3991"/>
                    <a:pt x="607" y="4063"/>
                    <a:pt x="821" y="4054"/>
                  </a:cubicBezTo>
                  <a:cubicBezTo>
                    <a:pt x="1217" y="4037"/>
                    <a:pt x="1542" y="3726"/>
                    <a:pt x="1560" y="3348"/>
                  </a:cubicBezTo>
                  <a:cubicBezTo>
                    <a:pt x="1570" y="3143"/>
                    <a:pt x="1494" y="2949"/>
                    <a:pt x="1346" y="2801"/>
                  </a:cubicBezTo>
                  <a:cubicBezTo>
                    <a:pt x="1198" y="2653"/>
                    <a:pt x="999" y="2571"/>
                    <a:pt x="785" y="2571"/>
                  </a:cubicBezTo>
                  <a:cubicBezTo>
                    <a:pt x="630" y="2571"/>
                    <a:pt x="486" y="2512"/>
                    <a:pt x="379" y="2405"/>
                  </a:cubicBezTo>
                  <a:cubicBezTo>
                    <a:pt x="273" y="2299"/>
                    <a:pt x="218" y="2158"/>
                    <a:pt x="225" y="2010"/>
                  </a:cubicBezTo>
                  <a:cubicBezTo>
                    <a:pt x="238" y="1737"/>
                    <a:pt x="472" y="1513"/>
                    <a:pt x="758" y="1500"/>
                  </a:cubicBezTo>
                  <a:cubicBezTo>
                    <a:pt x="913" y="1493"/>
                    <a:pt x="1060" y="1546"/>
                    <a:pt x="1172" y="1648"/>
                  </a:cubicBezTo>
                  <a:cubicBezTo>
                    <a:pt x="1284" y="1750"/>
                    <a:pt x="1345" y="1888"/>
                    <a:pt x="1345" y="2035"/>
                  </a:cubicBezTo>
                  <a:cubicBezTo>
                    <a:pt x="1345" y="2240"/>
                    <a:pt x="1431" y="2430"/>
                    <a:pt x="1585" y="2572"/>
                  </a:cubicBezTo>
                  <a:cubicBezTo>
                    <a:pt x="1740" y="2713"/>
                    <a:pt x="1943" y="2786"/>
                    <a:pt x="2158" y="2776"/>
                  </a:cubicBezTo>
                  <a:cubicBezTo>
                    <a:pt x="2554" y="2759"/>
                    <a:pt x="2878" y="2449"/>
                    <a:pt x="2896" y="2070"/>
                  </a:cubicBezTo>
                  <a:cubicBezTo>
                    <a:pt x="2906" y="1865"/>
                    <a:pt x="2830" y="1671"/>
                    <a:pt x="2682" y="1523"/>
                  </a:cubicBezTo>
                  <a:cubicBezTo>
                    <a:pt x="2535" y="1375"/>
                    <a:pt x="2335" y="1294"/>
                    <a:pt x="2121" y="1294"/>
                  </a:cubicBezTo>
                  <a:cubicBezTo>
                    <a:pt x="1967" y="1294"/>
                    <a:pt x="1823" y="1235"/>
                    <a:pt x="1716" y="1128"/>
                  </a:cubicBezTo>
                  <a:cubicBezTo>
                    <a:pt x="1609" y="1021"/>
                    <a:pt x="1554" y="880"/>
                    <a:pt x="1561" y="732"/>
                  </a:cubicBezTo>
                  <a:cubicBezTo>
                    <a:pt x="1574" y="459"/>
                    <a:pt x="1809" y="235"/>
                    <a:pt x="2095" y="222"/>
                  </a:cubicBezTo>
                  <a:cubicBezTo>
                    <a:pt x="2374" y="210"/>
                    <a:pt x="2622" y="398"/>
                    <a:pt x="2673" y="660"/>
                  </a:cubicBezTo>
                  <a:cubicBezTo>
                    <a:pt x="2695" y="776"/>
                    <a:pt x="2802" y="861"/>
                    <a:pt x="2927" y="861"/>
                  </a:cubicBezTo>
                  <a:lnTo>
                    <a:pt x="5820" y="861"/>
                  </a:lnTo>
                  <a:lnTo>
                    <a:pt x="5820" y="655"/>
                  </a:lnTo>
                  <a:lnTo>
                    <a:pt x="2927" y="655"/>
                  </a:lnTo>
                  <a:cubicBezTo>
                    <a:pt x="2906" y="655"/>
                    <a:pt x="2888" y="641"/>
                    <a:pt x="2884" y="623"/>
                  </a:cubicBezTo>
                  <a:cubicBezTo>
                    <a:pt x="2815" y="260"/>
                    <a:pt x="2471" y="0"/>
                    <a:pt x="2085" y="17"/>
                  </a:cubicBezTo>
                  <a:cubicBezTo>
                    <a:pt x="1689" y="34"/>
                    <a:pt x="1364" y="344"/>
                    <a:pt x="1346" y="723"/>
                  </a:cubicBezTo>
                  <a:cubicBezTo>
                    <a:pt x="1344" y="769"/>
                    <a:pt x="1348" y="815"/>
                    <a:pt x="1348" y="815"/>
                  </a:cubicBezTo>
                  <a:cubicBezTo>
                    <a:pt x="1356" y="915"/>
                    <a:pt x="1383" y="991"/>
                    <a:pt x="1399" y="1029"/>
                  </a:cubicBezTo>
                  <a:cubicBezTo>
                    <a:pt x="1417" y="1075"/>
                    <a:pt x="1463" y="1173"/>
                    <a:pt x="1560" y="1270"/>
                  </a:cubicBezTo>
                  <a:cubicBezTo>
                    <a:pt x="1708" y="1418"/>
                    <a:pt x="1907" y="1499"/>
                    <a:pt x="2121" y="1499"/>
                  </a:cubicBezTo>
                  <a:cubicBezTo>
                    <a:pt x="2276" y="1499"/>
                    <a:pt x="2420" y="1558"/>
                    <a:pt x="2527" y="1665"/>
                  </a:cubicBezTo>
                  <a:cubicBezTo>
                    <a:pt x="2633" y="1772"/>
                    <a:pt x="2688" y="1913"/>
                    <a:pt x="2681" y="2061"/>
                  </a:cubicBezTo>
                  <a:cubicBezTo>
                    <a:pt x="2668" y="2334"/>
                    <a:pt x="2434" y="2558"/>
                    <a:pt x="2148" y="2571"/>
                  </a:cubicBezTo>
                  <a:cubicBezTo>
                    <a:pt x="1993" y="2577"/>
                    <a:pt x="1846" y="2525"/>
                    <a:pt x="1734" y="2423"/>
                  </a:cubicBezTo>
                  <a:cubicBezTo>
                    <a:pt x="1622" y="2321"/>
                    <a:pt x="1561" y="2183"/>
                    <a:pt x="1561" y="2035"/>
                  </a:cubicBezTo>
                  <a:cubicBezTo>
                    <a:pt x="1561" y="1831"/>
                    <a:pt x="1475" y="1640"/>
                    <a:pt x="1321" y="1499"/>
                  </a:cubicBezTo>
                  <a:cubicBezTo>
                    <a:pt x="1166" y="1358"/>
                    <a:pt x="963" y="1285"/>
                    <a:pt x="748" y="1294"/>
                  </a:cubicBezTo>
                  <a:cubicBezTo>
                    <a:pt x="352" y="1312"/>
                    <a:pt x="28" y="1622"/>
                    <a:pt x="10" y="2000"/>
                  </a:cubicBezTo>
                  <a:cubicBezTo>
                    <a:pt x="0" y="2205"/>
                    <a:pt x="76" y="2400"/>
                    <a:pt x="224" y="2548"/>
                  </a:cubicBezTo>
                  <a:cubicBezTo>
                    <a:pt x="371" y="2696"/>
                    <a:pt x="571" y="2777"/>
                    <a:pt x="785" y="2777"/>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sp>
        <p:nvSpPr>
          <p:cNvPr id="6" name="TextBox 5">
            <a:extLst>
              <a:ext uri="{FF2B5EF4-FFF2-40B4-BE49-F238E27FC236}">
                <a16:creationId xmlns:a16="http://schemas.microsoft.com/office/drawing/2014/main" id="{8A1976CE-B88A-E0EA-526D-D42215929641}"/>
              </a:ext>
            </a:extLst>
          </p:cNvPr>
          <p:cNvSpPr txBox="1"/>
          <p:nvPr/>
        </p:nvSpPr>
        <p:spPr>
          <a:xfrm>
            <a:off x="7307612" y="5353853"/>
            <a:ext cx="2991116" cy="745996"/>
          </a:xfrm>
          <a:prstGeom prst="rect">
            <a:avLst/>
          </a:prstGeom>
          <a:noFill/>
        </p:spPr>
        <p:txBody>
          <a:bodyPr wrap="square" rtlCol="0">
            <a:spAutoFit/>
          </a:bodyPr>
          <a:lstStyle/>
          <a:p>
            <a:r>
              <a:rPr lang="en-US" sz="2400" b="1" dirty="0">
                <a:solidFill>
                  <a:schemeClr val="accent1"/>
                </a:solidFill>
                <a:latin typeface="Montserrat" pitchFamily="2" charset="77"/>
                <a:ea typeface="Lato" panose="020F0502020204030203" pitchFamily="34" charset="0"/>
                <a:cs typeface="Lato" panose="020F0502020204030203" pitchFamily="34" charset="0"/>
              </a:rPr>
              <a:t>PROGRAM INVENTORY</a:t>
            </a:r>
          </a:p>
        </p:txBody>
      </p:sp>
      <p:sp>
        <p:nvSpPr>
          <p:cNvPr id="7" name="TextBox 6">
            <a:extLst>
              <a:ext uri="{FF2B5EF4-FFF2-40B4-BE49-F238E27FC236}">
                <a16:creationId xmlns:a16="http://schemas.microsoft.com/office/drawing/2014/main" id="{243EE4A2-7154-84D0-B08F-5620A0DB2F5A}"/>
              </a:ext>
            </a:extLst>
          </p:cNvPr>
          <p:cNvSpPr txBox="1"/>
          <p:nvPr/>
        </p:nvSpPr>
        <p:spPr>
          <a:xfrm>
            <a:off x="2855491" y="2343429"/>
            <a:ext cx="2211744" cy="745996"/>
          </a:xfrm>
          <a:prstGeom prst="rect">
            <a:avLst/>
          </a:prstGeom>
          <a:noFill/>
        </p:spPr>
        <p:txBody>
          <a:bodyPr wrap="square" rtlCol="0">
            <a:spAutoFit/>
          </a:bodyPr>
          <a:lstStyle/>
          <a:p>
            <a:r>
              <a:rPr lang="en-US" sz="2400" b="1" dirty="0">
                <a:solidFill>
                  <a:schemeClr val="accent1"/>
                </a:solidFill>
                <a:latin typeface="Montserrat" pitchFamily="2" charset="77"/>
                <a:ea typeface="Lato" panose="020F0502020204030203" pitchFamily="34" charset="0"/>
                <a:cs typeface="Lato" panose="020F0502020204030203" pitchFamily="34" charset="0"/>
              </a:rPr>
              <a:t>PROGRAM COSTING</a:t>
            </a:r>
          </a:p>
        </p:txBody>
      </p:sp>
      <p:sp>
        <p:nvSpPr>
          <p:cNvPr id="8" name="TextBox 7">
            <a:extLst>
              <a:ext uri="{FF2B5EF4-FFF2-40B4-BE49-F238E27FC236}">
                <a16:creationId xmlns:a16="http://schemas.microsoft.com/office/drawing/2014/main" id="{DE2F88DB-FBAC-E280-8A9E-5FE27328F273}"/>
              </a:ext>
            </a:extLst>
          </p:cNvPr>
          <p:cNvSpPr txBox="1"/>
          <p:nvPr/>
        </p:nvSpPr>
        <p:spPr>
          <a:xfrm>
            <a:off x="9197371" y="3368802"/>
            <a:ext cx="2202714" cy="745996"/>
          </a:xfrm>
          <a:prstGeom prst="rect">
            <a:avLst/>
          </a:prstGeom>
          <a:noFill/>
        </p:spPr>
        <p:txBody>
          <a:bodyPr wrap="square" rtlCol="0">
            <a:spAutoFit/>
          </a:bodyPr>
          <a:lstStyle/>
          <a:p>
            <a:r>
              <a:rPr lang="en-US" sz="2400" b="1" dirty="0">
                <a:solidFill>
                  <a:schemeClr val="accent1"/>
                </a:solidFill>
                <a:latin typeface="Montserrat" pitchFamily="2" charset="77"/>
                <a:ea typeface="Lato" panose="020F0502020204030203" pitchFamily="34" charset="0"/>
                <a:cs typeface="Lato" panose="020F0502020204030203" pitchFamily="34" charset="0"/>
              </a:rPr>
              <a:t>PROGRAM SCORING</a:t>
            </a:r>
          </a:p>
        </p:txBody>
      </p:sp>
      <p:sp>
        <p:nvSpPr>
          <p:cNvPr id="9" name="TextBox 8">
            <a:extLst>
              <a:ext uri="{FF2B5EF4-FFF2-40B4-BE49-F238E27FC236}">
                <a16:creationId xmlns:a16="http://schemas.microsoft.com/office/drawing/2014/main" id="{4885B90F-4BB2-E9CD-AD3A-7A9E00F4D620}"/>
              </a:ext>
            </a:extLst>
          </p:cNvPr>
          <p:cNvSpPr txBox="1"/>
          <p:nvPr/>
        </p:nvSpPr>
        <p:spPr>
          <a:xfrm>
            <a:off x="1502875" y="3827346"/>
            <a:ext cx="1913264" cy="1077549"/>
          </a:xfrm>
          <a:prstGeom prst="rect">
            <a:avLst/>
          </a:prstGeom>
          <a:noFill/>
        </p:spPr>
        <p:txBody>
          <a:bodyPr wrap="square" rtlCol="0">
            <a:spAutoFit/>
          </a:bodyPr>
          <a:lstStyle/>
          <a:p>
            <a:r>
              <a:rPr lang="en-US" sz="2400" b="1" dirty="0">
                <a:solidFill>
                  <a:schemeClr val="accent1"/>
                </a:solidFill>
                <a:latin typeface="Montserrat" pitchFamily="2" charset="77"/>
                <a:ea typeface="Lato" panose="020F0502020204030203" pitchFamily="34" charset="0"/>
                <a:cs typeface="Lato" panose="020F0502020204030203" pitchFamily="34" charset="0"/>
              </a:rPr>
              <a:t>UPLOAD BUDGET DATA</a:t>
            </a:r>
          </a:p>
        </p:txBody>
      </p:sp>
      <p:grpSp>
        <p:nvGrpSpPr>
          <p:cNvPr id="10" name="Group 9">
            <a:extLst>
              <a:ext uri="{FF2B5EF4-FFF2-40B4-BE49-F238E27FC236}">
                <a16:creationId xmlns:a16="http://schemas.microsoft.com/office/drawing/2014/main" id="{3AC73740-AD9F-E9DF-4EA1-55E9C41D5203}"/>
              </a:ext>
            </a:extLst>
          </p:cNvPr>
          <p:cNvGrpSpPr/>
          <p:nvPr/>
        </p:nvGrpSpPr>
        <p:grpSpPr>
          <a:xfrm>
            <a:off x="370733" y="3827346"/>
            <a:ext cx="1152771" cy="1067128"/>
            <a:chOff x="154030" y="3285325"/>
            <a:chExt cx="1188720" cy="1188720"/>
          </a:xfrm>
        </p:grpSpPr>
        <p:pic>
          <p:nvPicPr>
            <p:cNvPr id="11" name="Picture 10" descr="Shape&#10;&#10;Description automatically generated">
              <a:extLst>
                <a:ext uri="{FF2B5EF4-FFF2-40B4-BE49-F238E27FC236}">
                  <a16:creationId xmlns:a16="http://schemas.microsoft.com/office/drawing/2014/main" id="{7FAD27C7-C651-7C83-CECB-EBF8F20A9565}"/>
                </a:ext>
              </a:extLst>
            </p:cNvPr>
            <p:cNvPicPr>
              <a:picLocks noChangeAspect="1"/>
            </p:cNvPicPr>
            <p:nvPr/>
          </p:nvPicPr>
          <p:blipFill>
            <a:blip r:embed="rId2"/>
            <a:stretch>
              <a:fillRect/>
            </a:stretch>
          </p:blipFill>
          <p:spPr>
            <a:xfrm>
              <a:off x="154030" y="3285325"/>
              <a:ext cx="1188720" cy="1188720"/>
            </a:xfrm>
            <a:prstGeom prst="rect">
              <a:avLst/>
            </a:prstGeom>
          </p:spPr>
        </p:pic>
        <p:sp>
          <p:nvSpPr>
            <p:cNvPr id="12" name="TextBox 11">
              <a:extLst>
                <a:ext uri="{FF2B5EF4-FFF2-40B4-BE49-F238E27FC236}">
                  <a16:creationId xmlns:a16="http://schemas.microsoft.com/office/drawing/2014/main" id="{18F3EFCB-2E8A-6868-4DCB-9777FDF8610A}"/>
                </a:ext>
              </a:extLst>
            </p:cNvPr>
            <p:cNvSpPr txBox="1"/>
            <p:nvPr/>
          </p:nvSpPr>
          <p:spPr>
            <a:xfrm>
              <a:off x="448568" y="3587297"/>
              <a:ext cx="599643" cy="584775"/>
            </a:xfrm>
            <a:prstGeom prst="rect">
              <a:avLst/>
            </a:prstGeom>
            <a:noFill/>
          </p:spPr>
          <p:txBody>
            <a:bodyPr wrap="square" rtlCol="0">
              <a:spAutoFit/>
            </a:bodyPr>
            <a:lstStyle/>
            <a:p>
              <a:pPr algn="ctr"/>
              <a:r>
                <a:rPr lang="en-US" sz="3200" b="1" dirty="0">
                  <a:solidFill>
                    <a:srgbClr val="123261"/>
                  </a:solidFill>
                  <a:latin typeface="Montserrat" pitchFamily="2" charset="77"/>
                  <a:ea typeface="Lato" panose="020F0502020204030203" pitchFamily="34" charset="0"/>
                  <a:cs typeface="Lato" panose="020F0502020204030203" pitchFamily="34" charset="0"/>
                </a:rPr>
                <a:t>1</a:t>
              </a:r>
            </a:p>
          </p:txBody>
        </p:sp>
      </p:grpSp>
      <p:grpSp>
        <p:nvGrpSpPr>
          <p:cNvPr id="13" name="Group 12">
            <a:extLst>
              <a:ext uri="{FF2B5EF4-FFF2-40B4-BE49-F238E27FC236}">
                <a16:creationId xmlns:a16="http://schemas.microsoft.com/office/drawing/2014/main" id="{DC975360-C77D-3698-4103-BBA178519917}"/>
              </a:ext>
            </a:extLst>
          </p:cNvPr>
          <p:cNvGrpSpPr/>
          <p:nvPr/>
        </p:nvGrpSpPr>
        <p:grpSpPr>
          <a:xfrm>
            <a:off x="6265571" y="5189518"/>
            <a:ext cx="1152771" cy="1067128"/>
            <a:chOff x="6373260" y="5136026"/>
            <a:chExt cx="1188720" cy="1188720"/>
          </a:xfrm>
        </p:grpSpPr>
        <p:pic>
          <p:nvPicPr>
            <p:cNvPr id="14" name="Picture 13" descr="Shape&#10;&#10;Description automatically generated">
              <a:extLst>
                <a:ext uri="{FF2B5EF4-FFF2-40B4-BE49-F238E27FC236}">
                  <a16:creationId xmlns:a16="http://schemas.microsoft.com/office/drawing/2014/main" id="{AF5D4097-C360-A576-704F-24C13A568FFB}"/>
                </a:ext>
              </a:extLst>
            </p:cNvPr>
            <p:cNvPicPr>
              <a:picLocks noChangeAspect="1"/>
            </p:cNvPicPr>
            <p:nvPr/>
          </p:nvPicPr>
          <p:blipFill>
            <a:blip r:embed="rId2"/>
            <a:stretch>
              <a:fillRect/>
            </a:stretch>
          </p:blipFill>
          <p:spPr>
            <a:xfrm>
              <a:off x="6373260" y="5136026"/>
              <a:ext cx="1188720" cy="1188720"/>
            </a:xfrm>
            <a:prstGeom prst="rect">
              <a:avLst/>
            </a:prstGeom>
          </p:spPr>
        </p:pic>
        <p:sp>
          <p:nvSpPr>
            <p:cNvPr id="15" name="TextBox 14">
              <a:extLst>
                <a:ext uri="{FF2B5EF4-FFF2-40B4-BE49-F238E27FC236}">
                  <a16:creationId xmlns:a16="http://schemas.microsoft.com/office/drawing/2014/main" id="{D52A4FB3-9979-342B-1194-BF3666B75EAE}"/>
                </a:ext>
              </a:extLst>
            </p:cNvPr>
            <p:cNvSpPr txBox="1"/>
            <p:nvPr/>
          </p:nvSpPr>
          <p:spPr>
            <a:xfrm>
              <a:off x="6667798" y="5437998"/>
              <a:ext cx="599643" cy="584775"/>
            </a:xfrm>
            <a:prstGeom prst="rect">
              <a:avLst/>
            </a:prstGeom>
            <a:noFill/>
          </p:spPr>
          <p:txBody>
            <a:bodyPr wrap="square" rtlCol="0">
              <a:spAutoFit/>
            </a:bodyPr>
            <a:lstStyle/>
            <a:p>
              <a:pPr algn="ctr"/>
              <a:r>
                <a:rPr lang="en-US" sz="3200" b="1" dirty="0">
                  <a:solidFill>
                    <a:srgbClr val="123261"/>
                  </a:solidFill>
                  <a:latin typeface="Montserrat" pitchFamily="2" charset="77"/>
                  <a:ea typeface="Lato" panose="020F0502020204030203" pitchFamily="34" charset="0"/>
                  <a:cs typeface="Lato" panose="020F0502020204030203" pitchFamily="34" charset="0"/>
                </a:rPr>
                <a:t>2</a:t>
              </a:r>
            </a:p>
          </p:txBody>
        </p:sp>
      </p:grpSp>
      <p:grpSp>
        <p:nvGrpSpPr>
          <p:cNvPr id="16" name="Group 15">
            <a:extLst>
              <a:ext uri="{FF2B5EF4-FFF2-40B4-BE49-F238E27FC236}">
                <a16:creationId xmlns:a16="http://schemas.microsoft.com/office/drawing/2014/main" id="{FC3A056A-EEF5-F919-A3B7-88D783F022AD}"/>
              </a:ext>
            </a:extLst>
          </p:cNvPr>
          <p:cNvGrpSpPr/>
          <p:nvPr/>
        </p:nvGrpSpPr>
        <p:grpSpPr>
          <a:xfrm>
            <a:off x="1780057" y="2182862"/>
            <a:ext cx="1152771" cy="1067128"/>
            <a:chOff x="1638572" y="1463115"/>
            <a:chExt cx="1188720" cy="1188720"/>
          </a:xfrm>
        </p:grpSpPr>
        <p:pic>
          <p:nvPicPr>
            <p:cNvPr id="17" name="Picture 16" descr="Shape&#10;&#10;Description automatically generated">
              <a:extLst>
                <a:ext uri="{FF2B5EF4-FFF2-40B4-BE49-F238E27FC236}">
                  <a16:creationId xmlns:a16="http://schemas.microsoft.com/office/drawing/2014/main" id="{A0B6AC93-E76A-ABC1-8D83-DC11A9BCBF05}"/>
                </a:ext>
              </a:extLst>
            </p:cNvPr>
            <p:cNvPicPr>
              <a:picLocks noChangeAspect="1"/>
            </p:cNvPicPr>
            <p:nvPr/>
          </p:nvPicPr>
          <p:blipFill>
            <a:blip r:embed="rId2"/>
            <a:stretch>
              <a:fillRect/>
            </a:stretch>
          </p:blipFill>
          <p:spPr>
            <a:xfrm>
              <a:off x="1638572" y="1463115"/>
              <a:ext cx="1188720" cy="1188720"/>
            </a:xfrm>
            <a:prstGeom prst="rect">
              <a:avLst/>
            </a:prstGeom>
          </p:spPr>
        </p:pic>
        <p:sp>
          <p:nvSpPr>
            <p:cNvPr id="18" name="TextBox 17">
              <a:extLst>
                <a:ext uri="{FF2B5EF4-FFF2-40B4-BE49-F238E27FC236}">
                  <a16:creationId xmlns:a16="http://schemas.microsoft.com/office/drawing/2014/main" id="{3F0AB220-6484-35CF-323A-E13C135C1F01}"/>
                </a:ext>
              </a:extLst>
            </p:cNvPr>
            <p:cNvSpPr txBox="1"/>
            <p:nvPr/>
          </p:nvSpPr>
          <p:spPr>
            <a:xfrm>
              <a:off x="1933110" y="1765087"/>
              <a:ext cx="599643" cy="584775"/>
            </a:xfrm>
            <a:prstGeom prst="rect">
              <a:avLst/>
            </a:prstGeom>
            <a:noFill/>
          </p:spPr>
          <p:txBody>
            <a:bodyPr wrap="square" rtlCol="0">
              <a:spAutoFit/>
            </a:bodyPr>
            <a:lstStyle/>
            <a:p>
              <a:pPr algn="ctr"/>
              <a:r>
                <a:rPr lang="en-US" sz="3200" b="1" dirty="0">
                  <a:solidFill>
                    <a:srgbClr val="123261"/>
                  </a:solidFill>
                  <a:latin typeface="Montserrat" pitchFamily="2" charset="77"/>
                  <a:ea typeface="Lato" panose="020F0502020204030203" pitchFamily="34" charset="0"/>
                  <a:cs typeface="Lato" panose="020F0502020204030203" pitchFamily="34" charset="0"/>
                </a:rPr>
                <a:t>3</a:t>
              </a:r>
            </a:p>
          </p:txBody>
        </p:sp>
      </p:grpSp>
      <p:grpSp>
        <p:nvGrpSpPr>
          <p:cNvPr id="19" name="Group 18">
            <a:extLst>
              <a:ext uri="{FF2B5EF4-FFF2-40B4-BE49-F238E27FC236}">
                <a16:creationId xmlns:a16="http://schemas.microsoft.com/office/drawing/2014/main" id="{927F9F4F-50FE-E4AE-77AB-1CEEC7536A40}"/>
              </a:ext>
            </a:extLst>
          </p:cNvPr>
          <p:cNvGrpSpPr/>
          <p:nvPr/>
        </p:nvGrpSpPr>
        <p:grpSpPr>
          <a:xfrm>
            <a:off x="8121147" y="3194464"/>
            <a:ext cx="1152771" cy="1067128"/>
            <a:chOff x="10181727" y="2144471"/>
            <a:chExt cx="1188720" cy="1188720"/>
          </a:xfrm>
        </p:grpSpPr>
        <p:pic>
          <p:nvPicPr>
            <p:cNvPr id="20" name="Picture 19" descr="Shape&#10;&#10;Description automatically generated">
              <a:extLst>
                <a:ext uri="{FF2B5EF4-FFF2-40B4-BE49-F238E27FC236}">
                  <a16:creationId xmlns:a16="http://schemas.microsoft.com/office/drawing/2014/main" id="{7EF59D11-2D91-A459-6456-5D13386771AB}"/>
                </a:ext>
              </a:extLst>
            </p:cNvPr>
            <p:cNvPicPr>
              <a:picLocks noChangeAspect="1"/>
            </p:cNvPicPr>
            <p:nvPr/>
          </p:nvPicPr>
          <p:blipFill>
            <a:blip r:embed="rId2"/>
            <a:stretch>
              <a:fillRect/>
            </a:stretch>
          </p:blipFill>
          <p:spPr>
            <a:xfrm>
              <a:off x="10181727" y="2144471"/>
              <a:ext cx="1188720" cy="1188720"/>
            </a:xfrm>
            <a:prstGeom prst="rect">
              <a:avLst/>
            </a:prstGeom>
          </p:spPr>
        </p:pic>
        <p:sp>
          <p:nvSpPr>
            <p:cNvPr id="21" name="TextBox 20">
              <a:extLst>
                <a:ext uri="{FF2B5EF4-FFF2-40B4-BE49-F238E27FC236}">
                  <a16:creationId xmlns:a16="http://schemas.microsoft.com/office/drawing/2014/main" id="{6147F251-650A-09C0-A50A-D753F3D49694}"/>
                </a:ext>
              </a:extLst>
            </p:cNvPr>
            <p:cNvSpPr txBox="1"/>
            <p:nvPr/>
          </p:nvSpPr>
          <p:spPr>
            <a:xfrm>
              <a:off x="10476265" y="2446443"/>
              <a:ext cx="599643" cy="584775"/>
            </a:xfrm>
            <a:prstGeom prst="rect">
              <a:avLst/>
            </a:prstGeom>
            <a:noFill/>
          </p:spPr>
          <p:txBody>
            <a:bodyPr wrap="square" rtlCol="0">
              <a:spAutoFit/>
            </a:bodyPr>
            <a:lstStyle/>
            <a:p>
              <a:pPr algn="ctr"/>
              <a:r>
                <a:rPr lang="en-US" sz="3200" b="1" dirty="0">
                  <a:solidFill>
                    <a:srgbClr val="123261"/>
                  </a:solidFill>
                  <a:latin typeface="Montserrat" pitchFamily="2" charset="77"/>
                  <a:ea typeface="Lato" panose="020F0502020204030203" pitchFamily="34" charset="0"/>
                  <a:cs typeface="Lato" panose="020F0502020204030203" pitchFamily="34" charset="0"/>
                </a:rPr>
                <a:t>4</a:t>
              </a:r>
            </a:p>
          </p:txBody>
        </p:sp>
      </p:grpSp>
      <p:sp>
        <p:nvSpPr>
          <p:cNvPr id="22" name="TextBox 21">
            <a:extLst>
              <a:ext uri="{FF2B5EF4-FFF2-40B4-BE49-F238E27FC236}">
                <a16:creationId xmlns:a16="http://schemas.microsoft.com/office/drawing/2014/main" id="{D11661C8-4B53-B515-5D0D-074ABC77746F}"/>
              </a:ext>
            </a:extLst>
          </p:cNvPr>
          <p:cNvSpPr txBox="1"/>
          <p:nvPr/>
        </p:nvSpPr>
        <p:spPr>
          <a:xfrm>
            <a:off x="9667898" y="951107"/>
            <a:ext cx="2524101" cy="830997"/>
          </a:xfrm>
          <a:prstGeom prst="rect">
            <a:avLst/>
          </a:prstGeom>
          <a:noFill/>
        </p:spPr>
        <p:txBody>
          <a:bodyPr wrap="square" rtlCol="0">
            <a:spAutoFit/>
          </a:bodyPr>
          <a:lstStyle/>
          <a:p>
            <a:r>
              <a:rPr lang="en-US" sz="2400" b="1" dirty="0">
                <a:solidFill>
                  <a:schemeClr val="accent1"/>
                </a:solidFill>
                <a:latin typeface="Montserrat" pitchFamily="2" charset="77"/>
                <a:ea typeface="Lato" panose="020F0502020204030203" pitchFamily="34" charset="0"/>
                <a:cs typeface="Lato" panose="020F0502020204030203" pitchFamily="34" charset="0"/>
              </a:rPr>
              <a:t>PROGRAM ANALYSIS</a:t>
            </a:r>
          </a:p>
        </p:txBody>
      </p:sp>
      <p:grpSp>
        <p:nvGrpSpPr>
          <p:cNvPr id="23" name="Group 22">
            <a:extLst>
              <a:ext uri="{FF2B5EF4-FFF2-40B4-BE49-F238E27FC236}">
                <a16:creationId xmlns:a16="http://schemas.microsoft.com/office/drawing/2014/main" id="{1032D8F3-9DD0-E8F6-93DC-FFE0E007DF74}"/>
              </a:ext>
            </a:extLst>
          </p:cNvPr>
          <p:cNvGrpSpPr/>
          <p:nvPr/>
        </p:nvGrpSpPr>
        <p:grpSpPr>
          <a:xfrm>
            <a:off x="8567268" y="745958"/>
            <a:ext cx="1152771" cy="1067128"/>
            <a:chOff x="10209023" y="54262"/>
            <a:chExt cx="1188720" cy="1188720"/>
          </a:xfrm>
        </p:grpSpPr>
        <p:pic>
          <p:nvPicPr>
            <p:cNvPr id="24" name="Picture 23" descr="Shape&#10;&#10;Description automatically generated">
              <a:extLst>
                <a:ext uri="{FF2B5EF4-FFF2-40B4-BE49-F238E27FC236}">
                  <a16:creationId xmlns:a16="http://schemas.microsoft.com/office/drawing/2014/main" id="{E25114F7-FC49-5438-D2CC-CB129060E0DB}"/>
                </a:ext>
              </a:extLst>
            </p:cNvPr>
            <p:cNvPicPr>
              <a:picLocks noChangeAspect="1"/>
            </p:cNvPicPr>
            <p:nvPr/>
          </p:nvPicPr>
          <p:blipFill>
            <a:blip r:embed="rId2"/>
            <a:stretch>
              <a:fillRect/>
            </a:stretch>
          </p:blipFill>
          <p:spPr>
            <a:xfrm>
              <a:off x="10209023" y="54262"/>
              <a:ext cx="1188720" cy="1188720"/>
            </a:xfrm>
            <a:prstGeom prst="rect">
              <a:avLst/>
            </a:prstGeom>
          </p:spPr>
        </p:pic>
        <p:sp>
          <p:nvSpPr>
            <p:cNvPr id="25" name="TextBox 24">
              <a:extLst>
                <a:ext uri="{FF2B5EF4-FFF2-40B4-BE49-F238E27FC236}">
                  <a16:creationId xmlns:a16="http://schemas.microsoft.com/office/drawing/2014/main" id="{30DA4C5F-0284-0227-461F-B1A15E3B26CB}"/>
                </a:ext>
              </a:extLst>
            </p:cNvPr>
            <p:cNvSpPr txBox="1"/>
            <p:nvPr/>
          </p:nvSpPr>
          <p:spPr>
            <a:xfrm>
              <a:off x="10503561" y="356234"/>
              <a:ext cx="599643" cy="584775"/>
            </a:xfrm>
            <a:prstGeom prst="rect">
              <a:avLst/>
            </a:prstGeom>
            <a:noFill/>
          </p:spPr>
          <p:txBody>
            <a:bodyPr wrap="square" rtlCol="0">
              <a:spAutoFit/>
            </a:bodyPr>
            <a:lstStyle/>
            <a:p>
              <a:pPr algn="ctr"/>
              <a:r>
                <a:rPr lang="en-US" sz="3200" b="1" dirty="0">
                  <a:solidFill>
                    <a:srgbClr val="123261"/>
                  </a:solidFill>
                  <a:latin typeface="Montserrat" pitchFamily="2" charset="77"/>
                  <a:ea typeface="Lato" panose="020F0502020204030203" pitchFamily="34" charset="0"/>
                  <a:cs typeface="Lato" panose="020F0502020204030203" pitchFamily="34" charset="0"/>
                </a:rPr>
                <a:t>5</a:t>
              </a:r>
            </a:p>
          </p:txBody>
        </p:sp>
      </p:grpSp>
      <p:grpSp>
        <p:nvGrpSpPr>
          <p:cNvPr id="26" name="Group 25">
            <a:extLst>
              <a:ext uri="{FF2B5EF4-FFF2-40B4-BE49-F238E27FC236}">
                <a16:creationId xmlns:a16="http://schemas.microsoft.com/office/drawing/2014/main" id="{4A92369F-221E-5C54-286E-AAC74B6B873D}"/>
              </a:ext>
            </a:extLst>
          </p:cNvPr>
          <p:cNvGrpSpPr/>
          <p:nvPr/>
        </p:nvGrpSpPr>
        <p:grpSpPr>
          <a:xfrm>
            <a:off x="6386194" y="1466943"/>
            <a:ext cx="1296251" cy="1201374"/>
            <a:chOff x="6435808" y="928812"/>
            <a:chExt cx="1336675" cy="1338263"/>
          </a:xfrm>
        </p:grpSpPr>
        <p:sp>
          <p:nvSpPr>
            <p:cNvPr id="27" name="Freeform 14">
              <a:extLst>
                <a:ext uri="{FF2B5EF4-FFF2-40B4-BE49-F238E27FC236}">
                  <a16:creationId xmlns:a16="http://schemas.microsoft.com/office/drawing/2014/main" id="{2119CA11-37C0-CB41-FDAF-11B58B5311DF}"/>
                </a:ext>
              </a:extLst>
            </p:cNvPr>
            <p:cNvSpPr>
              <a:spLocks/>
            </p:cNvSpPr>
            <p:nvPr/>
          </p:nvSpPr>
          <p:spPr bwMode="auto">
            <a:xfrm>
              <a:off x="6435808" y="928812"/>
              <a:ext cx="1336675" cy="1338263"/>
            </a:xfrm>
            <a:custGeom>
              <a:avLst/>
              <a:gdLst>
                <a:gd name="T0" fmla="*/ 930 w 930"/>
                <a:gd name="T1" fmla="*/ 465 h 930"/>
                <a:gd name="T2" fmla="*/ 930 w 930"/>
                <a:gd name="T3" fmla="*/ 465 h 930"/>
                <a:gd name="T4" fmla="*/ 465 w 930"/>
                <a:gd name="T5" fmla="*/ 0 h 930"/>
                <a:gd name="T6" fmla="*/ 0 w 930"/>
                <a:gd name="T7" fmla="*/ 465 h 930"/>
                <a:gd name="T8" fmla="*/ 465 w 930"/>
                <a:gd name="T9" fmla="*/ 930 h 930"/>
                <a:gd name="T10" fmla="*/ 930 w 930"/>
                <a:gd name="T11" fmla="*/ 465 h 930"/>
              </a:gdLst>
              <a:ahLst/>
              <a:cxnLst>
                <a:cxn ang="0">
                  <a:pos x="T0" y="T1"/>
                </a:cxn>
                <a:cxn ang="0">
                  <a:pos x="T2" y="T3"/>
                </a:cxn>
                <a:cxn ang="0">
                  <a:pos x="T4" y="T5"/>
                </a:cxn>
                <a:cxn ang="0">
                  <a:pos x="T6" y="T7"/>
                </a:cxn>
                <a:cxn ang="0">
                  <a:pos x="T8" y="T9"/>
                </a:cxn>
                <a:cxn ang="0">
                  <a:pos x="T10" y="T11"/>
                </a:cxn>
              </a:cxnLst>
              <a:rect l="0" t="0" r="r" b="b"/>
              <a:pathLst>
                <a:path w="930" h="930">
                  <a:moveTo>
                    <a:pt x="930" y="465"/>
                  </a:moveTo>
                  <a:lnTo>
                    <a:pt x="930" y="465"/>
                  </a:lnTo>
                  <a:cubicBezTo>
                    <a:pt x="930" y="208"/>
                    <a:pt x="722" y="0"/>
                    <a:pt x="465" y="0"/>
                  </a:cubicBezTo>
                  <a:cubicBezTo>
                    <a:pt x="208" y="0"/>
                    <a:pt x="0" y="208"/>
                    <a:pt x="0" y="465"/>
                  </a:cubicBezTo>
                  <a:cubicBezTo>
                    <a:pt x="0" y="722"/>
                    <a:pt x="208" y="930"/>
                    <a:pt x="465" y="930"/>
                  </a:cubicBezTo>
                  <a:cubicBezTo>
                    <a:pt x="722" y="930"/>
                    <a:pt x="930" y="722"/>
                    <a:pt x="930" y="465"/>
                  </a:cubicBezTo>
                  <a:close/>
                </a:path>
              </a:pathLst>
            </a:custGeom>
            <a:solidFill>
              <a:schemeClr val="accent4"/>
            </a:solidFill>
            <a:ln w="19050">
              <a:solidFill>
                <a:srgbClr val="12376E"/>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8" name="Freeform 15">
              <a:extLst>
                <a:ext uri="{FF2B5EF4-FFF2-40B4-BE49-F238E27FC236}">
                  <a16:creationId xmlns:a16="http://schemas.microsoft.com/office/drawing/2014/main" id="{9F363FCD-A939-C729-FB2A-2E1FA334D54F}"/>
                </a:ext>
              </a:extLst>
            </p:cNvPr>
            <p:cNvSpPr>
              <a:spLocks/>
            </p:cNvSpPr>
            <p:nvPr/>
          </p:nvSpPr>
          <p:spPr bwMode="auto">
            <a:xfrm>
              <a:off x="6850145" y="1238374"/>
              <a:ext cx="487363" cy="515938"/>
            </a:xfrm>
            <a:custGeom>
              <a:avLst/>
              <a:gdLst>
                <a:gd name="T0" fmla="*/ 191 w 339"/>
                <a:gd name="T1" fmla="*/ 0 h 359"/>
                <a:gd name="T2" fmla="*/ 191 w 339"/>
                <a:gd name="T3" fmla="*/ 0 h 359"/>
                <a:gd name="T4" fmla="*/ 257 w 339"/>
                <a:gd name="T5" fmla="*/ 21 h 359"/>
                <a:gd name="T6" fmla="*/ 332 w 339"/>
                <a:gd name="T7" fmla="*/ 175 h 359"/>
                <a:gd name="T8" fmla="*/ 309 w 339"/>
                <a:gd name="T9" fmla="*/ 241 h 359"/>
                <a:gd name="T10" fmla="*/ 272 w 339"/>
                <a:gd name="T11" fmla="*/ 342 h 359"/>
                <a:gd name="T12" fmla="*/ 252 w 339"/>
                <a:gd name="T13" fmla="*/ 359 h 359"/>
                <a:gd name="T14" fmla="*/ 101 w 339"/>
                <a:gd name="T15" fmla="*/ 359 h 359"/>
                <a:gd name="T16" fmla="*/ 82 w 339"/>
                <a:gd name="T17" fmla="*/ 342 h 359"/>
                <a:gd name="T18" fmla="*/ 44 w 339"/>
                <a:gd name="T19" fmla="*/ 241 h 359"/>
                <a:gd name="T20" fmla="*/ 90 w 339"/>
                <a:gd name="T21" fmla="*/ 26 h 359"/>
                <a:gd name="T22" fmla="*/ 156 w 339"/>
                <a:gd name="T23" fmla="*/ 1 h 359"/>
                <a:gd name="T24" fmla="*/ 162 w 339"/>
                <a:gd name="T25" fmla="*/ 0 h 359"/>
                <a:gd name="T26" fmla="*/ 191 w 339"/>
                <a:gd name="T27"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9" h="359">
                  <a:moveTo>
                    <a:pt x="191" y="0"/>
                  </a:moveTo>
                  <a:lnTo>
                    <a:pt x="191" y="0"/>
                  </a:lnTo>
                  <a:cubicBezTo>
                    <a:pt x="214" y="4"/>
                    <a:pt x="236" y="9"/>
                    <a:pt x="257" y="21"/>
                  </a:cubicBezTo>
                  <a:cubicBezTo>
                    <a:pt x="310" y="53"/>
                    <a:pt x="339" y="114"/>
                    <a:pt x="332" y="175"/>
                  </a:cubicBezTo>
                  <a:cubicBezTo>
                    <a:pt x="329" y="199"/>
                    <a:pt x="321" y="221"/>
                    <a:pt x="309" y="241"/>
                  </a:cubicBezTo>
                  <a:cubicBezTo>
                    <a:pt x="291" y="273"/>
                    <a:pt x="276" y="305"/>
                    <a:pt x="272" y="342"/>
                  </a:cubicBezTo>
                  <a:cubicBezTo>
                    <a:pt x="271" y="356"/>
                    <a:pt x="266" y="359"/>
                    <a:pt x="252" y="359"/>
                  </a:cubicBezTo>
                  <a:cubicBezTo>
                    <a:pt x="202" y="359"/>
                    <a:pt x="152" y="359"/>
                    <a:pt x="101" y="359"/>
                  </a:cubicBezTo>
                  <a:cubicBezTo>
                    <a:pt x="88" y="359"/>
                    <a:pt x="83" y="356"/>
                    <a:pt x="82" y="342"/>
                  </a:cubicBezTo>
                  <a:cubicBezTo>
                    <a:pt x="77" y="306"/>
                    <a:pt x="63" y="273"/>
                    <a:pt x="44" y="241"/>
                  </a:cubicBezTo>
                  <a:cubicBezTo>
                    <a:pt x="0" y="165"/>
                    <a:pt x="19" y="73"/>
                    <a:pt x="90" y="26"/>
                  </a:cubicBezTo>
                  <a:cubicBezTo>
                    <a:pt x="110" y="12"/>
                    <a:pt x="132" y="4"/>
                    <a:pt x="156" y="1"/>
                  </a:cubicBezTo>
                  <a:cubicBezTo>
                    <a:pt x="158" y="1"/>
                    <a:pt x="160" y="0"/>
                    <a:pt x="162" y="0"/>
                  </a:cubicBezTo>
                  <a:lnTo>
                    <a:pt x="191"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9" name="Freeform 16">
              <a:extLst>
                <a:ext uri="{FF2B5EF4-FFF2-40B4-BE49-F238E27FC236}">
                  <a16:creationId xmlns:a16="http://schemas.microsoft.com/office/drawing/2014/main" id="{26FB2740-BF15-3601-CA45-D462D4ADAFF8}"/>
                </a:ext>
              </a:extLst>
            </p:cNvPr>
            <p:cNvSpPr>
              <a:spLocks/>
            </p:cNvSpPr>
            <p:nvPr/>
          </p:nvSpPr>
          <p:spPr bwMode="auto">
            <a:xfrm>
              <a:off x="7015245" y="1913062"/>
              <a:ext cx="177800" cy="44450"/>
            </a:xfrm>
            <a:custGeom>
              <a:avLst/>
              <a:gdLst>
                <a:gd name="T0" fmla="*/ 23 w 124"/>
                <a:gd name="T1" fmla="*/ 31 h 31"/>
                <a:gd name="T2" fmla="*/ 23 w 124"/>
                <a:gd name="T3" fmla="*/ 31 h 31"/>
                <a:gd name="T4" fmla="*/ 0 w 124"/>
                <a:gd name="T5" fmla="*/ 0 h 31"/>
                <a:gd name="T6" fmla="*/ 124 w 124"/>
                <a:gd name="T7" fmla="*/ 0 h 31"/>
                <a:gd name="T8" fmla="*/ 101 w 124"/>
                <a:gd name="T9" fmla="*/ 31 h 31"/>
                <a:gd name="T10" fmla="*/ 23 w 124"/>
                <a:gd name="T11" fmla="*/ 31 h 31"/>
              </a:gdLst>
              <a:ahLst/>
              <a:cxnLst>
                <a:cxn ang="0">
                  <a:pos x="T0" y="T1"/>
                </a:cxn>
                <a:cxn ang="0">
                  <a:pos x="T2" y="T3"/>
                </a:cxn>
                <a:cxn ang="0">
                  <a:pos x="T4" y="T5"/>
                </a:cxn>
                <a:cxn ang="0">
                  <a:pos x="T6" y="T7"/>
                </a:cxn>
                <a:cxn ang="0">
                  <a:pos x="T8" y="T9"/>
                </a:cxn>
                <a:cxn ang="0">
                  <a:pos x="T10" y="T11"/>
                </a:cxn>
              </a:cxnLst>
              <a:rect l="0" t="0" r="r" b="b"/>
              <a:pathLst>
                <a:path w="124" h="31">
                  <a:moveTo>
                    <a:pt x="23" y="31"/>
                  </a:moveTo>
                  <a:lnTo>
                    <a:pt x="23" y="31"/>
                  </a:lnTo>
                  <a:cubicBezTo>
                    <a:pt x="9" y="25"/>
                    <a:pt x="0" y="17"/>
                    <a:pt x="0" y="0"/>
                  </a:cubicBezTo>
                  <a:lnTo>
                    <a:pt x="124" y="0"/>
                  </a:lnTo>
                  <a:cubicBezTo>
                    <a:pt x="124" y="17"/>
                    <a:pt x="114" y="25"/>
                    <a:pt x="101" y="31"/>
                  </a:cubicBezTo>
                  <a:lnTo>
                    <a:pt x="23" y="31"/>
                  </a:lnTo>
                  <a:close/>
                </a:path>
              </a:pathLst>
            </a:custGeom>
            <a:solidFill>
              <a:srgbClr val="FEFEFE"/>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0" name="Freeform 17">
              <a:extLst>
                <a:ext uri="{FF2B5EF4-FFF2-40B4-BE49-F238E27FC236}">
                  <a16:creationId xmlns:a16="http://schemas.microsoft.com/office/drawing/2014/main" id="{3D3A3746-6366-977C-0C35-16E14866FE36}"/>
                </a:ext>
              </a:extLst>
            </p:cNvPr>
            <p:cNvSpPr>
              <a:spLocks/>
            </p:cNvSpPr>
            <p:nvPr/>
          </p:nvSpPr>
          <p:spPr bwMode="auto">
            <a:xfrm>
              <a:off x="6967620" y="1778124"/>
              <a:ext cx="271463" cy="46038"/>
            </a:xfrm>
            <a:custGeom>
              <a:avLst/>
              <a:gdLst>
                <a:gd name="T0" fmla="*/ 96 w 189"/>
                <a:gd name="T1" fmla="*/ 0 h 32"/>
                <a:gd name="T2" fmla="*/ 96 w 189"/>
                <a:gd name="T3" fmla="*/ 0 h 32"/>
                <a:gd name="T4" fmla="*/ 169 w 189"/>
                <a:gd name="T5" fmla="*/ 0 h 32"/>
                <a:gd name="T6" fmla="*/ 189 w 189"/>
                <a:gd name="T7" fmla="*/ 16 h 32"/>
                <a:gd name="T8" fmla="*/ 169 w 189"/>
                <a:gd name="T9" fmla="*/ 31 h 32"/>
                <a:gd name="T10" fmla="*/ 21 w 189"/>
                <a:gd name="T11" fmla="*/ 31 h 32"/>
                <a:gd name="T12" fmla="*/ 1 w 189"/>
                <a:gd name="T13" fmla="*/ 15 h 32"/>
                <a:gd name="T14" fmla="*/ 20 w 189"/>
                <a:gd name="T15" fmla="*/ 0 h 32"/>
                <a:gd name="T16" fmla="*/ 96 w 189"/>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2">
                  <a:moveTo>
                    <a:pt x="96" y="0"/>
                  </a:moveTo>
                  <a:lnTo>
                    <a:pt x="96" y="0"/>
                  </a:lnTo>
                  <a:cubicBezTo>
                    <a:pt x="120" y="0"/>
                    <a:pt x="145" y="0"/>
                    <a:pt x="169" y="0"/>
                  </a:cubicBezTo>
                  <a:cubicBezTo>
                    <a:pt x="181" y="0"/>
                    <a:pt x="189" y="7"/>
                    <a:pt x="189" y="16"/>
                  </a:cubicBezTo>
                  <a:cubicBezTo>
                    <a:pt x="188" y="25"/>
                    <a:pt x="181" y="31"/>
                    <a:pt x="169" y="31"/>
                  </a:cubicBezTo>
                  <a:cubicBezTo>
                    <a:pt x="120" y="32"/>
                    <a:pt x="70" y="32"/>
                    <a:pt x="21" y="31"/>
                  </a:cubicBezTo>
                  <a:cubicBezTo>
                    <a:pt x="8" y="31"/>
                    <a:pt x="0" y="25"/>
                    <a:pt x="1" y="15"/>
                  </a:cubicBezTo>
                  <a:cubicBezTo>
                    <a:pt x="1" y="6"/>
                    <a:pt x="9" y="0"/>
                    <a:pt x="20" y="0"/>
                  </a:cubicBezTo>
                  <a:cubicBezTo>
                    <a:pt x="46" y="0"/>
                    <a:pt x="71" y="0"/>
                    <a:pt x="96"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1" name="Freeform 18">
              <a:extLst>
                <a:ext uri="{FF2B5EF4-FFF2-40B4-BE49-F238E27FC236}">
                  <a16:creationId xmlns:a16="http://schemas.microsoft.com/office/drawing/2014/main" id="{1095C0DE-4441-D49C-BAAB-2B4E898FB571}"/>
                </a:ext>
              </a:extLst>
            </p:cNvPr>
            <p:cNvSpPr>
              <a:spLocks/>
            </p:cNvSpPr>
            <p:nvPr/>
          </p:nvSpPr>
          <p:spPr bwMode="auto">
            <a:xfrm>
              <a:off x="6969208" y="1844799"/>
              <a:ext cx="269875" cy="44450"/>
            </a:xfrm>
            <a:custGeom>
              <a:avLst/>
              <a:gdLst>
                <a:gd name="T0" fmla="*/ 94 w 188"/>
                <a:gd name="T1" fmla="*/ 0 h 31"/>
                <a:gd name="T2" fmla="*/ 94 w 188"/>
                <a:gd name="T3" fmla="*/ 0 h 31"/>
                <a:gd name="T4" fmla="*/ 169 w 188"/>
                <a:gd name="T5" fmla="*/ 0 h 31"/>
                <a:gd name="T6" fmla="*/ 188 w 188"/>
                <a:gd name="T7" fmla="*/ 15 h 31"/>
                <a:gd name="T8" fmla="*/ 169 w 188"/>
                <a:gd name="T9" fmla="*/ 31 h 31"/>
                <a:gd name="T10" fmla="*/ 19 w 188"/>
                <a:gd name="T11" fmla="*/ 31 h 31"/>
                <a:gd name="T12" fmla="*/ 0 w 188"/>
                <a:gd name="T13" fmla="*/ 15 h 31"/>
                <a:gd name="T14" fmla="*/ 18 w 188"/>
                <a:gd name="T15" fmla="*/ 0 h 31"/>
                <a:gd name="T16" fmla="*/ 94 w 188"/>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31">
                  <a:moveTo>
                    <a:pt x="94" y="0"/>
                  </a:moveTo>
                  <a:lnTo>
                    <a:pt x="94" y="0"/>
                  </a:lnTo>
                  <a:cubicBezTo>
                    <a:pt x="119" y="0"/>
                    <a:pt x="144" y="0"/>
                    <a:pt x="169" y="0"/>
                  </a:cubicBezTo>
                  <a:cubicBezTo>
                    <a:pt x="180" y="0"/>
                    <a:pt x="187" y="6"/>
                    <a:pt x="188" y="15"/>
                  </a:cubicBezTo>
                  <a:cubicBezTo>
                    <a:pt x="188" y="24"/>
                    <a:pt x="181" y="31"/>
                    <a:pt x="169" y="31"/>
                  </a:cubicBezTo>
                  <a:cubicBezTo>
                    <a:pt x="119" y="31"/>
                    <a:pt x="69" y="31"/>
                    <a:pt x="19" y="31"/>
                  </a:cubicBezTo>
                  <a:cubicBezTo>
                    <a:pt x="6" y="31"/>
                    <a:pt x="0" y="25"/>
                    <a:pt x="0" y="15"/>
                  </a:cubicBezTo>
                  <a:cubicBezTo>
                    <a:pt x="0" y="6"/>
                    <a:pt x="7" y="0"/>
                    <a:pt x="18" y="0"/>
                  </a:cubicBezTo>
                  <a:cubicBezTo>
                    <a:pt x="43" y="0"/>
                    <a:pt x="68" y="0"/>
                    <a:pt x="94"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sp>
        <p:nvSpPr>
          <p:cNvPr id="32" name="Freeform 13">
            <a:extLst>
              <a:ext uri="{FF2B5EF4-FFF2-40B4-BE49-F238E27FC236}">
                <a16:creationId xmlns:a16="http://schemas.microsoft.com/office/drawing/2014/main" id="{23BB0153-282B-B602-A066-56E6CB1359BD}"/>
              </a:ext>
            </a:extLst>
          </p:cNvPr>
          <p:cNvSpPr>
            <a:spLocks/>
          </p:cNvSpPr>
          <p:nvPr/>
        </p:nvSpPr>
        <p:spPr bwMode="auto">
          <a:xfrm>
            <a:off x="6397356" y="3112262"/>
            <a:ext cx="1296251" cy="1201374"/>
          </a:xfrm>
          <a:custGeom>
            <a:avLst/>
            <a:gdLst>
              <a:gd name="T0" fmla="*/ 930 w 930"/>
              <a:gd name="T1" fmla="*/ 465 h 930"/>
              <a:gd name="T2" fmla="*/ 930 w 930"/>
              <a:gd name="T3" fmla="*/ 465 h 930"/>
              <a:gd name="T4" fmla="*/ 465 w 930"/>
              <a:gd name="T5" fmla="*/ 0 h 930"/>
              <a:gd name="T6" fmla="*/ 0 w 930"/>
              <a:gd name="T7" fmla="*/ 465 h 930"/>
              <a:gd name="T8" fmla="*/ 465 w 930"/>
              <a:gd name="T9" fmla="*/ 930 h 930"/>
              <a:gd name="T10" fmla="*/ 930 w 930"/>
              <a:gd name="T11" fmla="*/ 465 h 930"/>
            </a:gdLst>
            <a:ahLst/>
            <a:cxnLst>
              <a:cxn ang="0">
                <a:pos x="T0" y="T1"/>
              </a:cxn>
              <a:cxn ang="0">
                <a:pos x="T2" y="T3"/>
              </a:cxn>
              <a:cxn ang="0">
                <a:pos x="T4" y="T5"/>
              </a:cxn>
              <a:cxn ang="0">
                <a:pos x="T6" y="T7"/>
              </a:cxn>
              <a:cxn ang="0">
                <a:pos x="T8" y="T9"/>
              </a:cxn>
              <a:cxn ang="0">
                <a:pos x="T10" y="T11"/>
              </a:cxn>
            </a:cxnLst>
            <a:rect l="0" t="0" r="r" b="b"/>
            <a:pathLst>
              <a:path w="930" h="930">
                <a:moveTo>
                  <a:pt x="930" y="465"/>
                </a:moveTo>
                <a:lnTo>
                  <a:pt x="930" y="465"/>
                </a:lnTo>
                <a:cubicBezTo>
                  <a:pt x="930" y="209"/>
                  <a:pt x="722" y="0"/>
                  <a:pt x="465" y="0"/>
                </a:cubicBezTo>
                <a:cubicBezTo>
                  <a:pt x="208" y="0"/>
                  <a:pt x="0" y="209"/>
                  <a:pt x="0" y="465"/>
                </a:cubicBezTo>
                <a:cubicBezTo>
                  <a:pt x="0" y="722"/>
                  <a:pt x="208" y="930"/>
                  <a:pt x="465" y="930"/>
                </a:cubicBezTo>
                <a:cubicBezTo>
                  <a:pt x="722" y="930"/>
                  <a:pt x="930" y="722"/>
                  <a:pt x="930" y="465"/>
                </a:cubicBezTo>
                <a:close/>
              </a:path>
            </a:pathLst>
          </a:custGeom>
          <a:solidFill>
            <a:schemeClr val="accent4"/>
          </a:solidFill>
          <a:ln w="19050">
            <a:solidFill>
              <a:srgbClr val="12376E"/>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3" name="Freeform 19">
            <a:extLst>
              <a:ext uri="{FF2B5EF4-FFF2-40B4-BE49-F238E27FC236}">
                <a16:creationId xmlns:a16="http://schemas.microsoft.com/office/drawing/2014/main" id="{39E15444-8A0B-946B-BCA6-3AFEAC22FEBB}"/>
              </a:ext>
            </a:extLst>
          </p:cNvPr>
          <p:cNvSpPr>
            <a:spLocks/>
          </p:cNvSpPr>
          <p:nvPr/>
        </p:nvSpPr>
        <p:spPr bwMode="auto">
          <a:xfrm>
            <a:off x="6708333" y="3498468"/>
            <a:ext cx="132396" cy="123986"/>
          </a:xfrm>
          <a:custGeom>
            <a:avLst/>
            <a:gdLst>
              <a:gd name="T0" fmla="*/ 0 w 95"/>
              <a:gd name="T1" fmla="*/ 96 h 96"/>
              <a:gd name="T2" fmla="*/ 0 w 95"/>
              <a:gd name="T3" fmla="*/ 96 h 96"/>
              <a:gd name="T4" fmla="*/ 95 w 95"/>
              <a:gd name="T5" fmla="*/ 96 h 96"/>
              <a:gd name="T6" fmla="*/ 95 w 95"/>
              <a:gd name="T7" fmla="*/ 0 h 96"/>
              <a:gd name="T8" fmla="*/ 0 w 95"/>
              <a:gd name="T9" fmla="*/ 0 h 96"/>
              <a:gd name="T10" fmla="*/ 0 w 95"/>
              <a:gd name="T11" fmla="*/ 96 h 96"/>
            </a:gdLst>
            <a:ahLst/>
            <a:cxnLst>
              <a:cxn ang="0">
                <a:pos x="T0" y="T1"/>
              </a:cxn>
              <a:cxn ang="0">
                <a:pos x="T2" y="T3"/>
              </a:cxn>
              <a:cxn ang="0">
                <a:pos x="T4" y="T5"/>
              </a:cxn>
              <a:cxn ang="0">
                <a:pos x="T6" y="T7"/>
              </a:cxn>
              <a:cxn ang="0">
                <a:pos x="T8" y="T9"/>
              </a:cxn>
              <a:cxn ang="0">
                <a:pos x="T10" y="T11"/>
              </a:cxn>
            </a:cxnLst>
            <a:rect l="0" t="0" r="r" b="b"/>
            <a:pathLst>
              <a:path w="95" h="96">
                <a:moveTo>
                  <a:pt x="0" y="96"/>
                </a:moveTo>
                <a:lnTo>
                  <a:pt x="0" y="96"/>
                </a:lnTo>
                <a:lnTo>
                  <a:pt x="95" y="96"/>
                </a:lnTo>
                <a:lnTo>
                  <a:pt x="95" y="0"/>
                </a:lnTo>
                <a:lnTo>
                  <a:pt x="0" y="0"/>
                </a:lnTo>
                <a:lnTo>
                  <a:pt x="0" y="96"/>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4" name="Freeform 20">
            <a:extLst>
              <a:ext uri="{FF2B5EF4-FFF2-40B4-BE49-F238E27FC236}">
                <a16:creationId xmlns:a16="http://schemas.microsoft.com/office/drawing/2014/main" id="{F5EA48BE-F8CE-FB5A-9A39-E2E9EAD18E32}"/>
              </a:ext>
            </a:extLst>
          </p:cNvPr>
          <p:cNvSpPr>
            <a:spLocks/>
          </p:cNvSpPr>
          <p:nvPr/>
        </p:nvSpPr>
        <p:spPr bwMode="auto">
          <a:xfrm>
            <a:off x="6708333" y="3652381"/>
            <a:ext cx="132396" cy="122560"/>
          </a:xfrm>
          <a:custGeom>
            <a:avLst/>
            <a:gdLst>
              <a:gd name="T0" fmla="*/ 0 w 95"/>
              <a:gd name="T1" fmla="*/ 95 h 95"/>
              <a:gd name="T2" fmla="*/ 0 w 95"/>
              <a:gd name="T3" fmla="*/ 95 h 95"/>
              <a:gd name="T4" fmla="*/ 95 w 95"/>
              <a:gd name="T5" fmla="*/ 95 h 95"/>
              <a:gd name="T6" fmla="*/ 95 w 95"/>
              <a:gd name="T7" fmla="*/ 0 h 95"/>
              <a:gd name="T8" fmla="*/ 0 w 95"/>
              <a:gd name="T9" fmla="*/ 0 h 95"/>
              <a:gd name="T10" fmla="*/ 0 w 95"/>
              <a:gd name="T11" fmla="*/ 95 h 95"/>
            </a:gdLst>
            <a:ahLst/>
            <a:cxnLst>
              <a:cxn ang="0">
                <a:pos x="T0" y="T1"/>
              </a:cxn>
              <a:cxn ang="0">
                <a:pos x="T2" y="T3"/>
              </a:cxn>
              <a:cxn ang="0">
                <a:pos x="T4" y="T5"/>
              </a:cxn>
              <a:cxn ang="0">
                <a:pos x="T6" y="T7"/>
              </a:cxn>
              <a:cxn ang="0">
                <a:pos x="T8" y="T9"/>
              </a:cxn>
              <a:cxn ang="0">
                <a:pos x="T10" y="T11"/>
              </a:cxn>
            </a:cxnLst>
            <a:rect l="0" t="0" r="r" b="b"/>
            <a:pathLst>
              <a:path w="95" h="95">
                <a:moveTo>
                  <a:pt x="0" y="95"/>
                </a:moveTo>
                <a:lnTo>
                  <a:pt x="0" y="95"/>
                </a:lnTo>
                <a:lnTo>
                  <a:pt x="95" y="95"/>
                </a:lnTo>
                <a:lnTo>
                  <a:pt x="95" y="0"/>
                </a:lnTo>
                <a:lnTo>
                  <a:pt x="0" y="0"/>
                </a:lnTo>
                <a:lnTo>
                  <a:pt x="0" y="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5" name="Freeform 21">
            <a:extLst>
              <a:ext uri="{FF2B5EF4-FFF2-40B4-BE49-F238E27FC236}">
                <a16:creationId xmlns:a16="http://schemas.microsoft.com/office/drawing/2014/main" id="{8F26FA41-C41E-4DFD-DE85-CB71955EEBC5}"/>
              </a:ext>
            </a:extLst>
          </p:cNvPr>
          <p:cNvSpPr>
            <a:spLocks/>
          </p:cNvSpPr>
          <p:nvPr/>
        </p:nvSpPr>
        <p:spPr bwMode="auto">
          <a:xfrm>
            <a:off x="6708333" y="3804869"/>
            <a:ext cx="132396" cy="122560"/>
          </a:xfrm>
          <a:custGeom>
            <a:avLst/>
            <a:gdLst>
              <a:gd name="T0" fmla="*/ 0 w 95"/>
              <a:gd name="T1" fmla="*/ 95 h 95"/>
              <a:gd name="T2" fmla="*/ 0 w 95"/>
              <a:gd name="T3" fmla="*/ 95 h 95"/>
              <a:gd name="T4" fmla="*/ 95 w 95"/>
              <a:gd name="T5" fmla="*/ 95 h 95"/>
              <a:gd name="T6" fmla="*/ 95 w 95"/>
              <a:gd name="T7" fmla="*/ 0 h 95"/>
              <a:gd name="T8" fmla="*/ 0 w 95"/>
              <a:gd name="T9" fmla="*/ 0 h 95"/>
              <a:gd name="T10" fmla="*/ 0 w 95"/>
              <a:gd name="T11" fmla="*/ 95 h 95"/>
            </a:gdLst>
            <a:ahLst/>
            <a:cxnLst>
              <a:cxn ang="0">
                <a:pos x="T0" y="T1"/>
              </a:cxn>
              <a:cxn ang="0">
                <a:pos x="T2" y="T3"/>
              </a:cxn>
              <a:cxn ang="0">
                <a:pos x="T4" y="T5"/>
              </a:cxn>
              <a:cxn ang="0">
                <a:pos x="T6" y="T7"/>
              </a:cxn>
              <a:cxn ang="0">
                <a:pos x="T8" y="T9"/>
              </a:cxn>
              <a:cxn ang="0">
                <a:pos x="T10" y="T11"/>
              </a:cxn>
            </a:cxnLst>
            <a:rect l="0" t="0" r="r" b="b"/>
            <a:pathLst>
              <a:path w="95" h="95">
                <a:moveTo>
                  <a:pt x="0" y="95"/>
                </a:moveTo>
                <a:lnTo>
                  <a:pt x="0" y="95"/>
                </a:lnTo>
                <a:lnTo>
                  <a:pt x="95" y="95"/>
                </a:lnTo>
                <a:lnTo>
                  <a:pt x="95" y="0"/>
                </a:lnTo>
                <a:lnTo>
                  <a:pt x="0" y="0"/>
                </a:lnTo>
                <a:lnTo>
                  <a:pt x="0" y="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6" name="Freeform 22">
            <a:extLst>
              <a:ext uri="{FF2B5EF4-FFF2-40B4-BE49-F238E27FC236}">
                <a16:creationId xmlns:a16="http://schemas.microsoft.com/office/drawing/2014/main" id="{FB03FF2A-0C47-5AE9-EAF2-B866AE3928FB}"/>
              </a:ext>
            </a:extLst>
          </p:cNvPr>
          <p:cNvSpPr>
            <a:spLocks/>
          </p:cNvSpPr>
          <p:nvPr/>
        </p:nvSpPr>
        <p:spPr bwMode="auto">
          <a:xfrm>
            <a:off x="6933101" y="3543601"/>
            <a:ext cx="429518" cy="0"/>
          </a:xfrm>
          <a:custGeom>
            <a:avLst/>
            <a:gdLst>
              <a:gd name="T0" fmla="*/ 0 w 308"/>
              <a:gd name="T1" fmla="*/ 0 w 308"/>
              <a:gd name="T2" fmla="*/ 308 w 308"/>
            </a:gdLst>
            <a:ahLst/>
            <a:cxnLst>
              <a:cxn ang="0">
                <a:pos x="T0" y="0"/>
              </a:cxn>
              <a:cxn ang="0">
                <a:pos x="T1" y="0"/>
              </a:cxn>
              <a:cxn ang="0">
                <a:pos x="T2" y="0"/>
              </a:cxn>
            </a:cxnLst>
            <a:rect l="0" t="0" r="r" b="b"/>
            <a:pathLst>
              <a:path w="308">
                <a:moveTo>
                  <a:pt x="0" y="0"/>
                </a:moveTo>
                <a:lnTo>
                  <a:pt x="0" y="0"/>
                </a:lnTo>
                <a:lnTo>
                  <a:pt x="308" y="0"/>
                </a:lnTo>
              </a:path>
            </a:pathLst>
          </a:custGeom>
          <a:noFill/>
          <a:ln w="14288" cap="flat">
            <a:solidFill>
              <a:srgbClr val="FEFEF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7" name="Freeform 23">
            <a:extLst>
              <a:ext uri="{FF2B5EF4-FFF2-40B4-BE49-F238E27FC236}">
                <a16:creationId xmlns:a16="http://schemas.microsoft.com/office/drawing/2014/main" id="{8D8BCCBD-ECDB-26DB-4EEE-B58F2D4339E3}"/>
              </a:ext>
            </a:extLst>
          </p:cNvPr>
          <p:cNvSpPr>
            <a:spLocks/>
          </p:cNvSpPr>
          <p:nvPr/>
        </p:nvSpPr>
        <p:spPr bwMode="auto">
          <a:xfrm>
            <a:off x="6933101" y="3701771"/>
            <a:ext cx="429518" cy="0"/>
          </a:xfrm>
          <a:custGeom>
            <a:avLst/>
            <a:gdLst>
              <a:gd name="T0" fmla="*/ 0 w 308"/>
              <a:gd name="T1" fmla="*/ 0 w 308"/>
              <a:gd name="T2" fmla="*/ 308 w 308"/>
            </a:gdLst>
            <a:ahLst/>
            <a:cxnLst>
              <a:cxn ang="0">
                <a:pos x="T0" y="0"/>
              </a:cxn>
              <a:cxn ang="0">
                <a:pos x="T1" y="0"/>
              </a:cxn>
              <a:cxn ang="0">
                <a:pos x="T2" y="0"/>
              </a:cxn>
            </a:cxnLst>
            <a:rect l="0" t="0" r="r" b="b"/>
            <a:pathLst>
              <a:path w="308">
                <a:moveTo>
                  <a:pt x="0" y="0"/>
                </a:moveTo>
                <a:lnTo>
                  <a:pt x="0" y="0"/>
                </a:lnTo>
                <a:lnTo>
                  <a:pt x="308" y="0"/>
                </a:lnTo>
              </a:path>
            </a:pathLst>
          </a:custGeom>
          <a:noFill/>
          <a:ln w="14288" cap="flat">
            <a:solidFill>
              <a:srgbClr val="FEFEF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8" name="Freeform 24">
            <a:extLst>
              <a:ext uri="{FF2B5EF4-FFF2-40B4-BE49-F238E27FC236}">
                <a16:creationId xmlns:a16="http://schemas.microsoft.com/office/drawing/2014/main" id="{7AC93743-40D2-24CC-C445-4E0368E170DC}"/>
              </a:ext>
            </a:extLst>
          </p:cNvPr>
          <p:cNvSpPr>
            <a:spLocks/>
          </p:cNvSpPr>
          <p:nvPr/>
        </p:nvSpPr>
        <p:spPr bwMode="auto">
          <a:xfrm>
            <a:off x="6933101" y="3859939"/>
            <a:ext cx="429518" cy="0"/>
          </a:xfrm>
          <a:custGeom>
            <a:avLst/>
            <a:gdLst>
              <a:gd name="T0" fmla="*/ 0 w 308"/>
              <a:gd name="T1" fmla="*/ 0 w 308"/>
              <a:gd name="T2" fmla="*/ 308 w 308"/>
            </a:gdLst>
            <a:ahLst/>
            <a:cxnLst>
              <a:cxn ang="0">
                <a:pos x="T0" y="0"/>
              </a:cxn>
              <a:cxn ang="0">
                <a:pos x="T1" y="0"/>
              </a:cxn>
              <a:cxn ang="0">
                <a:pos x="T2" y="0"/>
              </a:cxn>
            </a:cxnLst>
            <a:rect l="0" t="0" r="r" b="b"/>
            <a:pathLst>
              <a:path w="308">
                <a:moveTo>
                  <a:pt x="0" y="0"/>
                </a:moveTo>
                <a:lnTo>
                  <a:pt x="0" y="0"/>
                </a:lnTo>
                <a:lnTo>
                  <a:pt x="308" y="0"/>
                </a:lnTo>
              </a:path>
            </a:pathLst>
          </a:custGeom>
          <a:noFill/>
          <a:ln w="14288" cap="flat">
            <a:solidFill>
              <a:srgbClr val="FEFEF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nvGrpSpPr>
          <p:cNvPr id="39" name="Group 38">
            <a:extLst>
              <a:ext uri="{FF2B5EF4-FFF2-40B4-BE49-F238E27FC236}">
                <a16:creationId xmlns:a16="http://schemas.microsoft.com/office/drawing/2014/main" id="{5E9D0505-5885-46F5-C1E0-AD9904F76D28}"/>
              </a:ext>
            </a:extLst>
          </p:cNvPr>
          <p:cNvGrpSpPr/>
          <p:nvPr/>
        </p:nvGrpSpPr>
        <p:grpSpPr>
          <a:xfrm>
            <a:off x="4534512" y="3118189"/>
            <a:ext cx="1296251" cy="1201374"/>
            <a:chOff x="4526045" y="2773487"/>
            <a:chExt cx="1336675" cy="1338263"/>
          </a:xfrm>
        </p:grpSpPr>
        <p:sp>
          <p:nvSpPr>
            <p:cNvPr id="40" name="Freeform 12">
              <a:extLst>
                <a:ext uri="{FF2B5EF4-FFF2-40B4-BE49-F238E27FC236}">
                  <a16:creationId xmlns:a16="http://schemas.microsoft.com/office/drawing/2014/main" id="{A9FC3690-79FD-1593-285B-206A94452F42}"/>
                </a:ext>
              </a:extLst>
            </p:cNvPr>
            <p:cNvSpPr>
              <a:spLocks/>
            </p:cNvSpPr>
            <p:nvPr/>
          </p:nvSpPr>
          <p:spPr bwMode="auto">
            <a:xfrm>
              <a:off x="4526045" y="2773487"/>
              <a:ext cx="1336675" cy="1338263"/>
            </a:xfrm>
            <a:custGeom>
              <a:avLst/>
              <a:gdLst>
                <a:gd name="T0" fmla="*/ 930 w 930"/>
                <a:gd name="T1" fmla="*/ 465 h 930"/>
                <a:gd name="T2" fmla="*/ 930 w 930"/>
                <a:gd name="T3" fmla="*/ 465 h 930"/>
                <a:gd name="T4" fmla="*/ 465 w 930"/>
                <a:gd name="T5" fmla="*/ 0 h 930"/>
                <a:gd name="T6" fmla="*/ 0 w 930"/>
                <a:gd name="T7" fmla="*/ 465 h 930"/>
                <a:gd name="T8" fmla="*/ 465 w 930"/>
                <a:gd name="T9" fmla="*/ 930 h 930"/>
                <a:gd name="T10" fmla="*/ 930 w 930"/>
                <a:gd name="T11" fmla="*/ 465 h 930"/>
              </a:gdLst>
              <a:ahLst/>
              <a:cxnLst>
                <a:cxn ang="0">
                  <a:pos x="T0" y="T1"/>
                </a:cxn>
                <a:cxn ang="0">
                  <a:pos x="T2" y="T3"/>
                </a:cxn>
                <a:cxn ang="0">
                  <a:pos x="T4" y="T5"/>
                </a:cxn>
                <a:cxn ang="0">
                  <a:pos x="T6" y="T7"/>
                </a:cxn>
                <a:cxn ang="0">
                  <a:pos x="T8" y="T9"/>
                </a:cxn>
                <a:cxn ang="0">
                  <a:pos x="T10" y="T11"/>
                </a:cxn>
              </a:cxnLst>
              <a:rect l="0" t="0" r="r" b="b"/>
              <a:pathLst>
                <a:path w="930" h="930">
                  <a:moveTo>
                    <a:pt x="930" y="465"/>
                  </a:moveTo>
                  <a:lnTo>
                    <a:pt x="930" y="465"/>
                  </a:lnTo>
                  <a:cubicBezTo>
                    <a:pt x="930" y="209"/>
                    <a:pt x="722" y="0"/>
                    <a:pt x="465" y="0"/>
                  </a:cubicBezTo>
                  <a:cubicBezTo>
                    <a:pt x="208" y="0"/>
                    <a:pt x="0" y="209"/>
                    <a:pt x="0" y="465"/>
                  </a:cubicBezTo>
                  <a:cubicBezTo>
                    <a:pt x="0" y="722"/>
                    <a:pt x="208" y="930"/>
                    <a:pt x="465" y="930"/>
                  </a:cubicBezTo>
                  <a:cubicBezTo>
                    <a:pt x="722" y="930"/>
                    <a:pt x="930" y="722"/>
                    <a:pt x="930" y="465"/>
                  </a:cubicBezTo>
                  <a:close/>
                </a:path>
              </a:pathLst>
            </a:custGeom>
            <a:solidFill>
              <a:schemeClr val="accent4"/>
            </a:solidFill>
            <a:ln w="19050">
              <a:solidFill>
                <a:srgbClr val="12376E"/>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1" name="Freeform 25">
              <a:extLst>
                <a:ext uri="{FF2B5EF4-FFF2-40B4-BE49-F238E27FC236}">
                  <a16:creationId xmlns:a16="http://schemas.microsoft.com/office/drawing/2014/main" id="{1108EDF5-B1B8-DDED-5485-71C0C10B57DE}"/>
                </a:ext>
              </a:extLst>
            </p:cNvPr>
            <p:cNvSpPr>
              <a:spLocks noEditPoints="1"/>
            </p:cNvSpPr>
            <p:nvPr/>
          </p:nvSpPr>
          <p:spPr bwMode="auto">
            <a:xfrm>
              <a:off x="4838782" y="3108449"/>
              <a:ext cx="509588" cy="504825"/>
            </a:xfrm>
            <a:custGeom>
              <a:avLst/>
              <a:gdLst>
                <a:gd name="T0" fmla="*/ 179 w 355"/>
                <a:gd name="T1" fmla="*/ 240 h 351"/>
                <a:gd name="T2" fmla="*/ 232 w 355"/>
                <a:gd name="T3" fmla="*/ 214 h 351"/>
                <a:gd name="T4" fmla="*/ 234 w 355"/>
                <a:gd name="T5" fmla="*/ 136 h 351"/>
                <a:gd name="T6" fmla="*/ 189 w 355"/>
                <a:gd name="T7" fmla="*/ 107 h 351"/>
                <a:gd name="T8" fmla="*/ 143 w 355"/>
                <a:gd name="T9" fmla="*/ 117 h 351"/>
                <a:gd name="T10" fmla="*/ 113 w 355"/>
                <a:gd name="T11" fmla="*/ 156 h 351"/>
                <a:gd name="T12" fmla="*/ 130 w 355"/>
                <a:gd name="T13" fmla="*/ 221 h 351"/>
                <a:gd name="T14" fmla="*/ 70 w 355"/>
                <a:gd name="T15" fmla="*/ 316 h 351"/>
                <a:gd name="T16" fmla="*/ 74 w 355"/>
                <a:gd name="T17" fmla="*/ 296 h 351"/>
                <a:gd name="T18" fmla="*/ 65 w 355"/>
                <a:gd name="T19" fmla="*/ 262 h 351"/>
                <a:gd name="T20" fmla="*/ 21 w 355"/>
                <a:gd name="T21" fmla="*/ 258 h 351"/>
                <a:gd name="T22" fmla="*/ 39 w 355"/>
                <a:gd name="T23" fmla="*/ 204 h 351"/>
                <a:gd name="T24" fmla="*/ 0 w 355"/>
                <a:gd name="T25" fmla="*/ 160 h 351"/>
                <a:gd name="T26" fmla="*/ 44 w 355"/>
                <a:gd name="T27" fmla="*/ 124 h 351"/>
                <a:gd name="T28" fmla="*/ 35 w 355"/>
                <a:gd name="T29" fmla="*/ 67 h 351"/>
                <a:gd name="T30" fmla="*/ 91 w 355"/>
                <a:gd name="T31" fmla="*/ 60 h 351"/>
                <a:gd name="T32" fmla="*/ 111 w 355"/>
                <a:gd name="T33" fmla="*/ 40 h 351"/>
                <a:gd name="T34" fmla="*/ 114 w 355"/>
                <a:gd name="T35" fmla="*/ 19 h 351"/>
                <a:gd name="T36" fmla="*/ 140 w 355"/>
                <a:gd name="T37" fmla="*/ 0 h 351"/>
                <a:gd name="T38" fmla="*/ 187 w 355"/>
                <a:gd name="T39" fmla="*/ 32 h 351"/>
                <a:gd name="T40" fmla="*/ 240 w 355"/>
                <a:gd name="T41" fmla="*/ 7 h 351"/>
                <a:gd name="T42" fmla="*/ 263 w 355"/>
                <a:gd name="T43" fmla="*/ 60 h 351"/>
                <a:gd name="T44" fmla="*/ 319 w 355"/>
                <a:gd name="T45" fmla="*/ 65 h 351"/>
                <a:gd name="T46" fmla="*/ 303 w 355"/>
                <a:gd name="T47" fmla="*/ 106 h 351"/>
                <a:gd name="T48" fmla="*/ 353 w 355"/>
                <a:gd name="T49" fmla="*/ 137 h 351"/>
                <a:gd name="T50" fmla="*/ 320 w 355"/>
                <a:gd name="T51" fmla="*/ 185 h 351"/>
                <a:gd name="T52" fmla="*/ 345 w 355"/>
                <a:gd name="T53" fmla="*/ 236 h 351"/>
                <a:gd name="T54" fmla="*/ 293 w 355"/>
                <a:gd name="T55" fmla="*/ 258 h 351"/>
                <a:gd name="T56" fmla="*/ 284 w 355"/>
                <a:gd name="T57" fmla="*/ 317 h 351"/>
                <a:gd name="T58" fmla="*/ 228 w 355"/>
                <a:gd name="T59" fmla="*/ 308 h 351"/>
                <a:gd name="T60" fmla="*/ 191 w 355"/>
                <a:gd name="T61" fmla="*/ 351 h 351"/>
                <a:gd name="T62" fmla="*/ 148 w 355"/>
                <a:gd name="T63" fmla="*/ 314 h 351"/>
                <a:gd name="T64" fmla="*/ 93 w 355"/>
                <a:gd name="T65" fmla="*/ 33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351">
                  <a:moveTo>
                    <a:pt x="179" y="240"/>
                  </a:moveTo>
                  <a:lnTo>
                    <a:pt x="179" y="240"/>
                  </a:lnTo>
                  <a:cubicBezTo>
                    <a:pt x="183" y="239"/>
                    <a:pt x="189" y="241"/>
                    <a:pt x="196" y="239"/>
                  </a:cubicBezTo>
                  <a:cubicBezTo>
                    <a:pt x="216" y="231"/>
                    <a:pt x="218" y="228"/>
                    <a:pt x="232" y="214"/>
                  </a:cubicBezTo>
                  <a:cubicBezTo>
                    <a:pt x="239" y="206"/>
                    <a:pt x="240" y="195"/>
                    <a:pt x="245" y="186"/>
                  </a:cubicBezTo>
                  <a:cubicBezTo>
                    <a:pt x="246" y="168"/>
                    <a:pt x="245" y="151"/>
                    <a:pt x="234" y="136"/>
                  </a:cubicBezTo>
                  <a:cubicBezTo>
                    <a:pt x="227" y="127"/>
                    <a:pt x="219" y="119"/>
                    <a:pt x="209" y="114"/>
                  </a:cubicBezTo>
                  <a:cubicBezTo>
                    <a:pt x="203" y="111"/>
                    <a:pt x="196" y="108"/>
                    <a:pt x="189" y="107"/>
                  </a:cubicBezTo>
                  <a:cubicBezTo>
                    <a:pt x="182" y="106"/>
                    <a:pt x="176" y="106"/>
                    <a:pt x="170" y="107"/>
                  </a:cubicBezTo>
                  <a:cubicBezTo>
                    <a:pt x="161" y="109"/>
                    <a:pt x="151" y="111"/>
                    <a:pt x="143" y="117"/>
                  </a:cubicBezTo>
                  <a:cubicBezTo>
                    <a:pt x="136" y="122"/>
                    <a:pt x="130" y="127"/>
                    <a:pt x="125" y="134"/>
                  </a:cubicBezTo>
                  <a:cubicBezTo>
                    <a:pt x="120" y="140"/>
                    <a:pt x="115" y="147"/>
                    <a:pt x="113" y="156"/>
                  </a:cubicBezTo>
                  <a:cubicBezTo>
                    <a:pt x="112" y="163"/>
                    <a:pt x="112" y="170"/>
                    <a:pt x="111" y="177"/>
                  </a:cubicBezTo>
                  <a:cubicBezTo>
                    <a:pt x="110" y="195"/>
                    <a:pt x="118" y="209"/>
                    <a:pt x="130" y="221"/>
                  </a:cubicBezTo>
                  <a:cubicBezTo>
                    <a:pt x="142" y="234"/>
                    <a:pt x="158" y="242"/>
                    <a:pt x="179" y="240"/>
                  </a:cubicBezTo>
                  <a:close/>
                  <a:moveTo>
                    <a:pt x="70" y="316"/>
                  </a:moveTo>
                  <a:lnTo>
                    <a:pt x="70" y="316"/>
                  </a:lnTo>
                  <a:cubicBezTo>
                    <a:pt x="76" y="310"/>
                    <a:pt x="72" y="303"/>
                    <a:pt x="74" y="296"/>
                  </a:cubicBezTo>
                  <a:cubicBezTo>
                    <a:pt x="77" y="290"/>
                    <a:pt x="76" y="283"/>
                    <a:pt x="77" y="275"/>
                  </a:cubicBezTo>
                  <a:cubicBezTo>
                    <a:pt x="73" y="271"/>
                    <a:pt x="69" y="267"/>
                    <a:pt x="65" y="262"/>
                  </a:cubicBezTo>
                  <a:cubicBezTo>
                    <a:pt x="62" y="258"/>
                    <a:pt x="56" y="258"/>
                    <a:pt x="51" y="258"/>
                  </a:cubicBezTo>
                  <a:cubicBezTo>
                    <a:pt x="42" y="258"/>
                    <a:pt x="32" y="258"/>
                    <a:pt x="21" y="258"/>
                  </a:cubicBezTo>
                  <a:cubicBezTo>
                    <a:pt x="18" y="251"/>
                    <a:pt x="14" y="243"/>
                    <a:pt x="11" y="236"/>
                  </a:cubicBezTo>
                  <a:cubicBezTo>
                    <a:pt x="21" y="225"/>
                    <a:pt x="30" y="214"/>
                    <a:pt x="39" y="204"/>
                  </a:cubicBezTo>
                  <a:cubicBezTo>
                    <a:pt x="35" y="199"/>
                    <a:pt x="38" y="193"/>
                    <a:pt x="36" y="186"/>
                  </a:cubicBezTo>
                  <a:cubicBezTo>
                    <a:pt x="27" y="176"/>
                    <a:pt x="12" y="171"/>
                    <a:pt x="0" y="160"/>
                  </a:cubicBezTo>
                  <a:cubicBezTo>
                    <a:pt x="1" y="153"/>
                    <a:pt x="2" y="145"/>
                    <a:pt x="4" y="137"/>
                  </a:cubicBezTo>
                  <a:cubicBezTo>
                    <a:pt x="16" y="133"/>
                    <a:pt x="30" y="128"/>
                    <a:pt x="44" y="124"/>
                  </a:cubicBezTo>
                  <a:cubicBezTo>
                    <a:pt x="47" y="118"/>
                    <a:pt x="50" y="111"/>
                    <a:pt x="52" y="105"/>
                  </a:cubicBezTo>
                  <a:cubicBezTo>
                    <a:pt x="47" y="92"/>
                    <a:pt x="41" y="80"/>
                    <a:pt x="35" y="67"/>
                  </a:cubicBezTo>
                  <a:cubicBezTo>
                    <a:pt x="41" y="61"/>
                    <a:pt x="46" y="54"/>
                    <a:pt x="52" y="48"/>
                  </a:cubicBezTo>
                  <a:cubicBezTo>
                    <a:pt x="65" y="52"/>
                    <a:pt x="77" y="56"/>
                    <a:pt x="91" y="60"/>
                  </a:cubicBezTo>
                  <a:cubicBezTo>
                    <a:pt x="96" y="57"/>
                    <a:pt x="102" y="53"/>
                    <a:pt x="109" y="49"/>
                  </a:cubicBezTo>
                  <a:cubicBezTo>
                    <a:pt x="109" y="47"/>
                    <a:pt x="111" y="44"/>
                    <a:pt x="111" y="40"/>
                  </a:cubicBezTo>
                  <a:cubicBezTo>
                    <a:pt x="112" y="37"/>
                    <a:pt x="111" y="33"/>
                    <a:pt x="113" y="29"/>
                  </a:cubicBezTo>
                  <a:cubicBezTo>
                    <a:pt x="114" y="27"/>
                    <a:pt x="113" y="22"/>
                    <a:pt x="114" y="19"/>
                  </a:cubicBezTo>
                  <a:cubicBezTo>
                    <a:pt x="115" y="14"/>
                    <a:pt x="116" y="10"/>
                    <a:pt x="117" y="7"/>
                  </a:cubicBezTo>
                  <a:cubicBezTo>
                    <a:pt x="126" y="4"/>
                    <a:pt x="132" y="2"/>
                    <a:pt x="140" y="0"/>
                  </a:cubicBezTo>
                  <a:cubicBezTo>
                    <a:pt x="149" y="11"/>
                    <a:pt x="159" y="22"/>
                    <a:pt x="169" y="32"/>
                  </a:cubicBezTo>
                  <a:lnTo>
                    <a:pt x="187" y="32"/>
                  </a:lnTo>
                  <a:cubicBezTo>
                    <a:pt x="197" y="22"/>
                    <a:pt x="206" y="11"/>
                    <a:pt x="216" y="0"/>
                  </a:cubicBezTo>
                  <a:cubicBezTo>
                    <a:pt x="224" y="3"/>
                    <a:pt x="232" y="5"/>
                    <a:pt x="240" y="7"/>
                  </a:cubicBezTo>
                  <a:cubicBezTo>
                    <a:pt x="242" y="22"/>
                    <a:pt x="244" y="36"/>
                    <a:pt x="247" y="49"/>
                  </a:cubicBezTo>
                  <a:cubicBezTo>
                    <a:pt x="253" y="53"/>
                    <a:pt x="258" y="56"/>
                    <a:pt x="263" y="60"/>
                  </a:cubicBezTo>
                  <a:cubicBezTo>
                    <a:pt x="277" y="56"/>
                    <a:pt x="290" y="52"/>
                    <a:pt x="304" y="48"/>
                  </a:cubicBezTo>
                  <a:cubicBezTo>
                    <a:pt x="309" y="54"/>
                    <a:pt x="314" y="59"/>
                    <a:pt x="319" y="65"/>
                  </a:cubicBezTo>
                  <a:cubicBezTo>
                    <a:pt x="320" y="68"/>
                    <a:pt x="319" y="71"/>
                    <a:pt x="317" y="75"/>
                  </a:cubicBezTo>
                  <a:cubicBezTo>
                    <a:pt x="312" y="85"/>
                    <a:pt x="308" y="95"/>
                    <a:pt x="303" y="106"/>
                  </a:cubicBezTo>
                  <a:cubicBezTo>
                    <a:pt x="306" y="111"/>
                    <a:pt x="309" y="117"/>
                    <a:pt x="312" y="124"/>
                  </a:cubicBezTo>
                  <a:cubicBezTo>
                    <a:pt x="325" y="128"/>
                    <a:pt x="339" y="132"/>
                    <a:pt x="353" y="137"/>
                  </a:cubicBezTo>
                  <a:cubicBezTo>
                    <a:pt x="353" y="144"/>
                    <a:pt x="354" y="152"/>
                    <a:pt x="355" y="161"/>
                  </a:cubicBezTo>
                  <a:cubicBezTo>
                    <a:pt x="345" y="169"/>
                    <a:pt x="332" y="176"/>
                    <a:pt x="320" y="185"/>
                  </a:cubicBezTo>
                  <a:cubicBezTo>
                    <a:pt x="319" y="190"/>
                    <a:pt x="319" y="196"/>
                    <a:pt x="318" y="205"/>
                  </a:cubicBezTo>
                  <a:cubicBezTo>
                    <a:pt x="326" y="214"/>
                    <a:pt x="335" y="225"/>
                    <a:pt x="345" y="236"/>
                  </a:cubicBezTo>
                  <a:cubicBezTo>
                    <a:pt x="342" y="243"/>
                    <a:pt x="338" y="251"/>
                    <a:pt x="334" y="258"/>
                  </a:cubicBezTo>
                  <a:lnTo>
                    <a:pt x="293" y="258"/>
                  </a:lnTo>
                  <a:cubicBezTo>
                    <a:pt x="289" y="264"/>
                    <a:pt x="284" y="270"/>
                    <a:pt x="279" y="276"/>
                  </a:cubicBezTo>
                  <a:cubicBezTo>
                    <a:pt x="281" y="289"/>
                    <a:pt x="283" y="302"/>
                    <a:pt x="284" y="317"/>
                  </a:cubicBezTo>
                  <a:cubicBezTo>
                    <a:pt x="278" y="321"/>
                    <a:pt x="271" y="325"/>
                    <a:pt x="264" y="330"/>
                  </a:cubicBezTo>
                  <a:cubicBezTo>
                    <a:pt x="252" y="323"/>
                    <a:pt x="240" y="316"/>
                    <a:pt x="228" y="308"/>
                  </a:cubicBezTo>
                  <a:cubicBezTo>
                    <a:pt x="221" y="310"/>
                    <a:pt x="215" y="312"/>
                    <a:pt x="208" y="314"/>
                  </a:cubicBezTo>
                  <a:cubicBezTo>
                    <a:pt x="202" y="326"/>
                    <a:pt x="197" y="338"/>
                    <a:pt x="191" y="351"/>
                  </a:cubicBezTo>
                  <a:lnTo>
                    <a:pt x="166" y="351"/>
                  </a:lnTo>
                  <a:cubicBezTo>
                    <a:pt x="160" y="340"/>
                    <a:pt x="153" y="327"/>
                    <a:pt x="148" y="314"/>
                  </a:cubicBezTo>
                  <a:cubicBezTo>
                    <a:pt x="142" y="312"/>
                    <a:pt x="135" y="310"/>
                    <a:pt x="128" y="308"/>
                  </a:cubicBezTo>
                  <a:cubicBezTo>
                    <a:pt x="116" y="315"/>
                    <a:pt x="104" y="323"/>
                    <a:pt x="93" y="330"/>
                  </a:cubicBezTo>
                  <a:cubicBezTo>
                    <a:pt x="85" y="326"/>
                    <a:pt x="78" y="321"/>
                    <a:pt x="70" y="31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2" name="Freeform 26">
              <a:extLst>
                <a:ext uri="{FF2B5EF4-FFF2-40B4-BE49-F238E27FC236}">
                  <a16:creationId xmlns:a16="http://schemas.microsoft.com/office/drawing/2014/main" id="{D7B1C139-B6EE-8A6E-7A71-F344410560AC}"/>
                </a:ext>
              </a:extLst>
            </p:cNvPr>
            <p:cNvSpPr>
              <a:spLocks noEditPoints="1"/>
            </p:cNvSpPr>
            <p:nvPr/>
          </p:nvSpPr>
          <p:spPr bwMode="auto">
            <a:xfrm>
              <a:off x="5216608" y="3446587"/>
              <a:ext cx="336550" cy="334963"/>
            </a:xfrm>
            <a:custGeom>
              <a:avLst/>
              <a:gdLst>
                <a:gd name="T0" fmla="*/ 151 w 234"/>
                <a:gd name="T1" fmla="*/ 127 h 233"/>
                <a:gd name="T2" fmla="*/ 151 w 234"/>
                <a:gd name="T3" fmla="*/ 127 h 233"/>
                <a:gd name="T4" fmla="*/ 151 w 234"/>
                <a:gd name="T5" fmla="*/ 111 h 233"/>
                <a:gd name="T6" fmla="*/ 139 w 234"/>
                <a:gd name="T7" fmla="*/ 94 h 233"/>
                <a:gd name="T8" fmla="*/ 103 w 234"/>
                <a:gd name="T9" fmla="*/ 89 h 233"/>
                <a:gd name="T10" fmla="*/ 87 w 234"/>
                <a:gd name="T11" fmla="*/ 132 h 233"/>
                <a:gd name="T12" fmla="*/ 109 w 234"/>
                <a:gd name="T13" fmla="*/ 151 h 233"/>
                <a:gd name="T14" fmla="*/ 125 w 234"/>
                <a:gd name="T15" fmla="*/ 152 h 233"/>
                <a:gd name="T16" fmla="*/ 151 w 234"/>
                <a:gd name="T17" fmla="*/ 127 h 233"/>
                <a:gd name="T18" fmla="*/ 70 w 234"/>
                <a:gd name="T19" fmla="*/ 227 h 233"/>
                <a:gd name="T20" fmla="*/ 70 w 234"/>
                <a:gd name="T21" fmla="*/ 227 h 233"/>
                <a:gd name="T22" fmla="*/ 47 w 234"/>
                <a:gd name="T23" fmla="*/ 214 h 233"/>
                <a:gd name="T24" fmla="*/ 55 w 234"/>
                <a:gd name="T25" fmla="*/ 173 h 233"/>
                <a:gd name="T26" fmla="*/ 44 w 234"/>
                <a:gd name="T27" fmla="*/ 157 h 233"/>
                <a:gd name="T28" fmla="*/ 23 w 234"/>
                <a:gd name="T29" fmla="*/ 153 h 233"/>
                <a:gd name="T30" fmla="*/ 3 w 234"/>
                <a:gd name="T31" fmla="*/ 148 h 233"/>
                <a:gd name="T32" fmla="*/ 0 w 234"/>
                <a:gd name="T33" fmla="*/ 123 h 233"/>
                <a:gd name="T34" fmla="*/ 36 w 234"/>
                <a:gd name="T35" fmla="*/ 103 h 233"/>
                <a:gd name="T36" fmla="*/ 42 w 234"/>
                <a:gd name="T37" fmla="*/ 85 h 233"/>
                <a:gd name="T38" fmla="*/ 23 w 234"/>
                <a:gd name="T39" fmla="*/ 49 h 233"/>
                <a:gd name="T40" fmla="*/ 40 w 234"/>
                <a:gd name="T41" fmla="*/ 29 h 233"/>
                <a:gd name="T42" fmla="*/ 79 w 234"/>
                <a:gd name="T43" fmla="*/ 46 h 233"/>
                <a:gd name="T44" fmla="*/ 97 w 234"/>
                <a:gd name="T45" fmla="*/ 38 h 233"/>
                <a:gd name="T46" fmla="*/ 114 w 234"/>
                <a:gd name="T47" fmla="*/ 0 h 233"/>
                <a:gd name="T48" fmla="*/ 140 w 234"/>
                <a:gd name="T49" fmla="*/ 3 h 233"/>
                <a:gd name="T50" fmla="*/ 147 w 234"/>
                <a:gd name="T51" fmla="*/ 27 h 233"/>
                <a:gd name="T52" fmla="*/ 149 w 234"/>
                <a:gd name="T53" fmla="*/ 37 h 233"/>
                <a:gd name="T54" fmla="*/ 157 w 234"/>
                <a:gd name="T55" fmla="*/ 46 h 233"/>
                <a:gd name="T56" fmla="*/ 168 w 234"/>
                <a:gd name="T57" fmla="*/ 53 h 233"/>
                <a:gd name="T58" fmla="*/ 207 w 234"/>
                <a:gd name="T59" fmla="*/ 42 h 233"/>
                <a:gd name="T60" fmla="*/ 222 w 234"/>
                <a:gd name="T61" fmla="*/ 62 h 233"/>
                <a:gd name="T62" fmla="*/ 199 w 234"/>
                <a:gd name="T63" fmla="*/ 98 h 233"/>
                <a:gd name="T64" fmla="*/ 199 w 234"/>
                <a:gd name="T65" fmla="*/ 108 h 233"/>
                <a:gd name="T66" fmla="*/ 202 w 234"/>
                <a:gd name="T67" fmla="*/ 117 h 233"/>
                <a:gd name="T68" fmla="*/ 233 w 234"/>
                <a:gd name="T69" fmla="*/ 140 h 233"/>
                <a:gd name="T70" fmla="*/ 226 w 234"/>
                <a:gd name="T71" fmla="*/ 165 h 233"/>
                <a:gd name="T72" fmla="*/ 205 w 234"/>
                <a:gd name="T73" fmla="*/ 168 h 233"/>
                <a:gd name="T74" fmla="*/ 184 w 234"/>
                <a:gd name="T75" fmla="*/ 168 h 233"/>
                <a:gd name="T76" fmla="*/ 172 w 234"/>
                <a:gd name="T77" fmla="*/ 183 h 233"/>
                <a:gd name="T78" fmla="*/ 172 w 234"/>
                <a:gd name="T79" fmla="*/ 224 h 233"/>
                <a:gd name="T80" fmla="*/ 148 w 234"/>
                <a:gd name="T81" fmla="*/ 233 h 233"/>
                <a:gd name="T82" fmla="*/ 122 w 234"/>
                <a:gd name="T83" fmla="*/ 203 h 233"/>
                <a:gd name="T84" fmla="*/ 103 w 234"/>
                <a:gd name="T85" fmla="*/ 200 h 233"/>
                <a:gd name="T86" fmla="*/ 70 w 234"/>
                <a:gd name="T87" fmla="*/ 22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4" h="233">
                  <a:moveTo>
                    <a:pt x="151" y="127"/>
                  </a:moveTo>
                  <a:lnTo>
                    <a:pt x="151" y="127"/>
                  </a:lnTo>
                  <a:lnTo>
                    <a:pt x="151" y="111"/>
                  </a:lnTo>
                  <a:cubicBezTo>
                    <a:pt x="148" y="105"/>
                    <a:pt x="145" y="99"/>
                    <a:pt x="139" y="94"/>
                  </a:cubicBezTo>
                  <a:cubicBezTo>
                    <a:pt x="126" y="82"/>
                    <a:pt x="116" y="83"/>
                    <a:pt x="103" y="89"/>
                  </a:cubicBezTo>
                  <a:cubicBezTo>
                    <a:pt x="90" y="95"/>
                    <a:pt x="78" y="112"/>
                    <a:pt x="87" y="132"/>
                  </a:cubicBezTo>
                  <a:cubicBezTo>
                    <a:pt x="93" y="145"/>
                    <a:pt x="96" y="147"/>
                    <a:pt x="109" y="151"/>
                  </a:cubicBezTo>
                  <a:cubicBezTo>
                    <a:pt x="115" y="153"/>
                    <a:pt x="121" y="152"/>
                    <a:pt x="125" y="152"/>
                  </a:cubicBezTo>
                  <a:cubicBezTo>
                    <a:pt x="139" y="148"/>
                    <a:pt x="147" y="140"/>
                    <a:pt x="151" y="127"/>
                  </a:cubicBezTo>
                  <a:close/>
                  <a:moveTo>
                    <a:pt x="70" y="227"/>
                  </a:moveTo>
                  <a:lnTo>
                    <a:pt x="70" y="227"/>
                  </a:lnTo>
                  <a:cubicBezTo>
                    <a:pt x="63" y="223"/>
                    <a:pt x="55" y="218"/>
                    <a:pt x="47" y="214"/>
                  </a:cubicBezTo>
                  <a:cubicBezTo>
                    <a:pt x="50" y="200"/>
                    <a:pt x="52" y="186"/>
                    <a:pt x="55" y="173"/>
                  </a:cubicBezTo>
                  <a:cubicBezTo>
                    <a:pt x="51" y="167"/>
                    <a:pt x="48" y="163"/>
                    <a:pt x="44" y="157"/>
                  </a:cubicBezTo>
                  <a:cubicBezTo>
                    <a:pt x="38" y="155"/>
                    <a:pt x="31" y="155"/>
                    <a:pt x="23" y="153"/>
                  </a:cubicBezTo>
                  <a:cubicBezTo>
                    <a:pt x="16" y="151"/>
                    <a:pt x="9" y="151"/>
                    <a:pt x="3" y="148"/>
                  </a:cubicBezTo>
                  <a:cubicBezTo>
                    <a:pt x="2" y="139"/>
                    <a:pt x="1" y="131"/>
                    <a:pt x="0" y="123"/>
                  </a:cubicBezTo>
                  <a:cubicBezTo>
                    <a:pt x="11" y="117"/>
                    <a:pt x="23" y="110"/>
                    <a:pt x="36" y="103"/>
                  </a:cubicBezTo>
                  <a:cubicBezTo>
                    <a:pt x="38" y="98"/>
                    <a:pt x="40" y="92"/>
                    <a:pt x="42" y="85"/>
                  </a:cubicBezTo>
                  <a:cubicBezTo>
                    <a:pt x="36" y="73"/>
                    <a:pt x="30" y="61"/>
                    <a:pt x="23" y="49"/>
                  </a:cubicBezTo>
                  <a:cubicBezTo>
                    <a:pt x="28" y="43"/>
                    <a:pt x="34" y="36"/>
                    <a:pt x="40" y="29"/>
                  </a:cubicBezTo>
                  <a:cubicBezTo>
                    <a:pt x="53" y="35"/>
                    <a:pt x="66" y="40"/>
                    <a:pt x="79" y="46"/>
                  </a:cubicBezTo>
                  <a:cubicBezTo>
                    <a:pt x="84" y="43"/>
                    <a:pt x="90" y="41"/>
                    <a:pt x="97" y="38"/>
                  </a:cubicBezTo>
                  <a:cubicBezTo>
                    <a:pt x="102" y="27"/>
                    <a:pt x="108" y="14"/>
                    <a:pt x="114" y="0"/>
                  </a:cubicBezTo>
                  <a:cubicBezTo>
                    <a:pt x="122" y="1"/>
                    <a:pt x="130" y="2"/>
                    <a:pt x="140" y="3"/>
                  </a:cubicBezTo>
                  <a:cubicBezTo>
                    <a:pt x="142" y="11"/>
                    <a:pt x="145" y="18"/>
                    <a:pt x="147" y="27"/>
                  </a:cubicBezTo>
                  <a:cubicBezTo>
                    <a:pt x="147" y="30"/>
                    <a:pt x="149" y="33"/>
                    <a:pt x="149" y="37"/>
                  </a:cubicBezTo>
                  <a:cubicBezTo>
                    <a:pt x="150" y="40"/>
                    <a:pt x="151" y="45"/>
                    <a:pt x="157" y="46"/>
                  </a:cubicBezTo>
                  <a:cubicBezTo>
                    <a:pt x="161" y="47"/>
                    <a:pt x="165" y="50"/>
                    <a:pt x="168" y="53"/>
                  </a:cubicBezTo>
                  <a:cubicBezTo>
                    <a:pt x="181" y="49"/>
                    <a:pt x="194" y="46"/>
                    <a:pt x="207" y="42"/>
                  </a:cubicBezTo>
                  <a:cubicBezTo>
                    <a:pt x="212" y="48"/>
                    <a:pt x="217" y="55"/>
                    <a:pt x="222" y="62"/>
                  </a:cubicBezTo>
                  <a:cubicBezTo>
                    <a:pt x="217" y="75"/>
                    <a:pt x="206" y="84"/>
                    <a:pt x="199" y="98"/>
                  </a:cubicBezTo>
                  <a:cubicBezTo>
                    <a:pt x="199" y="100"/>
                    <a:pt x="198" y="104"/>
                    <a:pt x="199" y="108"/>
                  </a:cubicBezTo>
                  <a:cubicBezTo>
                    <a:pt x="199" y="111"/>
                    <a:pt x="201" y="114"/>
                    <a:pt x="202" y="117"/>
                  </a:cubicBezTo>
                  <a:cubicBezTo>
                    <a:pt x="211" y="124"/>
                    <a:pt x="222" y="132"/>
                    <a:pt x="233" y="140"/>
                  </a:cubicBezTo>
                  <a:cubicBezTo>
                    <a:pt x="234" y="149"/>
                    <a:pt x="229" y="157"/>
                    <a:pt x="226" y="165"/>
                  </a:cubicBezTo>
                  <a:cubicBezTo>
                    <a:pt x="218" y="166"/>
                    <a:pt x="212" y="167"/>
                    <a:pt x="205" y="168"/>
                  </a:cubicBezTo>
                  <a:cubicBezTo>
                    <a:pt x="198" y="168"/>
                    <a:pt x="191" y="168"/>
                    <a:pt x="184" y="168"/>
                  </a:cubicBezTo>
                  <a:cubicBezTo>
                    <a:pt x="180" y="173"/>
                    <a:pt x="176" y="178"/>
                    <a:pt x="172" y="183"/>
                  </a:cubicBezTo>
                  <a:lnTo>
                    <a:pt x="172" y="224"/>
                  </a:lnTo>
                  <a:cubicBezTo>
                    <a:pt x="164" y="227"/>
                    <a:pt x="156" y="230"/>
                    <a:pt x="148" y="233"/>
                  </a:cubicBezTo>
                  <a:cubicBezTo>
                    <a:pt x="139" y="223"/>
                    <a:pt x="130" y="213"/>
                    <a:pt x="122" y="203"/>
                  </a:cubicBezTo>
                  <a:cubicBezTo>
                    <a:pt x="115" y="202"/>
                    <a:pt x="109" y="201"/>
                    <a:pt x="103" y="200"/>
                  </a:cubicBezTo>
                  <a:cubicBezTo>
                    <a:pt x="92" y="209"/>
                    <a:pt x="81" y="218"/>
                    <a:pt x="70" y="22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grpSp>
        <p:nvGrpSpPr>
          <p:cNvPr id="43" name="Group 42">
            <a:extLst>
              <a:ext uri="{FF2B5EF4-FFF2-40B4-BE49-F238E27FC236}">
                <a16:creationId xmlns:a16="http://schemas.microsoft.com/office/drawing/2014/main" id="{685CCC41-3BC7-FF4F-FF34-DB9F52D0EE27}"/>
              </a:ext>
            </a:extLst>
          </p:cNvPr>
          <p:cNvGrpSpPr/>
          <p:nvPr/>
        </p:nvGrpSpPr>
        <p:grpSpPr>
          <a:xfrm>
            <a:off x="4516867" y="4772750"/>
            <a:ext cx="1296251" cy="1201374"/>
            <a:chOff x="4526045" y="4592762"/>
            <a:chExt cx="1336675" cy="1338263"/>
          </a:xfrm>
        </p:grpSpPr>
        <p:sp>
          <p:nvSpPr>
            <p:cNvPr id="44" name="Freeform 11">
              <a:extLst>
                <a:ext uri="{FF2B5EF4-FFF2-40B4-BE49-F238E27FC236}">
                  <a16:creationId xmlns:a16="http://schemas.microsoft.com/office/drawing/2014/main" id="{800E9438-7A19-ADC2-E8BA-ACDD6E3B5BD6}"/>
                </a:ext>
              </a:extLst>
            </p:cNvPr>
            <p:cNvSpPr>
              <a:spLocks/>
            </p:cNvSpPr>
            <p:nvPr/>
          </p:nvSpPr>
          <p:spPr bwMode="auto">
            <a:xfrm>
              <a:off x="4526045" y="4592762"/>
              <a:ext cx="1336675" cy="1338263"/>
            </a:xfrm>
            <a:custGeom>
              <a:avLst/>
              <a:gdLst>
                <a:gd name="T0" fmla="*/ 930 w 930"/>
                <a:gd name="T1" fmla="*/ 465 h 930"/>
                <a:gd name="T2" fmla="*/ 930 w 930"/>
                <a:gd name="T3" fmla="*/ 465 h 930"/>
                <a:gd name="T4" fmla="*/ 465 w 930"/>
                <a:gd name="T5" fmla="*/ 0 h 930"/>
                <a:gd name="T6" fmla="*/ 0 w 930"/>
                <a:gd name="T7" fmla="*/ 465 h 930"/>
                <a:gd name="T8" fmla="*/ 465 w 930"/>
                <a:gd name="T9" fmla="*/ 930 h 930"/>
                <a:gd name="T10" fmla="*/ 930 w 930"/>
                <a:gd name="T11" fmla="*/ 465 h 930"/>
              </a:gdLst>
              <a:ahLst/>
              <a:cxnLst>
                <a:cxn ang="0">
                  <a:pos x="T0" y="T1"/>
                </a:cxn>
                <a:cxn ang="0">
                  <a:pos x="T2" y="T3"/>
                </a:cxn>
                <a:cxn ang="0">
                  <a:pos x="T4" y="T5"/>
                </a:cxn>
                <a:cxn ang="0">
                  <a:pos x="T6" y="T7"/>
                </a:cxn>
                <a:cxn ang="0">
                  <a:pos x="T8" y="T9"/>
                </a:cxn>
                <a:cxn ang="0">
                  <a:pos x="T10" y="T11"/>
                </a:cxn>
              </a:cxnLst>
              <a:rect l="0" t="0" r="r" b="b"/>
              <a:pathLst>
                <a:path w="930" h="930">
                  <a:moveTo>
                    <a:pt x="930" y="465"/>
                  </a:moveTo>
                  <a:lnTo>
                    <a:pt x="930" y="465"/>
                  </a:lnTo>
                  <a:cubicBezTo>
                    <a:pt x="930" y="208"/>
                    <a:pt x="722" y="0"/>
                    <a:pt x="465" y="0"/>
                  </a:cubicBezTo>
                  <a:cubicBezTo>
                    <a:pt x="208" y="0"/>
                    <a:pt x="0" y="208"/>
                    <a:pt x="0" y="465"/>
                  </a:cubicBezTo>
                  <a:cubicBezTo>
                    <a:pt x="0" y="722"/>
                    <a:pt x="208" y="930"/>
                    <a:pt x="465" y="930"/>
                  </a:cubicBezTo>
                  <a:cubicBezTo>
                    <a:pt x="722" y="930"/>
                    <a:pt x="930" y="722"/>
                    <a:pt x="930" y="465"/>
                  </a:cubicBezTo>
                  <a:close/>
                </a:path>
              </a:pathLst>
            </a:custGeom>
            <a:solidFill>
              <a:schemeClr val="accent4"/>
            </a:solidFill>
            <a:ln w="19050">
              <a:solidFill>
                <a:srgbClr val="12376E"/>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5" name="Freeform 27">
              <a:extLst>
                <a:ext uri="{FF2B5EF4-FFF2-40B4-BE49-F238E27FC236}">
                  <a16:creationId xmlns:a16="http://schemas.microsoft.com/office/drawing/2014/main" id="{84D46E4D-8D09-F251-31B7-ACC7643C8201}"/>
                </a:ext>
              </a:extLst>
            </p:cNvPr>
            <p:cNvSpPr>
              <a:spLocks noEditPoints="1"/>
            </p:cNvSpPr>
            <p:nvPr/>
          </p:nvSpPr>
          <p:spPr bwMode="auto">
            <a:xfrm>
              <a:off x="4856245" y="4921374"/>
              <a:ext cx="677863" cy="677863"/>
            </a:xfrm>
            <a:custGeom>
              <a:avLst/>
              <a:gdLst>
                <a:gd name="T0" fmla="*/ 99 w 472"/>
                <a:gd name="T1" fmla="*/ 235 h 471"/>
                <a:gd name="T2" fmla="*/ 374 w 472"/>
                <a:gd name="T3" fmla="*/ 235 h 471"/>
                <a:gd name="T4" fmla="*/ 99 w 472"/>
                <a:gd name="T5" fmla="*/ 235 h 471"/>
                <a:gd name="T6" fmla="*/ 141 w 472"/>
                <a:gd name="T7" fmla="*/ 70 h 471"/>
                <a:gd name="T8" fmla="*/ 143 w 472"/>
                <a:gd name="T9" fmla="*/ 18 h 471"/>
                <a:gd name="T10" fmla="*/ 190 w 472"/>
                <a:gd name="T11" fmla="*/ 9 h 471"/>
                <a:gd name="T12" fmla="*/ 224 w 472"/>
                <a:gd name="T13" fmla="*/ 49 h 471"/>
                <a:gd name="T14" fmla="*/ 243 w 472"/>
                <a:gd name="T15" fmla="*/ 44 h 471"/>
                <a:gd name="T16" fmla="*/ 264 w 472"/>
                <a:gd name="T17" fmla="*/ 5 h 471"/>
                <a:gd name="T18" fmla="*/ 312 w 472"/>
                <a:gd name="T19" fmla="*/ 11 h 471"/>
                <a:gd name="T20" fmla="*/ 320 w 472"/>
                <a:gd name="T21" fmla="*/ 62 h 471"/>
                <a:gd name="T22" fmla="*/ 334 w 472"/>
                <a:gd name="T23" fmla="*/ 75 h 471"/>
                <a:gd name="T24" fmla="*/ 380 w 472"/>
                <a:gd name="T25" fmla="*/ 54 h 471"/>
                <a:gd name="T26" fmla="*/ 420 w 472"/>
                <a:gd name="T27" fmla="*/ 85 h 471"/>
                <a:gd name="T28" fmla="*/ 399 w 472"/>
                <a:gd name="T29" fmla="*/ 131 h 471"/>
                <a:gd name="T30" fmla="*/ 403 w 472"/>
                <a:gd name="T31" fmla="*/ 150 h 471"/>
                <a:gd name="T32" fmla="*/ 456 w 472"/>
                <a:gd name="T33" fmla="*/ 158 h 471"/>
                <a:gd name="T34" fmla="*/ 471 w 472"/>
                <a:gd name="T35" fmla="*/ 205 h 471"/>
                <a:gd name="T36" fmla="*/ 430 w 472"/>
                <a:gd name="T37" fmla="*/ 231 h 471"/>
                <a:gd name="T38" fmla="*/ 423 w 472"/>
                <a:gd name="T39" fmla="*/ 253 h 471"/>
                <a:gd name="T40" fmla="*/ 462 w 472"/>
                <a:gd name="T41" fmla="*/ 287 h 471"/>
                <a:gd name="T42" fmla="*/ 451 w 472"/>
                <a:gd name="T43" fmla="*/ 333 h 471"/>
                <a:gd name="T44" fmla="*/ 402 w 472"/>
                <a:gd name="T45" fmla="*/ 334 h 471"/>
                <a:gd name="T46" fmla="*/ 382 w 472"/>
                <a:gd name="T47" fmla="*/ 351 h 471"/>
                <a:gd name="T48" fmla="*/ 397 w 472"/>
                <a:gd name="T49" fmla="*/ 401 h 471"/>
                <a:gd name="T50" fmla="*/ 364 w 472"/>
                <a:gd name="T51" fmla="*/ 433 h 471"/>
                <a:gd name="T52" fmla="*/ 321 w 472"/>
                <a:gd name="T53" fmla="*/ 406 h 471"/>
                <a:gd name="T54" fmla="*/ 294 w 472"/>
                <a:gd name="T55" fmla="*/ 412 h 471"/>
                <a:gd name="T56" fmla="*/ 279 w 472"/>
                <a:gd name="T57" fmla="*/ 461 h 471"/>
                <a:gd name="T58" fmla="*/ 235 w 472"/>
                <a:gd name="T59" fmla="*/ 470 h 471"/>
                <a:gd name="T60" fmla="*/ 214 w 472"/>
                <a:gd name="T61" fmla="*/ 425 h 471"/>
                <a:gd name="T62" fmla="*/ 186 w 472"/>
                <a:gd name="T63" fmla="*/ 414 h 471"/>
                <a:gd name="T64" fmla="*/ 147 w 472"/>
                <a:gd name="T65" fmla="*/ 447 h 471"/>
                <a:gd name="T66" fmla="*/ 106 w 472"/>
                <a:gd name="T67" fmla="*/ 430 h 471"/>
                <a:gd name="T68" fmla="*/ 113 w 472"/>
                <a:gd name="T69" fmla="*/ 380 h 471"/>
                <a:gd name="T70" fmla="*/ 96 w 472"/>
                <a:gd name="T71" fmla="*/ 356 h 471"/>
                <a:gd name="T72" fmla="*/ 45 w 472"/>
                <a:gd name="T73" fmla="*/ 362 h 471"/>
                <a:gd name="T74" fmla="*/ 19 w 472"/>
                <a:gd name="T75" fmla="*/ 326 h 471"/>
                <a:gd name="T76" fmla="*/ 52 w 472"/>
                <a:gd name="T77" fmla="*/ 287 h 471"/>
                <a:gd name="T78" fmla="*/ 52 w 472"/>
                <a:gd name="T79" fmla="*/ 258 h 471"/>
                <a:gd name="T80" fmla="*/ 4 w 472"/>
                <a:gd name="T81" fmla="*/ 236 h 471"/>
                <a:gd name="T82" fmla="*/ 5 w 472"/>
                <a:gd name="T83" fmla="*/ 190 h 471"/>
                <a:gd name="T84" fmla="*/ 54 w 472"/>
                <a:gd name="T85" fmla="*/ 177 h 471"/>
                <a:gd name="T86" fmla="*/ 68 w 472"/>
                <a:gd name="T87" fmla="*/ 155 h 471"/>
                <a:gd name="T88" fmla="*/ 42 w 472"/>
                <a:gd name="T89" fmla="*/ 112 h 471"/>
                <a:gd name="T90" fmla="*/ 67 w 472"/>
                <a:gd name="T91" fmla="*/ 72 h 471"/>
                <a:gd name="T92" fmla="*/ 115 w 472"/>
                <a:gd name="T93" fmla="*/ 86 h 471"/>
                <a:gd name="T94" fmla="*/ 137 w 472"/>
                <a:gd name="T95" fmla="*/ 7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2" h="471">
                  <a:moveTo>
                    <a:pt x="99" y="235"/>
                  </a:moveTo>
                  <a:lnTo>
                    <a:pt x="99" y="235"/>
                  </a:lnTo>
                  <a:cubicBezTo>
                    <a:pt x="99" y="312"/>
                    <a:pt x="161" y="373"/>
                    <a:pt x="237" y="373"/>
                  </a:cubicBezTo>
                  <a:cubicBezTo>
                    <a:pt x="313" y="373"/>
                    <a:pt x="375" y="310"/>
                    <a:pt x="374" y="235"/>
                  </a:cubicBezTo>
                  <a:cubicBezTo>
                    <a:pt x="374" y="159"/>
                    <a:pt x="312" y="97"/>
                    <a:pt x="236" y="98"/>
                  </a:cubicBezTo>
                  <a:cubicBezTo>
                    <a:pt x="160" y="98"/>
                    <a:pt x="98" y="160"/>
                    <a:pt x="99" y="235"/>
                  </a:cubicBezTo>
                  <a:close/>
                  <a:moveTo>
                    <a:pt x="141" y="70"/>
                  </a:moveTo>
                  <a:lnTo>
                    <a:pt x="141" y="70"/>
                  </a:lnTo>
                  <a:cubicBezTo>
                    <a:pt x="140" y="55"/>
                    <a:pt x="139" y="41"/>
                    <a:pt x="138" y="28"/>
                  </a:cubicBezTo>
                  <a:cubicBezTo>
                    <a:pt x="137" y="22"/>
                    <a:pt x="138" y="20"/>
                    <a:pt x="143" y="18"/>
                  </a:cubicBezTo>
                  <a:cubicBezTo>
                    <a:pt x="156" y="14"/>
                    <a:pt x="168" y="10"/>
                    <a:pt x="181" y="6"/>
                  </a:cubicBezTo>
                  <a:cubicBezTo>
                    <a:pt x="185" y="4"/>
                    <a:pt x="187" y="5"/>
                    <a:pt x="190" y="9"/>
                  </a:cubicBezTo>
                  <a:cubicBezTo>
                    <a:pt x="198" y="21"/>
                    <a:pt x="207" y="32"/>
                    <a:pt x="215" y="44"/>
                  </a:cubicBezTo>
                  <a:cubicBezTo>
                    <a:pt x="217" y="47"/>
                    <a:pt x="220" y="49"/>
                    <a:pt x="224" y="49"/>
                  </a:cubicBezTo>
                  <a:cubicBezTo>
                    <a:pt x="228" y="48"/>
                    <a:pt x="231" y="48"/>
                    <a:pt x="235" y="48"/>
                  </a:cubicBezTo>
                  <a:cubicBezTo>
                    <a:pt x="239" y="48"/>
                    <a:pt x="241" y="47"/>
                    <a:pt x="243" y="44"/>
                  </a:cubicBezTo>
                  <a:cubicBezTo>
                    <a:pt x="247" y="35"/>
                    <a:pt x="252" y="26"/>
                    <a:pt x="257" y="17"/>
                  </a:cubicBezTo>
                  <a:cubicBezTo>
                    <a:pt x="259" y="13"/>
                    <a:pt x="261" y="9"/>
                    <a:pt x="264" y="5"/>
                  </a:cubicBezTo>
                  <a:cubicBezTo>
                    <a:pt x="265" y="1"/>
                    <a:pt x="268" y="0"/>
                    <a:pt x="271" y="1"/>
                  </a:cubicBezTo>
                  <a:cubicBezTo>
                    <a:pt x="285" y="5"/>
                    <a:pt x="298" y="8"/>
                    <a:pt x="312" y="11"/>
                  </a:cubicBezTo>
                  <a:cubicBezTo>
                    <a:pt x="317" y="12"/>
                    <a:pt x="318" y="14"/>
                    <a:pt x="318" y="18"/>
                  </a:cubicBezTo>
                  <a:cubicBezTo>
                    <a:pt x="319" y="33"/>
                    <a:pt x="319" y="47"/>
                    <a:pt x="320" y="62"/>
                  </a:cubicBezTo>
                  <a:cubicBezTo>
                    <a:pt x="320" y="66"/>
                    <a:pt x="321" y="68"/>
                    <a:pt x="324" y="70"/>
                  </a:cubicBezTo>
                  <a:cubicBezTo>
                    <a:pt x="327" y="72"/>
                    <a:pt x="331" y="73"/>
                    <a:pt x="334" y="75"/>
                  </a:cubicBezTo>
                  <a:cubicBezTo>
                    <a:pt x="337" y="77"/>
                    <a:pt x="340" y="77"/>
                    <a:pt x="343" y="75"/>
                  </a:cubicBezTo>
                  <a:cubicBezTo>
                    <a:pt x="355" y="68"/>
                    <a:pt x="368" y="61"/>
                    <a:pt x="380" y="54"/>
                  </a:cubicBezTo>
                  <a:cubicBezTo>
                    <a:pt x="385" y="52"/>
                    <a:pt x="387" y="52"/>
                    <a:pt x="391" y="56"/>
                  </a:cubicBezTo>
                  <a:cubicBezTo>
                    <a:pt x="400" y="66"/>
                    <a:pt x="410" y="75"/>
                    <a:pt x="420" y="85"/>
                  </a:cubicBezTo>
                  <a:cubicBezTo>
                    <a:pt x="423" y="88"/>
                    <a:pt x="423" y="90"/>
                    <a:pt x="421" y="94"/>
                  </a:cubicBezTo>
                  <a:cubicBezTo>
                    <a:pt x="413" y="106"/>
                    <a:pt x="406" y="119"/>
                    <a:pt x="399" y="131"/>
                  </a:cubicBezTo>
                  <a:cubicBezTo>
                    <a:pt x="397" y="134"/>
                    <a:pt x="396" y="138"/>
                    <a:pt x="398" y="141"/>
                  </a:cubicBezTo>
                  <a:cubicBezTo>
                    <a:pt x="400" y="144"/>
                    <a:pt x="402" y="147"/>
                    <a:pt x="403" y="150"/>
                  </a:cubicBezTo>
                  <a:cubicBezTo>
                    <a:pt x="405" y="154"/>
                    <a:pt x="408" y="155"/>
                    <a:pt x="412" y="156"/>
                  </a:cubicBezTo>
                  <a:cubicBezTo>
                    <a:pt x="427" y="157"/>
                    <a:pt x="441" y="157"/>
                    <a:pt x="456" y="158"/>
                  </a:cubicBezTo>
                  <a:cubicBezTo>
                    <a:pt x="460" y="159"/>
                    <a:pt x="461" y="160"/>
                    <a:pt x="462" y="164"/>
                  </a:cubicBezTo>
                  <a:cubicBezTo>
                    <a:pt x="465" y="178"/>
                    <a:pt x="468" y="192"/>
                    <a:pt x="471" y="205"/>
                  </a:cubicBezTo>
                  <a:cubicBezTo>
                    <a:pt x="472" y="209"/>
                    <a:pt x="471" y="211"/>
                    <a:pt x="467" y="213"/>
                  </a:cubicBezTo>
                  <a:cubicBezTo>
                    <a:pt x="455" y="219"/>
                    <a:pt x="442" y="225"/>
                    <a:pt x="430" y="231"/>
                  </a:cubicBezTo>
                  <a:cubicBezTo>
                    <a:pt x="425" y="234"/>
                    <a:pt x="423" y="236"/>
                    <a:pt x="423" y="241"/>
                  </a:cubicBezTo>
                  <a:cubicBezTo>
                    <a:pt x="423" y="245"/>
                    <a:pt x="423" y="249"/>
                    <a:pt x="423" y="253"/>
                  </a:cubicBezTo>
                  <a:cubicBezTo>
                    <a:pt x="422" y="257"/>
                    <a:pt x="424" y="259"/>
                    <a:pt x="427" y="262"/>
                  </a:cubicBezTo>
                  <a:cubicBezTo>
                    <a:pt x="438" y="270"/>
                    <a:pt x="450" y="279"/>
                    <a:pt x="462" y="287"/>
                  </a:cubicBezTo>
                  <a:cubicBezTo>
                    <a:pt x="466" y="290"/>
                    <a:pt x="466" y="292"/>
                    <a:pt x="465" y="297"/>
                  </a:cubicBezTo>
                  <a:cubicBezTo>
                    <a:pt x="460" y="309"/>
                    <a:pt x="456" y="321"/>
                    <a:pt x="451" y="333"/>
                  </a:cubicBezTo>
                  <a:cubicBezTo>
                    <a:pt x="449" y="338"/>
                    <a:pt x="448" y="339"/>
                    <a:pt x="443" y="339"/>
                  </a:cubicBezTo>
                  <a:cubicBezTo>
                    <a:pt x="429" y="337"/>
                    <a:pt x="416" y="336"/>
                    <a:pt x="402" y="334"/>
                  </a:cubicBezTo>
                  <a:cubicBezTo>
                    <a:pt x="397" y="334"/>
                    <a:pt x="394" y="335"/>
                    <a:pt x="391" y="339"/>
                  </a:cubicBezTo>
                  <a:cubicBezTo>
                    <a:pt x="389" y="343"/>
                    <a:pt x="385" y="347"/>
                    <a:pt x="382" y="351"/>
                  </a:cubicBezTo>
                  <a:cubicBezTo>
                    <a:pt x="380" y="354"/>
                    <a:pt x="380" y="357"/>
                    <a:pt x="381" y="360"/>
                  </a:cubicBezTo>
                  <a:cubicBezTo>
                    <a:pt x="386" y="374"/>
                    <a:pt x="391" y="387"/>
                    <a:pt x="397" y="401"/>
                  </a:cubicBezTo>
                  <a:cubicBezTo>
                    <a:pt x="398" y="406"/>
                    <a:pt x="398" y="407"/>
                    <a:pt x="394" y="411"/>
                  </a:cubicBezTo>
                  <a:cubicBezTo>
                    <a:pt x="384" y="418"/>
                    <a:pt x="374" y="426"/>
                    <a:pt x="364" y="433"/>
                  </a:cubicBezTo>
                  <a:cubicBezTo>
                    <a:pt x="360" y="436"/>
                    <a:pt x="358" y="436"/>
                    <a:pt x="354" y="433"/>
                  </a:cubicBezTo>
                  <a:cubicBezTo>
                    <a:pt x="343" y="424"/>
                    <a:pt x="332" y="415"/>
                    <a:pt x="321" y="406"/>
                  </a:cubicBezTo>
                  <a:cubicBezTo>
                    <a:pt x="319" y="404"/>
                    <a:pt x="316" y="403"/>
                    <a:pt x="312" y="405"/>
                  </a:cubicBezTo>
                  <a:cubicBezTo>
                    <a:pt x="306" y="407"/>
                    <a:pt x="300" y="410"/>
                    <a:pt x="294" y="412"/>
                  </a:cubicBezTo>
                  <a:cubicBezTo>
                    <a:pt x="290" y="413"/>
                    <a:pt x="289" y="415"/>
                    <a:pt x="288" y="419"/>
                  </a:cubicBezTo>
                  <a:cubicBezTo>
                    <a:pt x="285" y="433"/>
                    <a:pt x="282" y="447"/>
                    <a:pt x="279" y="461"/>
                  </a:cubicBezTo>
                  <a:cubicBezTo>
                    <a:pt x="278" y="466"/>
                    <a:pt x="277" y="467"/>
                    <a:pt x="272" y="468"/>
                  </a:cubicBezTo>
                  <a:cubicBezTo>
                    <a:pt x="259" y="469"/>
                    <a:pt x="247" y="470"/>
                    <a:pt x="235" y="470"/>
                  </a:cubicBezTo>
                  <a:cubicBezTo>
                    <a:pt x="230" y="471"/>
                    <a:pt x="229" y="469"/>
                    <a:pt x="227" y="465"/>
                  </a:cubicBezTo>
                  <a:cubicBezTo>
                    <a:pt x="223" y="452"/>
                    <a:pt x="218" y="438"/>
                    <a:pt x="214" y="425"/>
                  </a:cubicBezTo>
                  <a:cubicBezTo>
                    <a:pt x="213" y="421"/>
                    <a:pt x="210" y="419"/>
                    <a:pt x="207" y="418"/>
                  </a:cubicBezTo>
                  <a:cubicBezTo>
                    <a:pt x="200" y="417"/>
                    <a:pt x="193" y="415"/>
                    <a:pt x="186" y="414"/>
                  </a:cubicBezTo>
                  <a:cubicBezTo>
                    <a:pt x="183" y="413"/>
                    <a:pt x="180" y="414"/>
                    <a:pt x="177" y="416"/>
                  </a:cubicBezTo>
                  <a:cubicBezTo>
                    <a:pt x="167" y="426"/>
                    <a:pt x="157" y="436"/>
                    <a:pt x="147" y="447"/>
                  </a:cubicBezTo>
                  <a:cubicBezTo>
                    <a:pt x="143" y="450"/>
                    <a:pt x="142" y="450"/>
                    <a:pt x="137" y="448"/>
                  </a:cubicBezTo>
                  <a:cubicBezTo>
                    <a:pt x="127" y="442"/>
                    <a:pt x="116" y="436"/>
                    <a:pt x="106" y="430"/>
                  </a:cubicBezTo>
                  <a:cubicBezTo>
                    <a:pt x="102" y="428"/>
                    <a:pt x="101" y="426"/>
                    <a:pt x="102" y="421"/>
                  </a:cubicBezTo>
                  <a:cubicBezTo>
                    <a:pt x="106" y="408"/>
                    <a:pt x="109" y="394"/>
                    <a:pt x="113" y="380"/>
                  </a:cubicBezTo>
                  <a:cubicBezTo>
                    <a:pt x="114" y="376"/>
                    <a:pt x="113" y="374"/>
                    <a:pt x="110" y="371"/>
                  </a:cubicBezTo>
                  <a:cubicBezTo>
                    <a:pt x="106" y="366"/>
                    <a:pt x="101" y="361"/>
                    <a:pt x="96" y="356"/>
                  </a:cubicBezTo>
                  <a:cubicBezTo>
                    <a:pt x="93" y="353"/>
                    <a:pt x="90" y="352"/>
                    <a:pt x="86" y="353"/>
                  </a:cubicBezTo>
                  <a:cubicBezTo>
                    <a:pt x="72" y="356"/>
                    <a:pt x="58" y="359"/>
                    <a:pt x="45" y="362"/>
                  </a:cubicBezTo>
                  <a:cubicBezTo>
                    <a:pt x="40" y="363"/>
                    <a:pt x="38" y="362"/>
                    <a:pt x="36" y="358"/>
                  </a:cubicBezTo>
                  <a:cubicBezTo>
                    <a:pt x="31" y="348"/>
                    <a:pt x="25" y="337"/>
                    <a:pt x="19" y="326"/>
                  </a:cubicBezTo>
                  <a:cubicBezTo>
                    <a:pt x="17" y="322"/>
                    <a:pt x="18" y="320"/>
                    <a:pt x="21" y="317"/>
                  </a:cubicBezTo>
                  <a:cubicBezTo>
                    <a:pt x="31" y="307"/>
                    <a:pt x="42" y="297"/>
                    <a:pt x="52" y="287"/>
                  </a:cubicBezTo>
                  <a:cubicBezTo>
                    <a:pt x="56" y="285"/>
                    <a:pt x="57" y="281"/>
                    <a:pt x="56" y="277"/>
                  </a:cubicBezTo>
                  <a:cubicBezTo>
                    <a:pt x="54" y="271"/>
                    <a:pt x="53" y="265"/>
                    <a:pt x="52" y="258"/>
                  </a:cubicBezTo>
                  <a:cubicBezTo>
                    <a:pt x="52" y="255"/>
                    <a:pt x="50" y="252"/>
                    <a:pt x="46" y="251"/>
                  </a:cubicBezTo>
                  <a:cubicBezTo>
                    <a:pt x="32" y="246"/>
                    <a:pt x="18" y="241"/>
                    <a:pt x="4" y="236"/>
                  </a:cubicBezTo>
                  <a:cubicBezTo>
                    <a:pt x="2" y="235"/>
                    <a:pt x="0" y="234"/>
                    <a:pt x="1" y="231"/>
                  </a:cubicBezTo>
                  <a:cubicBezTo>
                    <a:pt x="2" y="218"/>
                    <a:pt x="4" y="204"/>
                    <a:pt x="5" y="190"/>
                  </a:cubicBezTo>
                  <a:cubicBezTo>
                    <a:pt x="6" y="187"/>
                    <a:pt x="7" y="185"/>
                    <a:pt x="11" y="185"/>
                  </a:cubicBezTo>
                  <a:cubicBezTo>
                    <a:pt x="25" y="182"/>
                    <a:pt x="39" y="179"/>
                    <a:pt x="54" y="177"/>
                  </a:cubicBezTo>
                  <a:cubicBezTo>
                    <a:pt x="58" y="176"/>
                    <a:pt x="61" y="174"/>
                    <a:pt x="62" y="170"/>
                  </a:cubicBezTo>
                  <a:cubicBezTo>
                    <a:pt x="64" y="165"/>
                    <a:pt x="66" y="160"/>
                    <a:pt x="68" y="155"/>
                  </a:cubicBezTo>
                  <a:cubicBezTo>
                    <a:pt x="70" y="152"/>
                    <a:pt x="70" y="148"/>
                    <a:pt x="67" y="145"/>
                  </a:cubicBezTo>
                  <a:cubicBezTo>
                    <a:pt x="59" y="134"/>
                    <a:pt x="50" y="123"/>
                    <a:pt x="42" y="112"/>
                  </a:cubicBezTo>
                  <a:cubicBezTo>
                    <a:pt x="39" y="108"/>
                    <a:pt x="39" y="106"/>
                    <a:pt x="42" y="102"/>
                  </a:cubicBezTo>
                  <a:cubicBezTo>
                    <a:pt x="50" y="92"/>
                    <a:pt x="58" y="82"/>
                    <a:pt x="67" y="72"/>
                  </a:cubicBezTo>
                  <a:cubicBezTo>
                    <a:pt x="69" y="68"/>
                    <a:pt x="71" y="68"/>
                    <a:pt x="75" y="69"/>
                  </a:cubicBezTo>
                  <a:cubicBezTo>
                    <a:pt x="88" y="75"/>
                    <a:pt x="102" y="80"/>
                    <a:pt x="115" y="86"/>
                  </a:cubicBezTo>
                  <a:cubicBezTo>
                    <a:pt x="119" y="88"/>
                    <a:pt x="123" y="88"/>
                    <a:pt x="126" y="85"/>
                  </a:cubicBezTo>
                  <a:cubicBezTo>
                    <a:pt x="130" y="82"/>
                    <a:pt x="133" y="80"/>
                    <a:pt x="137" y="78"/>
                  </a:cubicBezTo>
                  <a:cubicBezTo>
                    <a:pt x="140" y="76"/>
                    <a:pt x="141" y="73"/>
                    <a:pt x="141" y="7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sp>
        <p:nvSpPr>
          <p:cNvPr id="46" name="Freeform 28">
            <a:extLst>
              <a:ext uri="{FF2B5EF4-FFF2-40B4-BE49-F238E27FC236}">
                <a16:creationId xmlns:a16="http://schemas.microsoft.com/office/drawing/2014/main" id="{430828AF-3200-552C-228B-2EB80B7C0EA0}"/>
              </a:ext>
            </a:extLst>
          </p:cNvPr>
          <p:cNvSpPr>
            <a:spLocks/>
          </p:cNvSpPr>
          <p:nvPr/>
        </p:nvSpPr>
        <p:spPr bwMode="auto">
          <a:xfrm>
            <a:off x="544988" y="5018499"/>
            <a:ext cx="2929652" cy="0"/>
          </a:xfrm>
          <a:custGeom>
            <a:avLst/>
            <a:gdLst>
              <a:gd name="T0" fmla="*/ 0 w 2102"/>
              <a:gd name="T1" fmla="*/ 0 w 2102"/>
              <a:gd name="T2" fmla="*/ 2102 w 2102"/>
            </a:gdLst>
            <a:ahLst/>
            <a:cxnLst>
              <a:cxn ang="0">
                <a:pos x="T0" y="0"/>
              </a:cxn>
              <a:cxn ang="0">
                <a:pos x="T1" y="0"/>
              </a:cxn>
              <a:cxn ang="0">
                <a:pos x="T2" y="0"/>
              </a:cxn>
            </a:cxnLst>
            <a:rect l="0" t="0" r="r" b="b"/>
            <a:pathLst>
              <a:path w="2102">
                <a:moveTo>
                  <a:pt x="0" y="0"/>
                </a:moveTo>
                <a:lnTo>
                  <a:pt x="0" y="0"/>
                </a:lnTo>
                <a:lnTo>
                  <a:pt x="2102" y="0"/>
                </a:lnTo>
              </a:path>
            </a:pathLst>
          </a:custGeom>
          <a:solidFill>
            <a:srgbClr val="5778B3"/>
          </a:solidFill>
          <a:ln w="30163" cap="flat">
            <a:solidFill>
              <a:srgbClr val="5778B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7" name="Freeform 29">
            <a:extLst>
              <a:ext uri="{FF2B5EF4-FFF2-40B4-BE49-F238E27FC236}">
                <a16:creationId xmlns:a16="http://schemas.microsoft.com/office/drawing/2014/main" id="{B8313E47-08EB-24DA-3CDB-885B6F29C454}"/>
              </a:ext>
            </a:extLst>
          </p:cNvPr>
          <p:cNvSpPr>
            <a:spLocks/>
          </p:cNvSpPr>
          <p:nvPr/>
        </p:nvSpPr>
        <p:spPr bwMode="auto">
          <a:xfrm>
            <a:off x="3416139" y="4938692"/>
            <a:ext cx="324833" cy="159613"/>
          </a:xfrm>
          <a:custGeom>
            <a:avLst/>
            <a:gdLst>
              <a:gd name="T0" fmla="*/ 0 w 233"/>
              <a:gd name="T1" fmla="*/ 124 h 124"/>
              <a:gd name="T2" fmla="*/ 0 w 233"/>
              <a:gd name="T3" fmla="*/ 124 h 124"/>
              <a:gd name="T4" fmla="*/ 233 w 233"/>
              <a:gd name="T5" fmla="*/ 62 h 124"/>
              <a:gd name="T6" fmla="*/ 0 w 233"/>
              <a:gd name="T7" fmla="*/ 0 h 124"/>
              <a:gd name="T8" fmla="*/ 0 w 233"/>
              <a:gd name="T9" fmla="*/ 124 h 124"/>
            </a:gdLst>
            <a:ahLst/>
            <a:cxnLst>
              <a:cxn ang="0">
                <a:pos x="T0" y="T1"/>
              </a:cxn>
              <a:cxn ang="0">
                <a:pos x="T2" y="T3"/>
              </a:cxn>
              <a:cxn ang="0">
                <a:pos x="T4" y="T5"/>
              </a:cxn>
              <a:cxn ang="0">
                <a:pos x="T6" y="T7"/>
              </a:cxn>
              <a:cxn ang="0">
                <a:pos x="T8" y="T9"/>
              </a:cxn>
            </a:cxnLst>
            <a:rect l="0" t="0" r="r" b="b"/>
            <a:pathLst>
              <a:path w="233" h="124">
                <a:moveTo>
                  <a:pt x="0" y="124"/>
                </a:moveTo>
                <a:lnTo>
                  <a:pt x="0" y="124"/>
                </a:lnTo>
                <a:lnTo>
                  <a:pt x="233" y="62"/>
                </a:lnTo>
                <a:lnTo>
                  <a:pt x="0" y="0"/>
                </a:lnTo>
                <a:lnTo>
                  <a:pt x="0" y="124"/>
                </a:lnTo>
                <a:close/>
              </a:path>
            </a:pathLst>
          </a:custGeom>
          <a:solidFill>
            <a:srgbClr val="5778B3"/>
          </a:solidFill>
          <a:ln w="0">
            <a:solidFill>
              <a:srgbClr val="5778B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8" name="Freeform 30">
            <a:extLst>
              <a:ext uri="{FF2B5EF4-FFF2-40B4-BE49-F238E27FC236}">
                <a16:creationId xmlns:a16="http://schemas.microsoft.com/office/drawing/2014/main" id="{25B6775C-2968-1C8B-8F79-CEDBBE0952E9}"/>
              </a:ext>
            </a:extLst>
          </p:cNvPr>
          <p:cNvSpPr>
            <a:spLocks/>
          </p:cNvSpPr>
          <p:nvPr/>
        </p:nvSpPr>
        <p:spPr bwMode="auto">
          <a:xfrm>
            <a:off x="8567268" y="1761477"/>
            <a:ext cx="2931191" cy="0"/>
          </a:xfrm>
          <a:custGeom>
            <a:avLst/>
            <a:gdLst>
              <a:gd name="T0" fmla="*/ 0 w 2102"/>
              <a:gd name="T1" fmla="*/ 0 w 2102"/>
              <a:gd name="T2" fmla="*/ 2102 w 2102"/>
            </a:gdLst>
            <a:ahLst/>
            <a:cxnLst>
              <a:cxn ang="0">
                <a:pos x="T0" y="0"/>
              </a:cxn>
              <a:cxn ang="0">
                <a:pos x="T1" y="0"/>
              </a:cxn>
              <a:cxn ang="0">
                <a:pos x="T2" y="0"/>
              </a:cxn>
            </a:cxnLst>
            <a:rect l="0" t="0" r="r" b="b"/>
            <a:pathLst>
              <a:path w="2102">
                <a:moveTo>
                  <a:pt x="0" y="0"/>
                </a:moveTo>
                <a:lnTo>
                  <a:pt x="0" y="0"/>
                </a:lnTo>
                <a:lnTo>
                  <a:pt x="2102" y="0"/>
                </a:lnTo>
              </a:path>
            </a:pathLst>
          </a:custGeom>
          <a:solidFill>
            <a:srgbClr val="5778B3"/>
          </a:solidFill>
          <a:ln w="30163" cap="flat">
            <a:solidFill>
              <a:srgbClr val="5778B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9" name="Freeform 31">
            <a:extLst>
              <a:ext uri="{FF2B5EF4-FFF2-40B4-BE49-F238E27FC236}">
                <a16:creationId xmlns:a16="http://schemas.microsoft.com/office/drawing/2014/main" id="{3C691D91-4236-5B29-6FD4-11EA53845663}"/>
              </a:ext>
            </a:extLst>
          </p:cNvPr>
          <p:cNvSpPr>
            <a:spLocks/>
          </p:cNvSpPr>
          <p:nvPr/>
        </p:nvSpPr>
        <p:spPr bwMode="auto">
          <a:xfrm>
            <a:off x="11438418" y="1678820"/>
            <a:ext cx="324833" cy="162463"/>
          </a:xfrm>
          <a:custGeom>
            <a:avLst/>
            <a:gdLst>
              <a:gd name="T0" fmla="*/ 0 w 233"/>
              <a:gd name="T1" fmla="*/ 125 h 125"/>
              <a:gd name="T2" fmla="*/ 0 w 233"/>
              <a:gd name="T3" fmla="*/ 125 h 125"/>
              <a:gd name="T4" fmla="*/ 233 w 233"/>
              <a:gd name="T5" fmla="*/ 63 h 125"/>
              <a:gd name="T6" fmla="*/ 0 w 233"/>
              <a:gd name="T7" fmla="*/ 0 h 125"/>
              <a:gd name="T8" fmla="*/ 0 w 233"/>
              <a:gd name="T9" fmla="*/ 125 h 125"/>
            </a:gdLst>
            <a:ahLst/>
            <a:cxnLst>
              <a:cxn ang="0">
                <a:pos x="T0" y="T1"/>
              </a:cxn>
              <a:cxn ang="0">
                <a:pos x="T2" y="T3"/>
              </a:cxn>
              <a:cxn ang="0">
                <a:pos x="T4" y="T5"/>
              </a:cxn>
              <a:cxn ang="0">
                <a:pos x="T6" y="T7"/>
              </a:cxn>
              <a:cxn ang="0">
                <a:pos x="T8" y="T9"/>
              </a:cxn>
            </a:cxnLst>
            <a:rect l="0" t="0" r="r" b="b"/>
            <a:pathLst>
              <a:path w="233" h="125">
                <a:moveTo>
                  <a:pt x="0" y="125"/>
                </a:moveTo>
                <a:lnTo>
                  <a:pt x="0" y="125"/>
                </a:lnTo>
                <a:lnTo>
                  <a:pt x="233" y="63"/>
                </a:lnTo>
                <a:lnTo>
                  <a:pt x="0" y="0"/>
                </a:lnTo>
                <a:lnTo>
                  <a:pt x="0" y="125"/>
                </a:lnTo>
                <a:close/>
              </a:path>
            </a:pathLst>
          </a:custGeom>
          <a:solidFill>
            <a:srgbClr val="5778B3"/>
          </a:solidFill>
          <a:ln w="0">
            <a:solidFill>
              <a:srgbClr val="5778B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0" name="Oval 49">
            <a:extLst>
              <a:ext uri="{FF2B5EF4-FFF2-40B4-BE49-F238E27FC236}">
                <a16:creationId xmlns:a16="http://schemas.microsoft.com/office/drawing/2014/main" id="{DD158D0C-ED81-6DF6-32FF-7A5840F136BE}"/>
              </a:ext>
            </a:extLst>
          </p:cNvPr>
          <p:cNvSpPr/>
          <p:nvPr/>
        </p:nvSpPr>
        <p:spPr>
          <a:xfrm>
            <a:off x="573771" y="3981563"/>
            <a:ext cx="789205" cy="731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ontserrat" pitchFamily="2" charset="77"/>
              </a:rPr>
              <a:t>01</a:t>
            </a:r>
          </a:p>
        </p:txBody>
      </p:sp>
      <p:sp>
        <p:nvSpPr>
          <p:cNvPr id="51" name="Oval 50">
            <a:extLst>
              <a:ext uri="{FF2B5EF4-FFF2-40B4-BE49-F238E27FC236}">
                <a16:creationId xmlns:a16="http://schemas.microsoft.com/office/drawing/2014/main" id="{6BCC877F-3D28-EF46-9C31-7C532A148BFC}"/>
              </a:ext>
            </a:extLst>
          </p:cNvPr>
          <p:cNvSpPr/>
          <p:nvPr/>
        </p:nvSpPr>
        <p:spPr>
          <a:xfrm>
            <a:off x="6446127" y="5343213"/>
            <a:ext cx="789205" cy="731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ontserrat" pitchFamily="2" charset="77"/>
              </a:rPr>
              <a:t>02</a:t>
            </a:r>
          </a:p>
        </p:txBody>
      </p:sp>
      <p:sp>
        <p:nvSpPr>
          <p:cNvPr id="52" name="Oval 51">
            <a:extLst>
              <a:ext uri="{FF2B5EF4-FFF2-40B4-BE49-F238E27FC236}">
                <a16:creationId xmlns:a16="http://schemas.microsoft.com/office/drawing/2014/main" id="{E1CB6106-4449-D669-E02C-2488BE9E5E57}"/>
              </a:ext>
            </a:extLst>
          </p:cNvPr>
          <p:cNvSpPr/>
          <p:nvPr/>
        </p:nvSpPr>
        <p:spPr>
          <a:xfrm>
            <a:off x="1941187" y="2370468"/>
            <a:ext cx="789205" cy="731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ontserrat" pitchFamily="2" charset="77"/>
              </a:rPr>
              <a:t>03</a:t>
            </a:r>
          </a:p>
        </p:txBody>
      </p:sp>
      <p:sp>
        <p:nvSpPr>
          <p:cNvPr id="53" name="Oval 52">
            <a:extLst>
              <a:ext uri="{FF2B5EF4-FFF2-40B4-BE49-F238E27FC236}">
                <a16:creationId xmlns:a16="http://schemas.microsoft.com/office/drawing/2014/main" id="{A18EEF1E-10CA-6E0D-4EF9-BE913F4BFDD7}"/>
              </a:ext>
            </a:extLst>
          </p:cNvPr>
          <p:cNvSpPr/>
          <p:nvPr/>
        </p:nvSpPr>
        <p:spPr>
          <a:xfrm>
            <a:off x="8319235" y="3336073"/>
            <a:ext cx="789205" cy="731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ontserrat" pitchFamily="2" charset="77"/>
              </a:rPr>
              <a:t>04</a:t>
            </a:r>
          </a:p>
        </p:txBody>
      </p:sp>
      <p:sp>
        <p:nvSpPr>
          <p:cNvPr id="54" name="Oval 53">
            <a:extLst>
              <a:ext uri="{FF2B5EF4-FFF2-40B4-BE49-F238E27FC236}">
                <a16:creationId xmlns:a16="http://schemas.microsoft.com/office/drawing/2014/main" id="{E844E33E-DFA2-DA5C-3DCD-E798E11DD126}"/>
              </a:ext>
            </a:extLst>
          </p:cNvPr>
          <p:cNvSpPr/>
          <p:nvPr/>
        </p:nvSpPr>
        <p:spPr>
          <a:xfrm>
            <a:off x="8749050" y="920345"/>
            <a:ext cx="789205" cy="731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ontserrat" pitchFamily="2" charset="77"/>
              </a:rPr>
              <a:t>05</a:t>
            </a:r>
          </a:p>
        </p:txBody>
      </p:sp>
    </p:spTree>
    <p:extLst>
      <p:ext uri="{BB962C8B-B14F-4D97-AF65-F5344CB8AC3E}">
        <p14:creationId xmlns:p14="http://schemas.microsoft.com/office/powerpoint/2010/main" val="3261067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F23BE-3430-90B5-97EF-3BC6F2F450EE}"/>
              </a:ext>
            </a:extLst>
          </p:cNvPr>
          <p:cNvPicPr>
            <a:picLocks noChangeAspect="1"/>
          </p:cNvPicPr>
          <p:nvPr/>
        </p:nvPicPr>
        <p:blipFill rotWithShape="1">
          <a:blip r:embed="rId3"/>
          <a:srcRect l="5364" t="21165" r="5560" b="3826"/>
          <a:stretch/>
        </p:blipFill>
        <p:spPr>
          <a:xfrm>
            <a:off x="5683168" y="1814331"/>
            <a:ext cx="5995686" cy="3229338"/>
          </a:xfrm>
          <a:prstGeom prst="roundRect">
            <a:avLst>
              <a:gd name="adj" fmla="val 304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Why Do We Need to Rethink Budgeting?">
            <a:extLst>
              <a:ext uri="{FF2B5EF4-FFF2-40B4-BE49-F238E27FC236}">
                <a16:creationId xmlns:a16="http://schemas.microsoft.com/office/drawing/2014/main" id="{721F7095-7D58-3162-2682-59009BE78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254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596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943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758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t="6000" r="-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714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293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DC501B-0E2E-40A7-6C92-E07D74699E8D}"/>
              </a:ext>
            </a:extLst>
          </p:cNvPr>
          <p:cNvPicPr>
            <a:picLocks noChangeAspect="1"/>
          </p:cNvPicPr>
          <p:nvPr/>
        </p:nvPicPr>
        <p:blipFill>
          <a:blip r:embed="rId2"/>
          <a:stretch>
            <a:fillRect/>
          </a:stretch>
        </p:blipFill>
        <p:spPr>
          <a:xfrm>
            <a:off x="1083879" y="759791"/>
            <a:ext cx="10024242" cy="5338417"/>
          </a:xfrm>
          <a:prstGeom prst="rect">
            <a:avLst/>
          </a:prstGeom>
        </p:spPr>
      </p:pic>
    </p:spTree>
    <p:extLst>
      <p:ext uri="{BB962C8B-B14F-4D97-AF65-F5344CB8AC3E}">
        <p14:creationId xmlns:p14="http://schemas.microsoft.com/office/powerpoint/2010/main" val="4211595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798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4EB82-AF02-E190-7E7F-39AB02173667}"/>
              </a:ext>
            </a:extLst>
          </p:cNvPr>
          <p:cNvSpPr/>
          <p:nvPr/>
        </p:nvSpPr>
        <p:spPr>
          <a:xfrm>
            <a:off x="6389418" y="1569293"/>
            <a:ext cx="5802582" cy="4584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3" name="Picture 2" descr="750 Curbside Recycling Stock Photos, Pictures &amp; Royalty-Free Images - iStock">
            <a:extLst>
              <a:ext uri="{FF2B5EF4-FFF2-40B4-BE49-F238E27FC236}">
                <a16:creationId xmlns:a16="http://schemas.microsoft.com/office/drawing/2014/main" id="{8D7521FE-F32C-FA7D-E8A4-1822075E69A5}"/>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5272" r="37491"/>
          <a:stretch/>
        </p:blipFill>
        <p:spPr bwMode="auto">
          <a:xfrm>
            <a:off x="6065674" y="1711471"/>
            <a:ext cx="2717791" cy="4457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866598-28F5-F182-DCB5-8F7AB245DD5D}"/>
              </a:ext>
            </a:extLst>
          </p:cNvPr>
          <p:cNvPicPr>
            <a:picLocks noChangeAspect="1"/>
          </p:cNvPicPr>
          <p:nvPr/>
        </p:nvPicPr>
        <p:blipFill rotWithShape="1">
          <a:blip r:embed="rId3"/>
          <a:srcRect l="69329" r="13755" b="43203"/>
          <a:stretch/>
        </p:blipFill>
        <p:spPr>
          <a:xfrm>
            <a:off x="9293482" y="1711469"/>
            <a:ext cx="2720051" cy="4457319"/>
          </a:xfrm>
          <a:prstGeom prst="rect">
            <a:avLst/>
          </a:prstGeom>
          <a:ln>
            <a:noFill/>
          </a:ln>
          <a:effectLst/>
        </p:spPr>
      </p:pic>
      <p:sp>
        <p:nvSpPr>
          <p:cNvPr id="6" name="TextBox 5">
            <a:extLst>
              <a:ext uri="{FF2B5EF4-FFF2-40B4-BE49-F238E27FC236}">
                <a16:creationId xmlns:a16="http://schemas.microsoft.com/office/drawing/2014/main" id="{82654169-9D33-142B-8A3D-E9360685CE92}"/>
              </a:ext>
            </a:extLst>
          </p:cNvPr>
          <p:cNvSpPr txBox="1"/>
          <p:nvPr/>
        </p:nvSpPr>
        <p:spPr>
          <a:xfrm>
            <a:off x="435220" y="984519"/>
            <a:ext cx="11321559" cy="584775"/>
          </a:xfrm>
          <a:prstGeom prst="rect">
            <a:avLst/>
          </a:prstGeom>
          <a:noFill/>
        </p:spPr>
        <p:txBody>
          <a:bodyPr wrap="square" rtlCol="0">
            <a:spAutoFit/>
          </a:bodyPr>
          <a:lstStyle/>
          <a:p>
            <a:pPr algn="ctr"/>
            <a:r>
              <a:rPr lang="en-US" sz="3200" b="1" cap="all" dirty="0">
                <a:solidFill>
                  <a:schemeClr val="accent1"/>
                </a:solidFill>
                <a:latin typeface="Montserrat" pitchFamily="2" charset="77"/>
              </a:rPr>
              <a:t>As you consider what programs you offer…</a:t>
            </a:r>
          </a:p>
        </p:txBody>
      </p:sp>
      <p:sp>
        <p:nvSpPr>
          <p:cNvPr id="8" name="Rectangle 7">
            <a:extLst>
              <a:ext uri="{FF2B5EF4-FFF2-40B4-BE49-F238E27FC236}">
                <a16:creationId xmlns:a16="http://schemas.microsoft.com/office/drawing/2014/main" id="{93011E77-8B5E-D75F-9446-849787C6D91E}"/>
              </a:ext>
            </a:extLst>
          </p:cNvPr>
          <p:cNvSpPr/>
          <p:nvPr/>
        </p:nvSpPr>
        <p:spPr>
          <a:xfrm>
            <a:off x="9324818" y="1711469"/>
            <a:ext cx="2687464" cy="4457319"/>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9" name="Google Shape;307;p5">
            <a:extLst>
              <a:ext uri="{FF2B5EF4-FFF2-40B4-BE49-F238E27FC236}">
                <a16:creationId xmlns:a16="http://schemas.microsoft.com/office/drawing/2014/main" id="{10CE8E7C-BD3C-FABE-0E07-84FD39FBB5D1}"/>
              </a:ext>
            </a:extLst>
          </p:cNvPr>
          <p:cNvSpPr>
            <a:spLocks noChangeAspect="1"/>
          </p:cNvSpPr>
          <p:nvPr/>
        </p:nvSpPr>
        <p:spPr>
          <a:xfrm>
            <a:off x="327764" y="2115913"/>
            <a:ext cx="2383399" cy="979138"/>
          </a:xfrm>
          <a:prstGeom prst="roundRect">
            <a:avLst>
              <a:gd name="adj" fmla="val 16667"/>
            </a:avLst>
          </a:prstGeom>
          <a:solidFill>
            <a:schemeClr val="dk2"/>
          </a:solidFill>
          <a:ln>
            <a:noFill/>
          </a:ln>
          <a:effectLst>
            <a:outerShdw blurRad="190500" dist="228600" dir="2700000" algn="ctr">
              <a:srgbClr val="000000">
                <a:alpha val="29019"/>
              </a:srgbClr>
            </a:outerShdw>
          </a:effectLst>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FFFFFF"/>
                </a:solidFill>
                <a:effectLst/>
                <a:uLnTx/>
                <a:uFillTx/>
                <a:latin typeface="Montserrat" pitchFamily="2" charset="77"/>
                <a:ea typeface="Lato" panose="020F0502020204030203" pitchFamily="34" charset="0"/>
                <a:cs typeface="Lato" panose="020F0502020204030203" pitchFamily="34" charset="0"/>
                <a:sym typeface="Avenir"/>
              </a:rPr>
              <a:t>Curbside Recycling</a:t>
            </a:r>
            <a:endParaRPr kumimoji="0" sz="1400" b="0" i="0" u="none" strike="noStrike" kern="0" cap="none" spc="0" normalizeH="0" baseline="0" noProof="0" dirty="0">
              <a:ln>
                <a:noFill/>
              </a:ln>
              <a:solidFill>
                <a:srgbClr val="000000"/>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10" name="Google Shape;308;p5">
            <a:extLst>
              <a:ext uri="{FF2B5EF4-FFF2-40B4-BE49-F238E27FC236}">
                <a16:creationId xmlns:a16="http://schemas.microsoft.com/office/drawing/2014/main" id="{9167C284-282F-4804-3CC1-6FD095E971CB}"/>
              </a:ext>
            </a:extLst>
          </p:cNvPr>
          <p:cNvSpPr>
            <a:spLocks noChangeAspect="1"/>
          </p:cNvSpPr>
          <p:nvPr/>
        </p:nvSpPr>
        <p:spPr>
          <a:xfrm>
            <a:off x="327764" y="3664413"/>
            <a:ext cx="2383399" cy="979138"/>
          </a:xfrm>
          <a:prstGeom prst="roundRect">
            <a:avLst>
              <a:gd name="adj" fmla="val 16667"/>
            </a:avLst>
          </a:prstGeom>
          <a:solidFill>
            <a:schemeClr val="dk2"/>
          </a:solidFill>
          <a:ln>
            <a:noFill/>
          </a:ln>
          <a:effectLst>
            <a:outerShdw blurRad="190500" dist="228600" dir="2700000" algn="ctr">
              <a:srgbClr val="000000">
                <a:alpha val="29019"/>
              </a:srgbClr>
            </a:outerShdw>
          </a:effectLst>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FFFFFF"/>
                </a:solidFill>
                <a:effectLst/>
                <a:uLnTx/>
                <a:uFillTx/>
                <a:latin typeface="Montserrat" pitchFamily="2" charset="77"/>
                <a:ea typeface="Lato" panose="020F0502020204030203" pitchFamily="34" charset="0"/>
                <a:cs typeface="Lato" panose="020F0502020204030203" pitchFamily="34" charset="0"/>
                <a:sym typeface="Avenir"/>
              </a:rPr>
              <a:t>Building Permit</a:t>
            </a:r>
            <a:endParaRPr kumimoji="0" sz="1400" b="0" i="0" u="none" strike="noStrike" kern="0" cap="none" spc="0" normalizeH="0" baseline="0" noProof="0" dirty="0">
              <a:ln>
                <a:noFill/>
              </a:ln>
              <a:solidFill>
                <a:srgbClr val="000000"/>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11" name="Google Shape;309;p5">
            <a:extLst>
              <a:ext uri="{FF2B5EF4-FFF2-40B4-BE49-F238E27FC236}">
                <a16:creationId xmlns:a16="http://schemas.microsoft.com/office/drawing/2014/main" id="{EBF359B3-A389-87CB-8258-8772254EC249}"/>
              </a:ext>
            </a:extLst>
          </p:cNvPr>
          <p:cNvSpPr>
            <a:spLocks noChangeAspect="1"/>
          </p:cNvSpPr>
          <p:nvPr/>
        </p:nvSpPr>
        <p:spPr>
          <a:xfrm>
            <a:off x="3127632" y="2115913"/>
            <a:ext cx="2383400" cy="979138"/>
          </a:xfrm>
          <a:prstGeom prst="roundRect">
            <a:avLst>
              <a:gd name="adj" fmla="val 16667"/>
            </a:avLst>
          </a:prstGeom>
          <a:solidFill>
            <a:schemeClr val="dk2"/>
          </a:solidFill>
          <a:ln>
            <a:noFill/>
          </a:ln>
          <a:effectLst>
            <a:outerShdw blurRad="190500" dist="228600" dir="2700000" algn="ctr">
              <a:srgbClr val="000000">
                <a:alpha val="29019"/>
              </a:srgbClr>
            </a:outerShdw>
          </a:effectLst>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FFFFFF"/>
                </a:solidFill>
                <a:effectLst/>
                <a:uLnTx/>
                <a:uFillTx/>
                <a:latin typeface="Montserrat" pitchFamily="2" charset="77"/>
                <a:ea typeface="Lato" panose="020F0502020204030203" pitchFamily="34" charset="0"/>
                <a:cs typeface="Lato" panose="020F0502020204030203" pitchFamily="34" charset="0"/>
                <a:sym typeface="Avenir"/>
              </a:rPr>
              <a:t>Payroll Processing</a:t>
            </a:r>
            <a:endParaRPr kumimoji="0" sz="1400" b="0" i="0" u="none" strike="noStrike" kern="0" cap="none" spc="0" normalizeH="0" baseline="0" noProof="0" dirty="0">
              <a:ln>
                <a:noFill/>
              </a:ln>
              <a:solidFill>
                <a:srgbClr val="000000"/>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12" name="Google Shape;310;p5">
            <a:extLst>
              <a:ext uri="{FF2B5EF4-FFF2-40B4-BE49-F238E27FC236}">
                <a16:creationId xmlns:a16="http://schemas.microsoft.com/office/drawing/2014/main" id="{B84AC159-1E7F-35DF-CAAC-9D5E31BA60E5}"/>
              </a:ext>
            </a:extLst>
          </p:cNvPr>
          <p:cNvSpPr>
            <a:spLocks noChangeAspect="1"/>
          </p:cNvSpPr>
          <p:nvPr/>
        </p:nvSpPr>
        <p:spPr>
          <a:xfrm>
            <a:off x="3133651" y="3661037"/>
            <a:ext cx="2383400" cy="979138"/>
          </a:xfrm>
          <a:prstGeom prst="roundRect">
            <a:avLst>
              <a:gd name="adj" fmla="val 16667"/>
            </a:avLst>
          </a:prstGeom>
          <a:solidFill>
            <a:schemeClr val="dk2"/>
          </a:solidFill>
          <a:ln>
            <a:noFill/>
          </a:ln>
          <a:effectLst>
            <a:outerShdw blurRad="190500" dist="228600" dir="2700000" algn="ctr">
              <a:srgbClr val="000000">
                <a:alpha val="29019"/>
              </a:srgbClr>
            </a:outerShdw>
          </a:effectLst>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FFFFFF"/>
                </a:solidFill>
                <a:effectLst/>
                <a:uLnTx/>
                <a:uFillTx/>
                <a:latin typeface="Montserrat" pitchFamily="2" charset="77"/>
                <a:ea typeface="Lato" panose="020F0502020204030203" pitchFamily="34" charset="0"/>
                <a:cs typeface="Lato" panose="020F0502020204030203" pitchFamily="34" charset="0"/>
                <a:sym typeface="Avenir"/>
              </a:rPr>
              <a:t>Elections</a:t>
            </a:r>
            <a:endParaRPr kumimoji="0" sz="1400" b="0" i="0" u="none" strike="noStrike" kern="0" cap="none" spc="0" normalizeH="0" baseline="0" noProof="0" dirty="0">
              <a:ln>
                <a:noFill/>
              </a:ln>
              <a:solidFill>
                <a:srgbClr val="000000"/>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13" name="Google Shape;311;p5">
            <a:extLst>
              <a:ext uri="{FF2B5EF4-FFF2-40B4-BE49-F238E27FC236}">
                <a16:creationId xmlns:a16="http://schemas.microsoft.com/office/drawing/2014/main" id="{12752D46-5B46-8A6D-4A42-F3CC4AC88384}"/>
              </a:ext>
            </a:extLst>
          </p:cNvPr>
          <p:cNvSpPr>
            <a:spLocks noChangeAspect="1"/>
          </p:cNvSpPr>
          <p:nvPr/>
        </p:nvSpPr>
        <p:spPr>
          <a:xfrm>
            <a:off x="327764" y="5193026"/>
            <a:ext cx="2383400" cy="979138"/>
          </a:xfrm>
          <a:prstGeom prst="roundRect">
            <a:avLst>
              <a:gd name="adj" fmla="val 16667"/>
            </a:avLst>
          </a:prstGeom>
          <a:solidFill>
            <a:schemeClr val="dk2"/>
          </a:solidFill>
          <a:ln>
            <a:noFill/>
          </a:ln>
          <a:effectLst>
            <a:outerShdw blurRad="190500" dist="228600" dir="2700000" algn="ctr">
              <a:srgbClr val="000000">
                <a:alpha val="29019"/>
              </a:srgbClr>
            </a:outerShdw>
          </a:effectLst>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FFFFFF"/>
                </a:solidFill>
                <a:effectLst/>
                <a:uLnTx/>
                <a:uFillTx/>
                <a:latin typeface="Montserrat" pitchFamily="2" charset="77"/>
                <a:ea typeface="Lato" panose="020F0502020204030203" pitchFamily="34" charset="0"/>
                <a:cs typeface="Lato" panose="020F0502020204030203" pitchFamily="34" charset="0"/>
                <a:sym typeface="Avenir"/>
              </a:rPr>
              <a:t>Sheep Grazing</a:t>
            </a:r>
            <a:endParaRPr kumimoji="0" sz="1400" b="0" i="0" u="none" strike="noStrike" kern="0" cap="none" spc="0" normalizeH="0" baseline="0" noProof="0" dirty="0">
              <a:ln>
                <a:noFill/>
              </a:ln>
              <a:solidFill>
                <a:srgbClr val="000000"/>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14" name="Google Shape;312;p5">
            <a:extLst>
              <a:ext uri="{FF2B5EF4-FFF2-40B4-BE49-F238E27FC236}">
                <a16:creationId xmlns:a16="http://schemas.microsoft.com/office/drawing/2014/main" id="{DF665A39-8B79-2D1A-8A4A-3B925CBE632E}"/>
              </a:ext>
            </a:extLst>
          </p:cNvPr>
          <p:cNvSpPr>
            <a:spLocks noChangeAspect="1"/>
          </p:cNvSpPr>
          <p:nvPr/>
        </p:nvSpPr>
        <p:spPr>
          <a:xfrm>
            <a:off x="3127632" y="5189650"/>
            <a:ext cx="2383400" cy="979138"/>
          </a:xfrm>
          <a:prstGeom prst="roundRect">
            <a:avLst>
              <a:gd name="adj" fmla="val 16667"/>
            </a:avLst>
          </a:prstGeom>
          <a:solidFill>
            <a:schemeClr val="dk2"/>
          </a:solidFill>
          <a:ln>
            <a:noFill/>
          </a:ln>
          <a:effectLst>
            <a:outerShdw blurRad="190500" dist="228600" dir="2700000" algn="ctr">
              <a:srgbClr val="000000">
                <a:alpha val="29019"/>
              </a:srgbClr>
            </a:outerShdw>
          </a:effectLst>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FFFFFF"/>
                </a:solidFill>
                <a:effectLst/>
                <a:uLnTx/>
                <a:uFillTx/>
                <a:latin typeface="Montserrat" pitchFamily="2" charset="77"/>
                <a:ea typeface="Lato" panose="020F0502020204030203" pitchFamily="34" charset="0"/>
                <a:cs typeface="Lato" panose="020F0502020204030203" pitchFamily="34" charset="0"/>
                <a:sym typeface="Avenir"/>
              </a:rPr>
              <a:t>Youth Swim Lessons</a:t>
            </a:r>
            <a:endParaRPr kumimoji="0" sz="1400" b="0" i="0" u="none" strike="noStrike" kern="0" cap="none" spc="0" normalizeH="0" baseline="0" noProof="0" dirty="0">
              <a:ln>
                <a:noFill/>
              </a:ln>
              <a:solidFill>
                <a:srgbClr val="000000"/>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15" name="Google Shape;318;p5">
            <a:extLst>
              <a:ext uri="{FF2B5EF4-FFF2-40B4-BE49-F238E27FC236}">
                <a16:creationId xmlns:a16="http://schemas.microsoft.com/office/drawing/2014/main" id="{8BC08766-E3BB-6090-0C71-603245E54E15}"/>
              </a:ext>
            </a:extLst>
          </p:cNvPr>
          <p:cNvSpPr>
            <a:spLocks noChangeAspect="1"/>
          </p:cNvSpPr>
          <p:nvPr/>
        </p:nvSpPr>
        <p:spPr>
          <a:xfrm>
            <a:off x="327764" y="1695952"/>
            <a:ext cx="2383399" cy="979138"/>
          </a:xfrm>
          <a:prstGeom prst="roundRect">
            <a:avLst>
              <a:gd name="adj" fmla="val 16667"/>
            </a:avLst>
          </a:prstGeom>
          <a:solidFill>
            <a:schemeClr val="accent1"/>
          </a:solidFill>
          <a:ln>
            <a:noFill/>
          </a:ln>
          <a:effectLst>
            <a:outerShdw blurRad="190500" dist="228600" dir="2700000" algn="ctr">
              <a:srgbClr val="000000">
                <a:alpha val="29019"/>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venir"/>
              </a:rPr>
              <a:t>Do you advertise that you provide a service?</a:t>
            </a:r>
            <a:endParaRPr kumimoji="0" sz="14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16" name="Google Shape;319;p5">
            <a:extLst>
              <a:ext uri="{FF2B5EF4-FFF2-40B4-BE49-F238E27FC236}">
                <a16:creationId xmlns:a16="http://schemas.microsoft.com/office/drawing/2014/main" id="{86751EEF-D3FC-9967-F261-D86DC07C8CF5}"/>
              </a:ext>
            </a:extLst>
          </p:cNvPr>
          <p:cNvSpPr>
            <a:spLocks noChangeAspect="1"/>
          </p:cNvSpPr>
          <p:nvPr/>
        </p:nvSpPr>
        <p:spPr>
          <a:xfrm>
            <a:off x="327764" y="3244452"/>
            <a:ext cx="2383399" cy="979138"/>
          </a:xfrm>
          <a:prstGeom prst="roundRect">
            <a:avLst>
              <a:gd name="adj" fmla="val 16667"/>
            </a:avLst>
          </a:prstGeom>
          <a:solidFill>
            <a:schemeClr val="accent1"/>
          </a:solidFill>
          <a:ln>
            <a:noFill/>
          </a:ln>
          <a:effectLst>
            <a:outerShdw blurRad="190500" dist="228600" dir="2700000" algn="ctr">
              <a:srgbClr val="000000">
                <a:alpha val="29019"/>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venir"/>
              </a:rPr>
              <a:t>Is someone willing to pay a fee or offer a grant for a service?</a:t>
            </a:r>
            <a:endParaRPr kumimoji="0" sz="14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17" name="Google Shape;320;p5">
            <a:extLst>
              <a:ext uri="{FF2B5EF4-FFF2-40B4-BE49-F238E27FC236}">
                <a16:creationId xmlns:a16="http://schemas.microsoft.com/office/drawing/2014/main" id="{EA15461D-ECEC-F34E-205B-F3092117FFA4}"/>
              </a:ext>
            </a:extLst>
          </p:cNvPr>
          <p:cNvSpPr>
            <a:spLocks noChangeAspect="1"/>
          </p:cNvSpPr>
          <p:nvPr/>
        </p:nvSpPr>
        <p:spPr>
          <a:xfrm>
            <a:off x="3127632" y="1695952"/>
            <a:ext cx="2383400" cy="979138"/>
          </a:xfrm>
          <a:prstGeom prst="roundRect">
            <a:avLst>
              <a:gd name="adj" fmla="val 16667"/>
            </a:avLst>
          </a:prstGeom>
          <a:solidFill>
            <a:schemeClr val="accent1"/>
          </a:solidFill>
          <a:ln>
            <a:noFill/>
          </a:ln>
          <a:effectLst>
            <a:outerShdw blurRad="190500" dist="228600" dir="2700000" algn="ctr">
              <a:srgbClr val="000000">
                <a:alpha val="29019"/>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venir"/>
              </a:rPr>
              <a:t>Who benefits from the service?</a:t>
            </a:r>
            <a:endParaRPr kumimoji="0" sz="14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18" name="Google Shape;321;p5">
            <a:extLst>
              <a:ext uri="{FF2B5EF4-FFF2-40B4-BE49-F238E27FC236}">
                <a16:creationId xmlns:a16="http://schemas.microsoft.com/office/drawing/2014/main" id="{C1E80671-CE95-F9DE-E884-D663BF4AA8F5}"/>
              </a:ext>
            </a:extLst>
          </p:cNvPr>
          <p:cNvSpPr>
            <a:spLocks noChangeAspect="1"/>
          </p:cNvSpPr>
          <p:nvPr/>
        </p:nvSpPr>
        <p:spPr>
          <a:xfrm>
            <a:off x="3133651" y="3241076"/>
            <a:ext cx="2383400" cy="979138"/>
          </a:xfrm>
          <a:prstGeom prst="roundRect">
            <a:avLst>
              <a:gd name="adj" fmla="val 16667"/>
            </a:avLst>
          </a:prstGeom>
          <a:solidFill>
            <a:schemeClr val="accent1"/>
          </a:solidFill>
          <a:ln>
            <a:noFill/>
          </a:ln>
          <a:effectLst>
            <a:outerShdw blurRad="190500" dist="228600" dir="2700000" algn="ctr">
              <a:srgbClr val="000000">
                <a:alpha val="29019"/>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venir"/>
              </a:rPr>
              <a:t>Are you mandated to provide a service?</a:t>
            </a:r>
            <a:endParaRPr kumimoji="0" sz="14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19" name="Google Shape;322;p5">
            <a:extLst>
              <a:ext uri="{FF2B5EF4-FFF2-40B4-BE49-F238E27FC236}">
                <a16:creationId xmlns:a16="http://schemas.microsoft.com/office/drawing/2014/main" id="{C54A9BD4-9745-4B70-9716-5E22E18DB8B8}"/>
              </a:ext>
            </a:extLst>
          </p:cNvPr>
          <p:cNvSpPr>
            <a:spLocks noChangeAspect="1"/>
          </p:cNvSpPr>
          <p:nvPr/>
        </p:nvSpPr>
        <p:spPr>
          <a:xfrm>
            <a:off x="327764" y="4773065"/>
            <a:ext cx="2383400" cy="979138"/>
          </a:xfrm>
          <a:prstGeom prst="roundRect">
            <a:avLst>
              <a:gd name="adj" fmla="val 16667"/>
            </a:avLst>
          </a:prstGeom>
          <a:solidFill>
            <a:schemeClr val="accent1"/>
          </a:solidFill>
          <a:ln>
            <a:noFill/>
          </a:ln>
          <a:effectLst>
            <a:outerShdw blurRad="190500" dist="228600" dir="2700000" algn="ctr">
              <a:srgbClr val="000000">
                <a:alpha val="29019"/>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venir"/>
              </a:rPr>
              <a:t>Do you do something unique?</a:t>
            </a:r>
            <a:endParaRPr kumimoji="0" sz="14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rial"/>
            </a:endParaRPr>
          </a:p>
        </p:txBody>
      </p:sp>
      <p:pic>
        <p:nvPicPr>
          <p:cNvPr id="20" name="Picture 4" descr="What's the Point of Off-year Elections?">
            <a:extLst>
              <a:ext uri="{FF2B5EF4-FFF2-40B4-BE49-F238E27FC236}">
                <a16:creationId xmlns:a16="http://schemas.microsoft.com/office/drawing/2014/main" id="{8168EA4D-CC56-25DC-8856-804DC6150CB6}"/>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38847" r="23234"/>
          <a:stretch/>
        </p:blipFill>
        <p:spPr bwMode="auto">
          <a:xfrm>
            <a:off x="9254725" y="1711468"/>
            <a:ext cx="2769336" cy="4457320"/>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323;p5">
            <a:extLst>
              <a:ext uri="{FF2B5EF4-FFF2-40B4-BE49-F238E27FC236}">
                <a16:creationId xmlns:a16="http://schemas.microsoft.com/office/drawing/2014/main" id="{FFC0D528-87E2-BB2D-3824-10057FAFE1C1}"/>
              </a:ext>
            </a:extLst>
          </p:cNvPr>
          <p:cNvSpPr>
            <a:spLocks noChangeAspect="1"/>
          </p:cNvSpPr>
          <p:nvPr/>
        </p:nvSpPr>
        <p:spPr>
          <a:xfrm>
            <a:off x="3127632" y="4769689"/>
            <a:ext cx="2383400" cy="979138"/>
          </a:xfrm>
          <a:prstGeom prst="roundRect">
            <a:avLst>
              <a:gd name="adj" fmla="val 16667"/>
            </a:avLst>
          </a:prstGeom>
          <a:solidFill>
            <a:schemeClr val="accent1"/>
          </a:solidFill>
          <a:ln>
            <a:noFill/>
          </a:ln>
          <a:effectLst>
            <a:outerShdw blurRad="190500" dist="228600" dir="2700000" algn="ctr">
              <a:srgbClr val="000000">
                <a:alpha val="29019"/>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venir"/>
              </a:rPr>
              <a:t>Is there another public or private agency that does something similar?</a:t>
            </a:r>
            <a:endParaRPr kumimoji="0" sz="14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rial"/>
            </a:endParaRPr>
          </a:p>
        </p:txBody>
      </p:sp>
    </p:spTree>
    <p:extLst>
      <p:ext uri="{BB962C8B-B14F-4D97-AF65-F5344CB8AC3E}">
        <p14:creationId xmlns:p14="http://schemas.microsoft.com/office/powerpoint/2010/main" val="362585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p:tgtEl>
                                          <p:spTgt spid="15"/>
                                        </p:tgtEl>
                                        <p:attrNameLst>
                                          <p:attrName>ppt_y</p:attrName>
                                        </p:attrNameLst>
                                      </p:cBhvr>
                                      <p:tavLst>
                                        <p:tav tm="0">
                                          <p:val>
                                            <p:strVal val="#ppt_y+#ppt_h*1.125000"/>
                                          </p:val>
                                        </p:tav>
                                        <p:tav tm="100000">
                                          <p:val>
                                            <p:strVal val="#ppt_y"/>
                                          </p:val>
                                        </p:tav>
                                      </p:tavLst>
                                    </p:anim>
                                    <p:animEffect transition="in" filter="wipe(up)">
                                      <p:cBhvr>
                                        <p:cTn id="8" dur="1000"/>
                                        <p:tgtEl>
                                          <p:spTgt spid="15"/>
                                        </p:tgtEl>
                                      </p:cBhvr>
                                    </p:animEffect>
                                  </p:childTnLst>
                                </p:cTn>
                              </p:par>
                            </p:childTnLst>
                          </p:cTn>
                        </p:par>
                        <p:par>
                          <p:cTn id="9" fill="hold">
                            <p:stCondLst>
                              <p:cond delay="1000"/>
                            </p:stCondLst>
                            <p:childTnLst>
                              <p:par>
                                <p:cTn id="10" presetID="12" presetClass="entr" presetSubtype="4" fill="hold" grpId="0" nodeType="afterEffect">
                                  <p:stCondLst>
                                    <p:cond delay="2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p:tgtEl>
                                          <p:spTgt spid="9"/>
                                        </p:tgtEl>
                                        <p:attrNameLst>
                                          <p:attrName>ppt_y</p:attrName>
                                        </p:attrNameLst>
                                      </p:cBhvr>
                                      <p:tavLst>
                                        <p:tav tm="0">
                                          <p:val>
                                            <p:strVal val="#ppt_y+#ppt_h*1.125000"/>
                                          </p:val>
                                        </p:tav>
                                        <p:tav tm="100000">
                                          <p:val>
                                            <p:strVal val="#ppt_y"/>
                                          </p:val>
                                        </p:tav>
                                      </p:tavLst>
                                    </p:anim>
                                    <p:animEffect transition="in" filter="wipe(up)">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1000"/>
                                        <p:tgtEl>
                                          <p:spTgt spid="16"/>
                                        </p:tgtEl>
                                        <p:attrNameLst>
                                          <p:attrName>ppt_y</p:attrName>
                                        </p:attrNameLst>
                                      </p:cBhvr>
                                      <p:tavLst>
                                        <p:tav tm="0">
                                          <p:val>
                                            <p:strVal val="#ppt_y+#ppt_h*1.125000"/>
                                          </p:val>
                                        </p:tav>
                                        <p:tav tm="100000">
                                          <p:val>
                                            <p:strVal val="#ppt_y"/>
                                          </p:val>
                                        </p:tav>
                                      </p:tavLst>
                                    </p:anim>
                                    <p:animEffect transition="in" filter="wipe(up)">
                                      <p:cBhvr>
                                        <p:cTn id="19" dur="1000"/>
                                        <p:tgtEl>
                                          <p:spTgt spid="16"/>
                                        </p:tgtEl>
                                      </p:cBhvr>
                                    </p:animEffect>
                                  </p:childTnLst>
                                </p:cTn>
                              </p:par>
                            </p:childTnLst>
                          </p:cTn>
                        </p:par>
                        <p:par>
                          <p:cTn id="20" fill="hold">
                            <p:stCondLst>
                              <p:cond delay="1000"/>
                            </p:stCondLst>
                            <p:childTnLst>
                              <p:par>
                                <p:cTn id="21" presetID="12" presetClass="entr" presetSubtype="4" fill="hold" grpId="0" nodeType="afterEffect">
                                  <p:stCondLst>
                                    <p:cond delay="20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p:tgtEl>
                                          <p:spTgt spid="10"/>
                                        </p:tgtEl>
                                        <p:attrNameLst>
                                          <p:attrName>ppt_y</p:attrName>
                                        </p:attrNameLst>
                                      </p:cBhvr>
                                      <p:tavLst>
                                        <p:tav tm="0">
                                          <p:val>
                                            <p:strVal val="#ppt_y+#ppt_h*1.125000"/>
                                          </p:val>
                                        </p:tav>
                                        <p:tav tm="100000">
                                          <p:val>
                                            <p:strVal val="#ppt_y"/>
                                          </p:val>
                                        </p:tav>
                                      </p:tavLst>
                                    </p:anim>
                                    <p:animEffect transition="in" filter="wipe(up)">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1000"/>
                                        <p:tgtEl>
                                          <p:spTgt spid="19"/>
                                        </p:tgtEl>
                                        <p:attrNameLst>
                                          <p:attrName>ppt_y</p:attrName>
                                        </p:attrNameLst>
                                      </p:cBhvr>
                                      <p:tavLst>
                                        <p:tav tm="0">
                                          <p:val>
                                            <p:strVal val="#ppt_y+#ppt_h*1.125000"/>
                                          </p:val>
                                        </p:tav>
                                        <p:tav tm="100000">
                                          <p:val>
                                            <p:strVal val="#ppt_y"/>
                                          </p:val>
                                        </p:tav>
                                      </p:tavLst>
                                    </p:anim>
                                    <p:animEffect transition="in" filter="wipe(up)">
                                      <p:cBhvr>
                                        <p:cTn id="30" dur="1000"/>
                                        <p:tgtEl>
                                          <p:spTgt spid="19"/>
                                        </p:tgtEl>
                                      </p:cBhvr>
                                    </p:animEffect>
                                  </p:childTnLst>
                                </p:cTn>
                              </p:par>
                            </p:childTnLst>
                          </p:cTn>
                        </p:par>
                        <p:par>
                          <p:cTn id="31" fill="hold">
                            <p:stCondLst>
                              <p:cond delay="1000"/>
                            </p:stCondLst>
                            <p:childTnLst>
                              <p:par>
                                <p:cTn id="32" presetID="12" presetClass="entr" presetSubtype="4" fill="hold" grpId="0" nodeType="afterEffect">
                                  <p:stCondLst>
                                    <p:cond delay="20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1000"/>
                                        <p:tgtEl>
                                          <p:spTgt spid="13"/>
                                        </p:tgtEl>
                                        <p:attrNameLst>
                                          <p:attrName>ppt_y</p:attrName>
                                        </p:attrNameLst>
                                      </p:cBhvr>
                                      <p:tavLst>
                                        <p:tav tm="0">
                                          <p:val>
                                            <p:strVal val="#ppt_y+#ppt_h*1.125000"/>
                                          </p:val>
                                        </p:tav>
                                        <p:tav tm="100000">
                                          <p:val>
                                            <p:strVal val="#ppt_y"/>
                                          </p:val>
                                        </p:tav>
                                      </p:tavLst>
                                    </p:anim>
                                    <p:animEffect transition="in" filter="wipe(up)">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1000"/>
                                        <p:tgtEl>
                                          <p:spTgt spid="17"/>
                                        </p:tgtEl>
                                        <p:attrNameLst>
                                          <p:attrName>ppt_y</p:attrName>
                                        </p:attrNameLst>
                                      </p:cBhvr>
                                      <p:tavLst>
                                        <p:tav tm="0">
                                          <p:val>
                                            <p:strVal val="#ppt_y+#ppt_h*1.125000"/>
                                          </p:val>
                                        </p:tav>
                                        <p:tav tm="100000">
                                          <p:val>
                                            <p:strVal val="#ppt_y"/>
                                          </p:val>
                                        </p:tav>
                                      </p:tavLst>
                                    </p:anim>
                                    <p:animEffect transition="in" filter="wipe(up)">
                                      <p:cBhvr>
                                        <p:cTn id="41" dur="1000"/>
                                        <p:tgtEl>
                                          <p:spTgt spid="17"/>
                                        </p:tgtEl>
                                      </p:cBhvr>
                                    </p:animEffect>
                                  </p:childTnLst>
                                </p:cTn>
                              </p:par>
                            </p:childTnLst>
                          </p:cTn>
                        </p:par>
                        <p:par>
                          <p:cTn id="42" fill="hold">
                            <p:stCondLst>
                              <p:cond delay="1000"/>
                            </p:stCondLst>
                            <p:childTnLst>
                              <p:par>
                                <p:cTn id="43" presetID="12" presetClass="entr" presetSubtype="4" fill="hold" grpId="0" nodeType="afterEffect">
                                  <p:stCondLst>
                                    <p:cond delay="200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1000"/>
                                        <p:tgtEl>
                                          <p:spTgt spid="11"/>
                                        </p:tgtEl>
                                        <p:attrNameLst>
                                          <p:attrName>ppt_y</p:attrName>
                                        </p:attrNameLst>
                                      </p:cBhvr>
                                      <p:tavLst>
                                        <p:tav tm="0">
                                          <p:val>
                                            <p:strVal val="#ppt_y+#ppt_h*1.125000"/>
                                          </p:val>
                                        </p:tav>
                                        <p:tav tm="100000">
                                          <p:val>
                                            <p:strVal val="#ppt_y"/>
                                          </p:val>
                                        </p:tav>
                                      </p:tavLst>
                                    </p:anim>
                                    <p:animEffect transition="in" filter="wipe(up)">
                                      <p:cBhvr>
                                        <p:cTn id="46" dur="1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1000"/>
                                        <p:tgtEl>
                                          <p:spTgt spid="18"/>
                                        </p:tgtEl>
                                        <p:attrNameLst>
                                          <p:attrName>ppt_y</p:attrName>
                                        </p:attrNameLst>
                                      </p:cBhvr>
                                      <p:tavLst>
                                        <p:tav tm="0">
                                          <p:val>
                                            <p:strVal val="#ppt_y+#ppt_h*1.125000"/>
                                          </p:val>
                                        </p:tav>
                                        <p:tav tm="100000">
                                          <p:val>
                                            <p:strVal val="#ppt_y"/>
                                          </p:val>
                                        </p:tav>
                                      </p:tavLst>
                                    </p:anim>
                                    <p:animEffect transition="in" filter="wipe(up)">
                                      <p:cBhvr>
                                        <p:cTn id="52" dur="1000"/>
                                        <p:tgtEl>
                                          <p:spTgt spid="18"/>
                                        </p:tgtEl>
                                      </p:cBhvr>
                                    </p:animEffect>
                                  </p:childTnLst>
                                </p:cTn>
                              </p:par>
                            </p:childTnLst>
                          </p:cTn>
                        </p:par>
                        <p:par>
                          <p:cTn id="53" fill="hold">
                            <p:stCondLst>
                              <p:cond delay="1000"/>
                            </p:stCondLst>
                            <p:childTnLst>
                              <p:par>
                                <p:cTn id="54" presetID="12" presetClass="entr" presetSubtype="4" fill="hold" grpId="0" nodeType="afterEffect">
                                  <p:stCondLst>
                                    <p:cond delay="200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1000"/>
                                        <p:tgtEl>
                                          <p:spTgt spid="12"/>
                                        </p:tgtEl>
                                        <p:attrNameLst>
                                          <p:attrName>ppt_y</p:attrName>
                                        </p:attrNameLst>
                                      </p:cBhvr>
                                      <p:tavLst>
                                        <p:tav tm="0">
                                          <p:val>
                                            <p:strVal val="#ppt_y+#ppt_h*1.125000"/>
                                          </p:val>
                                        </p:tav>
                                        <p:tav tm="100000">
                                          <p:val>
                                            <p:strVal val="#ppt_y"/>
                                          </p:val>
                                        </p:tav>
                                      </p:tavLst>
                                    </p:anim>
                                    <p:animEffect transition="in" filter="wipe(up)">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1000"/>
                                        <p:tgtEl>
                                          <p:spTgt spid="21"/>
                                        </p:tgtEl>
                                        <p:attrNameLst>
                                          <p:attrName>ppt_y</p:attrName>
                                        </p:attrNameLst>
                                      </p:cBhvr>
                                      <p:tavLst>
                                        <p:tav tm="0">
                                          <p:val>
                                            <p:strVal val="#ppt_y+#ppt_h*1.125000"/>
                                          </p:val>
                                        </p:tav>
                                        <p:tav tm="100000">
                                          <p:val>
                                            <p:strVal val="#ppt_y"/>
                                          </p:val>
                                        </p:tav>
                                      </p:tavLst>
                                    </p:anim>
                                    <p:animEffect transition="in" filter="wipe(up)">
                                      <p:cBhvr>
                                        <p:cTn id="63" dur="1000"/>
                                        <p:tgtEl>
                                          <p:spTgt spid="21"/>
                                        </p:tgtEl>
                                      </p:cBhvr>
                                    </p:animEffect>
                                  </p:childTnLst>
                                </p:cTn>
                              </p:par>
                            </p:childTnLst>
                          </p:cTn>
                        </p:par>
                        <p:par>
                          <p:cTn id="64" fill="hold">
                            <p:stCondLst>
                              <p:cond delay="1000"/>
                            </p:stCondLst>
                            <p:childTnLst>
                              <p:par>
                                <p:cTn id="65" presetID="12" presetClass="entr" presetSubtype="4" fill="hold" grpId="0" nodeType="afterEffect">
                                  <p:stCondLst>
                                    <p:cond delay="200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1000"/>
                                        <p:tgtEl>
                                          <p:spTgt spid="14"/>
                                        </p:tgtEl>
                                        <p:attrNameLst>
                                          <p:attrName>ppt_y</p:attrName>
                                        </p:attrNameLst>
                                      </p:cBhvr>
                                      <p:tavLst>
                                        <p:tav tm="0">
                                          <p:val>
                                            <p:strVal val="#ppt_y+#ppt_h*1.125000"/>
                                          </p:val>
                                        </p:tav>
                                        <p:tav tm="100000">
                                          <p:val>
                                            <p:strVal val="#ppt_y"/>
                                          </p:val>
                                        </p:tav>
                                      </p:tavLst>
                                    </p:anim>
                                    <p:animEffect transition="in" filter="wipe(up)">
                                      <p:cBhvr>
                                        <p:cTn id="6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3D5C74-BA6A-AB79-F781-AE27EA9DA168}"/>
              </a:ext>
            </a:extLst>
          </p:cNvPr>
          <p:cNvPicPr>
            <a:picLocks noChangeAspect="1"/>
          </p:cNvPicPr>
          <p:nvPr/>
        </p:nvPicPr>
        <p:blipFill>
          <a:blip r:embed="rId2"/>
          <a:stretch>
            <a:fillRect/>
          </a:stretch>
        </p:blipFill>
        <p:spPr>
          <a:xfrm>
            <a:off x="584030" y="1706214"/>
            <a:ext cx="11023939" cy="4319108"/>
          </a:xfrm>
          <a:prstGeom prst="rect">
            <a:avLst/>
          </a:prstGeom>
        </p:spPr>
      </p:pic>
      <p:sp>
        <p:nvSpPr>
          <p:cNvPr id="3" name="Rectangle 2">
            <a:extLst>
              <a:ext uri="{FF2B5EF4-FFF2-40B4-BE49-F238E27FC236}">
                <a16:creationId xmlns:a16="http://schemas.microsoft.com/office/drawing/2014/main" id="{5597EEE4-C9E9-0102-C7E1-115AA6E71A8C}"/>
              </a:ext>
            </a:extLst>
          </p:cNvPr>
          <p:cNvSpPr/>
          <p:nvPr/>
        </p:nvSpPr>
        <p:spPr>
          <a:xfrm>
            <a:off x="0" y="0"/>
            <a:ext cx="12207430" cy="14293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pitchFamily="2" charset="77"/>
            </a:endParaRPr>
          </a:p>
        </p:txBody>
      </p:sp>
      <p:sp>
        <p:nvSpPr>
          <p:cNvPr id="4" name="TextBox 3">
            <a:extLst>
              <a:ext uri="{FF2B5EF4-FFF2-40B4-BE49-F238E27FC236}">
                <a16:creationId xmlns:a16="http://schemas.microsoft.com/office/drawing/2014/main" id="{0A39EF52-4DF6-E431-8DAE-64A3C6FDACFA}"/>
              </a:ext>
            </a:extLst>
          </p:cNvPr>
          <p:cNvSpPr txBox="1"/>
          <p:nvPr/>
        </p:nvSpPr>
        <p:spPr>
          <a:xfrm>
            <a:off x="852941" y="145288"/>
            <a:ext cx="10486115" cy="1138773"/>
          </a:xfrm>
          <a:prstGeom prst="rect">
            <a:avLst/>
          </a:prstGeom>
          <a:noFill/>
        </p:spPr>
        <p:txBody>
          <a:bodyPr wrap="square" rtlCol="0">
            <a:spAutoFit/>
          </a:bodyPr>
          <a:lstStyle/>
          <a:p>
            <a:pPr algn="ctr"/>
            <a:r>
              <a:rPr lang="en-US" sz="4000" cap="all" dirty="0">
                <a:solidFill>
                  <a:schemeClr val="bg1"/>
                </a:solidFill>
                <a:latin typeface="Montserrat" pitchFamily="2" charset="77"/>
              </a:rPr>
              <a:t>In THE TOOLS</a:t>
            </a:r>
          </a:p>
          <a:p>
            <a:pPr algn="ctr"/>
            <a:r>
              <a:rPr lang="en-US" sz="2800" cap="all" dirty="0">
                <a:solidFill>
                  <a:schemeClr val="accent1"/>
                </a:solidFill>
                <a:latin typeface="Montserrat" pitchFamily="2" charset="77"/>
              </a:rPr>
              <a:t>Edit program inventory</a:t>
            </a:r>
          </a:p>
        </p:txBody>
      </p:sp>
    </p:spTree>
    <p:extLst>
      <p:ext uri="{BB962C8B-B14F-4D97-AF65-F5344CB8AC3E}">
        <p14:creationId xmlns:p14="http://schemas.microsoft.com/office/powerpoint/2010/main" val="965672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222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946EAE26-9248-9D8C-3DDB-559F78048FAC}"/>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065315" y="1574639"/>
            <a:ext cx="8061367" cy="4536241"/>
          </a:xfrm>
          <a:prstGeom prst="rect">
            <a:avLst/>
          </a:prstGeom>
        </p:spPr>
      </p:pic>
      <p:sp>
        <p:nvSpPr>
          <p:cNvPr id="3" name="Rectangle 2">
            <a:extLst>
              <a:ext uri="{FF2B5EF4-FFF2-40B4-BE49-F238E27FC236}">
                <a16:creationId xmlns:a16="http://schemas.microsoft.com/office/drawing/2014/main" id="{69D8A70D-22C8-FBB0-F66C-5158A4422DD7}"/>
              </a:ext>
            </a:extLst>
          </p:cNvPr>
          <p:cNvSpPr/>
          <p:nvPr/>
        </p:nvSpPr>
        <p:spPr>
          <a:xfrm>
            <a:off x="0" y="0"/>
            <a:ext cx="12207430" cy="14293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pitchFamily="2" charset="77"/>
            </a:endParaRPr>
          </a:p>
        </p:txBody>
      </p:sp>
      <p:sp>
        <p:nvSpPr>
          <p:cNvPr id="4" name="TextBox 3">
            <a:extLst>
              <a:ext uri="{FF2B5EF4-FFF2-40B4-BE49-F238E27FC236}">
                <a16:creationId xmlns:a16="http://schemas.microsoft.com/office/drawing/2014/main" id="{3846DB02-458B-42B9-D7FF-5EF1205E2BDF}"/>
              </a:ext>
            </a:extLst>
          </p:cNvPr>
          <p:cNvSpPr txBox="1"/>
          <p:nvPr/>
        </p:nvSpPr>
        <p:spPr>
          <a:xfrm>
            <a:off x="852942" y="145288"/>
            <a:ext cx="10486115" cy="1138773"/>
          </a:xfrm>
          <a:prstGeom prst="rect">
            <a:avLst/>
          </a:prstGeom>
          <a:noFill/>
        </p:spPr>
        <p:txBody>
          <a:bodyPr wrap="square" rtlCol="0">
            <a:spAutoFit/>
          </a:bodyPr>
          <a:lstStyle/>
          <a:p>
            <a:pPr algn="ctr"/>
            <a:r>
              <a:rPr lang="en-US" sz="4000" cap="all" dirty="0">
                <a:solidFill>
                  <a:schemeClr val="bg1"/>
                </a:solidFill>
                <a:latin typeface="Montserrat" pitchFamily="2" charset="77"/>
              </a:rPr>
              <a:t>In the tools</a:t>
            </a:r>
          </a:p>
          <a:p>
            <a:pPr algn="ctr"/>
            <a:r>
              <a:rPr lang="en-US" sz="2800" cap="all" dirty="0">
                <a:solidFill>
                  <a:schemeClr val="accent1"/>
                </a:solidFill>
                <a:latin typeface="Montserrat" pitchFamily="2" charset="77"/>
              </a:rPr>
              <a:t>Program Costing</a:t>
            </a:r>
          </a:p>
        </p:txBody>
      </p:sp>
    </p:spTree>
    <p:extLst>
      <p:ext uri="{BB962C8B-B14F-4D97-AF65-F5344CB8AC3E}">
        <p14:creationId xmlns:p14="http://schemas.microsoft.com/office/powerpoint/2010/main" val="2839777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Picture 38" descr="A map of a city&#10;&#10;Description automatically generated with low confidence">
            <a:extLst>
              <a:ext uri="{FF2B5EF4-FFF2-40B4-BE49-F238E27FC236}">
                <a16:creationId xmlns:a16="http://schemas.microsoft.com/office/drawing/2014/main" id="{50927792-40C0-8C2E-3F7A-BDB129158632}"/>
              </a:ext>
            </a:extLst>
          </p:cNvPr>
          <p:cNvPicPr>
            <a:picLocks noChangeAspect="1"/>
          </p:cNvPicPr>
          <p:nvPr/>
        </p:nvPicPr>
        <p:blipFill>
          <a:blip r:embed="rId2">
            <a:duotone>
              <a:schemeClr val="accent1">
                <a:shade val="45000"/>
                <a:satMod val="135000"/>
              </a:schemeClr>
              <a:prstClr val="white"/>
            </a:duotone>
          </a:blip>
          <a:stretch>
            <a:fillRect/>
          </a:stretch>
        </p:blipFill>
        <p:spPr>
          <a:xfrm>
            <a:off x="3167515" y="476250"/>
            <a:ext cx="10769600" cy="6057900"/>
          </a:xfrm>
          <a:prstGeom prst="rect">
            <a:avLst/>
          </a:prstGeom>
        </p:spPr>
      </p:pic>
      <p:sp>
        <p:nvSpPr>
          <p:cNvPr id="32" name="Rectangle 31">
            <a:extLst>
              <a:ext uri="{FF2B5EF4-FFF2-40B4-BE49-F238E27FC236}">
                <a16:creationId xmlns:a16="http://schemas.microsoft.com/office/drawing/2014/main" id="{CAA9A60E-F9AC-C7AE-5D1C-5F099C1BA132}"/>
              </a:ext>
            </a:extLst>
          </p:cNvPr>
          <p:cNvSpPr/>
          <p:nvPr/>
        </p:nvSpPr>
        <p:spPr>
          <a:xfrm>
            <a:off x="1987429" y="1110182"/>
            <a:ext cx="1673915" cy="1499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Rectangle 32">
            <a:extLst>
              <a:ext uri="{FF2B5EF4-FFF2-40B4-BE49-F238E27FC236}">
                <a16:creationId xmlns:a16="http://schemas.microsoft.com/office/drawing/2014/main" id="{CD0C82F4-524A-8602-C853-AB9501B4AFE7}"/>
              </a:ext>
            </a:extLst>
          </p:cNvPr>
          <p:cNvSpPr/>
          <p:nvPr/>
        </p:nvSpPr>
        <p:spPr>
          <a:xfrm>
            <a:off x="4041828" y="1110182"/>
            <a:ext cx="1673915" cy="1499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Rectangle 33">
            <a:extLst>
              <a:ext uri="{FF2B5EF4-FFF2-40B4-BE49-F238E27FC236}">
                <a16:creationId xmlns:a16="http://schemas.microsoft.com/office/drawing/2014/main" id="{5E431540-F875-E742-B63C-377EDB7FCEFE}"/>
              </a:ext>
            </a:extLst>
          </p:cNvPr>
          <p:cNvSpPr/>
          <p:nvPr/>
        </p:nvSpPr>
        <p:spPr>
          <a:xfrm>
            <a:off x="1965186" y="2762531"/>
            <a:ext cx="1673915" cy="1499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Rectangle 34">
            <a:extLst>
              <a:ext uri="{FF2B5EF4-FFF2-40B4-BE49-F238E27FC236}">
                <a16:creationId xmlns:a16="http://schemas.microsoft.com/office/drawing/2014/main" id="{DC21F426-A0D2-7718-2BCC-3BD919B92EF1}"/>
              </a:ext>
            </a:extLst>
          </p:cNvPr>
          <p:cNvSpPr/>
          <p:nvPr/>
        </p:nvSpPr>
        <p:spPr>
          <a:xfrm>
            <a:off x="4023448" y="2771264"/>
            <a:ext cx="1673915" cy="1499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Rectangle 35">
            <a:extLst>
              <a:ext uri="{FF2B5EF4-FFF2-40B4-BE49-F238E27FC236}">
                <a16:creationId xmlns:a16="http://schemas.microsoft.com/office/drawing/2014/main" id="{4E7F3DC0-BB1C-53AA-087F-091C8D73EF7B}"/>
              </a:ext>
            </a:extLst>
          </p:cNvPr>
          <p:cNvSpPr/>
          <p:nvPr/>
        </p:nvSpPr>
        <p:spPr>
          <a:xfrm>
            <a:off x="1967014" y="4450609"/>
            <a:ext cx="1673915" cy="1499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a:extLst>
              <a:ext uri="{FF2B5EF4-FFF2-40B4-BE49-F238E27FC236}">
                <a16:creationId xmlns:a16="http://schemas.microsoft.com/office/drawing/2014/main" id="{220F7A9F-E9CC-F0F2-A397-9B49A34DD5F9}"/>
              </a:ext>
            </a:extLst>
          </p:cNvPr>
          <p:cNvSpPr/>
          <p:nvPr/>
        </p:nvSpPr>
        <p:spPr>
          <a:xfrm>
            <a:off x="4003167" y="4439678"/>
            <a:ext cx="1673915" cy="1499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1" name="Group 30">
            <a:extLst>
              <a:ext uri="{FF2B5EF4-FFF2-40B4-BE49-F238E27FC236}">
                <a16:creationId xmlns:a16="http://schemas.microsoft.com/office/drawing/2014/main" id="{771DDEC6-4854-9C3E-4A87-E8F7A503B43F}"/>
              </a:ext>
            </a:extLst>
          </p:cNvPr>
          <p:cNvGrpSpPr/>
          <p:nvPr/>
        </p:nvGrpSpPr>
        <p:grpSpPr>
          <a:xfrm>
            <a:off x="1809750" y="1044338"/>
            <a:ext cx="9272710" cy="5068453"/>
            <a:chOff x="-144480" y="0"/>
            <a:chExt cx="12613802" cy="6858696"/>
          </a:xfrm>
        </p:grpSpPr>
        <p:sp>
          <p:nvSpPr>
            <p:cNvPr id="4" name="Rectangle 3">
              <a:extLst>
                <a:ext uri="{FF2B5EF4-FFF2-40B4-BE49-F238E27FC236}">
                  <a16:creationId xmlns:a16="http://schemas.microsoft.com/office/drawing/2014/main" id="{5E8668DA-CB88-4827-114C-8B726D350F7A}"/>
                </a:ext>
              </a:extLst>
            </p:cNvPr>
            <p:cNvSpPr/>
            <p:nvPr/>
          </p:nvSpPr>
          <p:spPr>
            <a:xfrm>
              <a:off x="5718319" y="2987738"/>
              <a:ext cx="6751003" cy="1790895"/>
            </a:xfrm>
            <a:prstGeom prst="rect">
              <a:avLst/>
            </a:prstGeom>
          </p:spPr>
          <p:txBody>
            <a:bodyPr wrap="square">
              <a:spAutoFit/>
            </a:bodyPr>
            <a:lstStyle/>
            <a:p>
              <a:pPr algn="ctr"/>
              <a:r>
                <a:rPr lang="en-US" sz="4000" b="1" spc="600" dirty="0">
                  <a:solidFill>
                    <a:schemeClr val="accent1"/>
                  </a:solidFill>
                  <a:effectLst>
                    <a:outerShdw blurRad="38100" dist="38100" dir="2700000" algn="tl">
                      <a:srgbClr val="000000">
                        <a:alpha val="43137"/>
                      </a:srgbClr>
                    </a:outerShdw>
                  </a:effectLst>
                  <a:latin typeface="Montserrat" pitchFamily="2" charset="77"/>
                </a:rPr>
                <a:t>PROGRAM JOURNEY</a:t>
              </a:r>
            </a:p>
          </p:txBody>
        </p:sp>
        <p:sp>
          <p:nvSpPr>
            <p:cNvPr id="5" name="Rectangle 4">
              <a:extLst>
                <a:ext uri="{FF2B5EF4-FFF2-40B4-BE49-F238E27FC236}">
                  <a16:creationId xmlns:a16="http://schemas.microsoft.com/office/drawing/2014/main" id="{B7F63703-CD41-6F07-99F8-8DA36BB0DBDF}"/>
                </a:ext>
              </a:extLst>
            </p:cNvPr>
            <p:cNvSpPr/>
            <p:nvPr/>
          </p:nvSpPr>
          <p:spPr>
            <a:xfrm>
              <a:off x="2582481" y="0"/>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solidFill>
                <a:latin typeface="Montserrat" pitchFamily="2" charset="77"/>
              </a:endParaRPr>
            </a:p>
          </p:txBody>
        </p:sp>
        <p:sp>
          <p:nvSpPr>
            <p:cNvPr id="13" name="Rectangle 12">
              <a:extLst>
                <a:ext uri="{FF2B5EF4-FFF2-40B4-BE49-F238E27FC236}">
                  <a16:creationId xmlns:a16="http://schemas.microsoft.com/office/drawing/2014/main" id="{C376922C-1F68-F3C5-A4ED-508B00E60E5B}"/>
                </a:ext>
              </a:extLst>
            </p:cNvPr>
            <p:cNvSpPr/>
            <p:nvPr/>
          </p:nvSpPr>
          <p:spPr>
            <a:xfrm>
              <a:off x="197119" y="704457"/>
              <a:ext cx="2227662" cy="749677"/>
            </a:xfrm>
            <a:prstGeom prst="rect">
              <a:avLst/>
            </a:prstGeom>
          </p:spPr>
          <p:txBody>
            <a:bodyPr wrap="square">
              <a:spAutoFit/>
            </a:bodyPr>
            <a:lstStyle/>
            <a:p>
              <a:pPr algn="ctr"/>
              <a:r>
                <a:rPr lang="en-US" sz="1000" b="1" spc="300" dirty="0">
                  <a:solidFill>
                    <a:schemeClr val="bg1"/>
                  </a:solidFill>
                  <a:latin typeface="Montserrat" pitchFamily="2" charset="77"/>
                </a:rPr>
                <a:t>BUILDING GREATER ALIGNMENT</a:t>
              </a:r>
            </a:p>
          </p:txBody>
        </p:sp>
        <p:sp>
          <p:nvSpPr>
            <p:cNvPr id="14" name="Rectangle 13">
              <a:extLst>
                <a:ext uri="{FF2B5EF4-FFF2-40B4-BE49-F238E27FC236}">
                  <a16:creationId xmlns:a16="http://schemas.microsoft.com/office/drawing/2014/main" id="{80E79A71-568E-A9D2-34DC-6BC633585D95}"/>
                </a:ext>
              </a:extLst>
            </p:cNvPr>
            <p:cNvSpPr/>
            <p:nvPr/>
          </p:nvSpPr>
          <p:spPr>
            <a:xfrm>
              <a:off x="2668299" y="806028"/>
              <a:ext cx="2809258" cy="333189"/>
            </a:xfrm>
            <a:prstGeom prst="rect">
              <a:avLst/>
            </a:prstGeom>
          </p:spPr>
          <p:txBody>
            <a:bodyPr wrap="square">
              <a:spAutoFit/>
            </a:bodyPr>
            <a:lstStyle/>
            <a:p>
              <a:pPr algn="ctr"/>
              <a:r>
                <a:rPr lang="en-US" sz="1000" b="1" spc="300" dirty="0">
                  <a:solidFill>
                    <a:schemeClr val="bg2">
                      <a:lumMod val="90000"/>
                    </a:schemeClr>
                  </a:solidFill>
                  <a:latin typeface="Montserrat" pitchFamily="2" charset="77"/>
                </a:rPr>
                <a:t>COMMUNICATE</a:t>
              </a:r>
            </a:p>
          </p:txBody>
        </p:sp>
        <p:sp>
          <p:nvSpPr>
            <p:cNvPr id="16" name="TextBox 15">
              <a:extLst>
                <a:ext uri="{FF2B5EF4-FFF2-40B4-BE49-F238E27FC236}">
                  <a16:creationId xmlns:a16="http://schemas.microsoft.com/office/drawing/2014/main" id="{EBAD4C0F-BB3B-1511-151D-6A40596F00C7}"/>
                </a:ext>
              </a:extLst>
            </p:cNvPr>
            <p:cNvSpPr txBox="1"/>
            <p:nvPr/>
          </p:nvSpPr>
          <p:spPr>
            <a:xfrm>
              <a:off x="-127200" y="2405529"/>
              <a:ext cx="1158672" cy="458136"/>
            </a:xfrm>
            <a:prstGeom prst="rect">
              <a:avLst/>
            </a:prstGeom>
            <a:noFill/>
          </p:spPr>
          <p:txBody>
            <a:bodyPr wrap="square" rtlCol="0">
              <a:spAutoFit/>
            </a:bodyPr>
            <a:lstStyle/>
            <a:p>
              <a:pPr algn="ctr"/>
              <a:r>
                <a:rPr lang="en-US" sz="1600" dirty="0">
                  <a:solidFill>
                    <a:schemeClr val="accent1"/>
                  </a:solidFill>
                  <a:latin typeface="Montserrat" pitchFamily="2" charset="77"/>
                </a:rPr>
                <a:t>03</a:t>
              </a:r>
            </a:p>
          </p:txBody>
        </p:sp>
        <p:sp>
          <p:nvSpPr>
            <p:cNvPr id="18" name="TextBox 17">
              <a:extLst>
                <a:ext uri="{FF2B5EF4-FFF2-40B4-BE49-F238E27FC236}">
                  <a16:creationId xmlns:a16="http://schemas.microsoft.com/office/drawing/2014/main" id="{7D3DD9FD-1FA0-99F0-E2D1-E8B4A256427E}"/>
                </a:ext>
              </a:extLst>
            </p:cNvPr>
            <p:cNvSpPr txBox="1"/>
            <p:nvPr/>
          </p:nvSpPr>
          <p:spPr>
            <a:xfrm>
              <a:off x="-144094" y="4633494"/>
              <a:ext cx="1158672" cy="458136"/>
            </a:xfrm>
            <a:prstGeom prst="rect">
              <a:avLst/>
            </a:prstGeom>
            <a:noFill/>
          </p:spPr>
          <p:txBody>
            <a:bodyPr wrap="square" rtlCol="0">
              <a:spAutoFit/>
            </a:bodyPr>
            <a:lstStyle/>
            <a:p>
              <a:pPr algn="ctr"/>
              <a:r>
                <a:rPr lang="en-US" sz="1600" dirty="0">
                  <a:solidFill>
                    <a:schemeClr val="accent1"/>
                  </a:solidFill>
                  <a:latin typeface="Montserrat" pitchFamily="2" charset="77"/>
                </a:rPr>
                <a:t>05</a:t>
              </a:r>
            </a:p>
          </p:txBody>
        </p:sp>
        <p:sp>
          <p:nvSpPr>
            <p:cNvPr id="19" name="TextBox 18">
              <a:extLst>
                <a:ext uri="{FF2B5EF4-FFF2-40B4-BE49-F238E27FC236}">
                  <a16:creationId xmlns:a16="http://schemas.microsoft.com/office/drawing/2014/main" id="{8C064434-A888-BADA-EA0F-D285BABDE3E1}"/>
                </a:ext>
              </a:extLst>
            </p:cNvPr>
            <p:cNvSpPr txBox="1"/>
            <p:nvPr/>
          </p:nvSpPr>
          <p:spPr>
            <a:xfrm>
              <a:off x="2440890" y="4638882"/>
              <a:ext cx="1158672" cy="458136"/>
            </a:xfrm>
            <a:prstGeom prst="rect">
              <a:avLst/>
            </a:prstGeom>
            <a:noFill/>
          </p:spPr>
          <p:txBody>
            <a:bodyPr wrap="square" rtlCol="0">
              <a:spAutoFit/>
            </a:bodyPr>
            <a:lstStyle/>
            <a:p>
              <a:pPr algn="ctr"/>
              <a:r>
                <a:rPr lang="en-US" sz="1600" dirty="0">
                  <a:solidFill>
                    <a:schemeClr val="accent1"/>
                  </a:solidFill>
                  <a:latin typeface="Montserrat" pitchFamily="2" charset="77"/>
                </a:rPr>
                <a:t>06</a:t>
              </a:r>
            </a:p>
          </p:txBody>
        </p:sp>
        <p:sp>
          <p:nvSpPr>
            <p:cNvPr id="20" name="TextBox 19">
              <a:extLst>
                <a:ext uri="{FF2B5EF4-FFF2-40B4-BE49-F238E27FC236}">
                  <a16:creationId xmlns:a16="http://schemas.microsoft.com/office/drawing/2014/main" id="{E189E003-AFC4-8B24-F664-80E8AC5699A2}"/>
                </a:ext>
              </a:extLst>
            </p:cNvPr>
            <p:cNvSpPr txBox="1"/>
            <p:nvPr/>
          </p:nvSpPr>
          <p:spPr>
            <a:xfrm>
              <a:off x="-144480" y="195086"/>
              <a:ext cx="1158672" cy="458136"/>
            </a:xfrm>
            <a:prstGeom prst="rect">
              <a:avLst/>
            </a:prstGeom>
            <a:noFill/>
          </p:spPr>
          <p:txBody>
            <a:bodyPr wrap="square" rtlCol="0">
              <a:spAutoFit/>
            </a:bodyPr>
            <a:lstStyle/>
            <a:p>
              <a:pPr algn="ctr"/>
              <a:r>
                <a:rPr lang="en-US" sz="1600" dirty="0">
                  <a:solidFill>
                    <a:schemeClr val="accent1"/>
                  </a:solidFill>
                  <a:latin typeface="Montserrat" pitchFamily="2" charset="77"/>
                </a:rPr>
                <a:t>01</a:t>
              </a:r>
            </a:p>
          </p:txBody>
        </p:sp>
        <p:pic>
          <p:nvPicPr>
            <p:cNvPr id="21" name="Picture 20" descr="Icon&#10;&#10;Description automatically generated">
              <a:extLst>
                <a:ext uri="{FF2B5EF4-FFF2-40B4-BE49-F238E27FC236}">
                  <a16:creationId xmlns:a16="http://schemas.microsoft.com/office/drawing/2014/main" id="{19C12259-F562-D3C7-A706-B9B7CEEF303E}"/>
                </a:ext>
              </a:extLst>
            </p:cNvPr>
            <p:cNvPicPr>
              <a:picLocks noChangeAspect="1"/>
            </p:cNvPicPr>
            <p:nvPr/>
          </p:nvPicPr>
          <p:blipFill>
            <a:blip r:embed="rId3">
              <a:grayscl/>
            </a:blip>
            <a:stretch>
              <a:fillRect/>
            </a:stretch>
          </p:blipFill>
          <p:spPr>
            <a:xfrm>
              <a:off x="3711180" y="1399929"/>
              <a:ext cx="526676" cy="526675"/>
            </a:xfrm>
            <a:prstGeom prst="rect">
              <a:avLst/>
            </a:prstGeom>
          </p:spPr>
        </p:pic>
        <p:pic>
          <p:nvPicPr>
            <p:cNvPr id="22" name="Picture 21" descr="Icon&#10;&#10;Description automatically generated">
              <a:extLst>
                <a:ext uri="{FF2B5EF4-FFF2-40B4-BE49-F238E27FC236}">
                  <a16:creationId xmlns:a16="http://schemas.microsoft.com/office/drawing/2014/main" id="{5B80DFFE-5164-1326-5447-B21C02F58BC4}"/>
                </a:ext>
              </a:extLst>
            </p:cNvPr>
            <p:cNvPicPr>
              <a:picLocks noChangeAspect="1"/>
            </p:cNvPicPr>
            <p:nvPr/>
          </p:nvPicPr>
          <p:blipFill>
            <a:blip r:embed="rId4">
              <a:grayscl/>
            </a:blip>
            <a:stretch>
              <a:fillRect/>
            </a:stretch>
          </p:blipFill>
          <p:spPr>
            <a:xfrm>
              <a:off x="766157" y="5599465"/>
              <a:ext cx="1077436" cy="1077436"/>
            </a:xfrm>
            <a:prstGeom prst="rect">
              <a:avLst/>
            </a:prstGeom>
          </p:spPr>
        </p:pic>
        <p:pic>
          <p:nvPicPr>
            <p:cNvPr id="23" name="Picture 22" descr="Icon&#10;&#10;Description automatically generated">
              <a:extLst>
                <a:ext uri="{FF2B5EF4-FFF2-40B4-BE49-F238E27FC236}">
                  <a16:creationId xmlns:a16="http://schemas.microsoft.com/office/drawing/2014/main" id="{F363E391-1A2B-A916-003C-33F395CB1A5C}"/>
                </a:ext>
              </a:extLst>
            </p:cNvPr>
            <p:cNvPicPr>
              <a:picLocks noChangeAspect="1"/>
            </p:cNvPicPr>
            <p:nvPr/>
          </p:nvPicPr>
          <p:blipFill>
            <a:blip r:embed="rId5">
              <a:grayscl/>
            </a:blip>
            <a:stretch>
              <a:fillRect/>
            </a:stretch>
          </p:blipFill>
          <p:spPr>
            <a:xfrm>
              <a:off x="3711180" y="3484169"/>
              <a:ext cx="572048" cy="572046"/>
            </a:xfrm>
            <a:prstGeom prst="rect">
              <a:avLst/>
            </a:prstGeom>
          </p:spPr>
        </p:pic>
        <p:pic>
          <p:nvPicPr>
            <p:cNvPr id="24" name="Picture 23" descr="Icon&#10;&#10;Description automatically generated">
              <a:extLst>
                <a:ext uri="{FF2B5EF4-FFF2-40B4-BE49-F238E27FC236}">
                  <a16:creationId xmlns:a16="http://schemas.microsoft.com/office/drawing/2014/main" id="{2E0CECCA-1CCC-39CB-BCF6-1E678243802D}"/>
                </a:ext>
              </a:extLst>
            </p:cNvPr>
            <p:cNvPicPr>
              <a:picLocks noChangeAspect="1"/>
            </p:cNvPicPr>
            <p:nvPr/>
          </p:nvPicPr>
          <p:blipFill>
            <a:blip r:embed="rId6">
              <a:grayscl/>
            </a:blip>
            <a:stretch>
              <a:fillRect/>
            </a:stretch>
          </p:blipFill>
          <p:spPr>
            <a:xfrm>
              <a:off x="944916" y="3532995"/>
              <a:ext cx="523220" cy="523220"/>
            </a:xfrm>
            <a:prstGeom prst="rect">
              <a:avLst/>
            </a:prstGeom>
          </p:spPr>
        </p:pic>
        <p:pic>
          <p:nvPicPr>
            <p:cNvPr id="25" name="Picture 24" descr="Icon&#10;&#10;Description automatically generated">
              <a:extLst>
                <a:ext uri="{FF2B5EF4-FFF2-40B4-BE49-F238E27FC236}">
                  <a16:creationId xmlns:a16="http://schemas.microsoft.com/office/drawing/2014/main" id="{7DA65C96-1F54-9E68-F3CF-CB71B6376B71}"/>
                </a:ext>
              </a:extLst>
            </p:cNvPr>
            <p:cNvPicPr>
              <a:picLocks noChangeAspect="1"/>
            </p:cNvPicPr>
            <p:nvPr/>
          </p:nvPicPr>
          <p:blipFill>
            <a:blip r:embed="rId7">
              <a:grayscl/>
            </a:blip>
            <a:stretch>
              <a:fillRect/>
            </a:stretch>
          </p:blipFill>
          <p:spPr>
            <a:xfrm>
              <a:off x="3599024" y="5838158"/>
              <a:ext cx="659830" cy="659829"/>
            </a:xfrm>
            <a:prstGeom prst="rect">
              <a:avLst/>
            </a:prstGeom>
          </p:spPr>
        </p:pic>
        <p:sp>
          <p:nvSpPr>
            <p:cNvPr id="26" name="Rectangle 25">
              <a:extLst>
                <a:ext uri="{FF2B5EF4-FFF2-40B4-BE49-F238E27FC236}">
                  <a16:creationId xmlns:a16="http://schemas.microsoft.com/office/drawing/2014/main" id="{B839B13E-2353-8F51-D5DA-F022AFF4344E}"/>
                </a:ext>
              </a:extLst>
            </p:cNvPr>
            <p:cNvSpPr/>
            <p:nvPr/>
          </p:nvSpPr>
          <p:spPr>
            <a:xfrm>
              <a:off x="161700" y="2936797"/>
              <a:ext cx="2307102" cy="541434"/>
            </a:xfrm>
            <a:prstGeom prst="rect">
              <a:avLst/>
            </a:prstGeom>
          </p:spPr>
          <p:txBody>
            <a:bodyPr wrap="square">
              <a:spAutoFit/>
            </a:bodyPr>
            <a:lstStyle/>
            <a:p>
              <a:pPr algn="ctr"/>
              <a:r>
                <a:rPr lang="en-US" sz="1000" b="1" spc="300" dirty="0">
                  <a:solidFill>
                    <a:schemeClr val="bg2">
                      <a:lumMod val="90000"/>
                    </a:schemeClr>
                  </a:solidFill>
                  <a:latin typeface="Montserrat" pitchFamily="2" charset="77"/>
                </a:rPr>
                <a:t>OPTIMIZE RESOURCES</a:t>
              </a:r>
            </a:p>
          </p:txBody>
        </p:sp>
        <p:sp>
          <p:nvSpPr>
            <p:cNvPr id="27" name="Rectangle 26">
              <a:extLst>
                <a:ext uri="{FF2B5EF4-FFF2-40B4-BE49-F238E27FC236}">
                  <a16:creationId xmlns:a16="http://schemas.microsoft.com/office/drawing/2014/main" id="{E89F55DF-7220-AA91-E89A-164B90E2B932}"/>
                </a:ext>
              </a:extLst>
            </p:cNvPr>
            <p:cNvSpPr/>
            <p:nvPr/>
          </p:nvSpPr>
          <p:spPr>
            <a:xfrm>
              <a:off x="2855317" y="2936797"/>
              <a:ext cx="2214947" cy="541434"/>
            </a:xfrm>
            <a:prstGeom prst="rect">
              <a:avLst/>
            </a:prstGeom>
          </p:spPr>
          <p:txBody>
            <a:bodyPr wrap="square">
              <a:spAutoFit/>
            </a:bodyPr>
            <a:lstStyle/>
            <a:p>
              <a:pPr algn="ctr"/>
              <a:r>
                <a:rPr lang="en-US" sz="1000" b="1" spc="300" dirty="0">
                  <a:solidFill>
                    <a:schemeClr val="bg2">
                      <a:lumMod val="90000"/>
                    </a:schemeClr>
                  </a:solidFill>
                  <a:latin typeface="Montserrat" pitchFamily="2" charset="77"/>
                </a:rPr>
                <a:t>ACHIEVE RESULTS</a:t>
              </a:r>
            </a:p>
          </p:txBody>
        </p:sp>
        <p:sp>
          <p:nvSpPr>
            <p:cNvPr id="28" name="Rectangle 27">
              <a:extLst>
                <a:ext uri="{FF2B5EF4-FFF2-40B4-BE49-F238E27FC236}">
                  <a16:creationId xmlns:a16="http://schemas.microsoft.com/office/drawing/2014/main" id="{EF51C599-563C-2C71-50DE-5D40AF1A16B0}"/>
                </a:ext>
              </a:extLst>
            </p:cNvPr>
            <p:cNvSpPr/>
            <p:nvPr/>
          </p:nvSpPr>
          <p:spPr>
            <a:xfrm>
              <a:off x="35337" y="5280950"/>
              <a:ext cx="2440890" cy="333189"/>
            </a:xfrm>
            <a:prstGeom prst="rect">
              <a:avLst/>
            </a:prstGeom>
          </p:spPr>
          <p:txBody>
            <a:bodyPr wrap="square">
              <a:spAutoFit/>
            </a:bodyPr>
            <a:lstStyle/>
            <a:p>
              <a:pPr algn="ctr"/>
              <a:r>
                <a:rPr lang="en-US" sz="1000" b="1" spc="300" dirty="0">
                  <a:solidFill>
                    <a:schemeClr val="bg2">
                      <a:lumMod val="90000"/>
                    </a:schemeClr>
                  </a:solidFill>
                  <a:latin typeface="Montserrat" pitchFamily="2" charset="77"/>
                </a:rPr>
                <a:t>COLLABORATE</a:t>
              </a:r>
            </a:p>
          </p:txBody>
        </p:sp>
        <p:sp>
          <p:nvSpPr>
            <p:cNvPr id="29" name="Rectangle 28">
              <a:extLst>
                <a:ext uri="{FF2B5EF4-FFF2-40B4-BE49-F238E27FC236}">
                  <a16:creationId xmlns:a16="http://schemas.microsoft.com/office/drawing/2014/main" id="{ACBBA7BE-53EE-2D51-A06B-2F269047D554}"/>
                </a:ext>
              </a:extLst>
            </p:cNvPr>
            <p:cNvSpPr/>
            <p:nvPr/>
          </p:nvSpPr>
          <p:spPr>
            <a:xfrm>
              <a:off x="2705205" y="5254934"/>
              <a:ext cx="2545585" cy="541434"/>
            </a:xfrm>
            <a:prstGeom prst="rect">
              <a:avLst/>
            </a:prstGeom>
          </p:spPr>
          <p:txBody>
            <a:bodyPr wrap="square">
              <a:spAutoFit/>
            </a:bodyPr>
            <a:lstStyle/>
            <a:p>
              <a:pPr algn="ctr"/>
              <a:r>
                <a:rPr lang="en-US" sz="1000" b="1" spc="300" dirty="0">
                  <a:solidFill>
                    <a:schemeClr val="bg2">
                      <a:lumMod val="90000"/>
                    </a:schemeClr>
                  </a:solidFill>
                  <a:latin typeface="Montserrat" pitchFamily="2" charset="77"/>
                </a:rPr>
                <a:t>LET DATA LEAD THE WAY</a:t>
              </a:r>
            </a:p>
          </p:txBody>
        </p:sp>
        <p:pic>
          <p:nvPicPr>
            <p:cNvPr id="30" name="Graphic 29" descr="Bullseye with solid fill">
              <a:extLst>
                <a:ext uri="{FF2B5EF4-FFF2-40B4-BE49-F238E27FC236}">
                  <a16:creationId xmlns:a16="http://schemas.microsoft.com/office/drawing/2014/main" id="{86E57062-01B4-9458-173F-779EC2C7ED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07503">
              <a:off x="977924" y="1434664"/>
              <a:ext cx="457200" cy="457201"/>
            </a:xfrm>
            <a:prstGeom prst="rect">
              <a:avLst/>
            </a:prstGeom>
          </p:spPr>
        </p:pic>
      </p:grpSp>
    </p:spTree>
    <p:extLst>
      <p:ext uri="{BB962C8B-B14F-4D97-AF65-F5344CB8AC3E}">
        <p14:creationId xmlns:p14="http://schemas.microsoft.com/office/powerpoint/2010/main" val="3809545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2EB3B4-FD2E-E7B4-E445-CD5CFC5C1209}"/>
              </a:ext>
            </a:extLst>
          </p:cNvPr>
          <p:cNvSpPr/>
          <p:nvPr/>
        </p:nvSpPr>
        <p:spPr>
          <a:xfrm>
            <a:off x="0" y="0"/>
            <a:ext cx="12207430" cy="14293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pitchFamily="2" charset="77"/>
            </a:endParaRPr>
          </a:p>
        </p:txBody>
      </p:sp>
      <p:sp>
        <p:nvSpPr>
          <p:cNvPr id="3" name="TextBox 2">
            <a:extLst>
              <a:ext uri="{FF2B5EF4-FFF2-40B4-BE49-F238E27FC236}">
                <a16:creationId xmlns:a16="http://schemas.microsoft.com/office/drawing/2014/main" id="{70DF54EF-45CB-85DF-68E1-678881056D9C}"/>
              </a:ext>
            </a:extLst>
          </p:cNvPr>
          <p:cNvSpPr txBox="1"/>
          <p:nvPr/>
        </p:nvSpPr>
        <p:spPr>
          <a:xfrm>
            <a:off x="852942" y="145288"/>
            <a:ext cx="10486115" cy="1138773"/>
          </a:xfrm>
          <a:prstGeom prst="rect">
            <a:avLst/>
          </a:prstGeom>
          <a:noFill/>
        </p:spPr>
        <p:txBody>
          <a:bodyPr wrap="square" rtlCol="0">
            <a:spAutoFit/>
          </a:bodyPr>
          <a:lstStyle/>
          <a:p>
            <a:pPr algn="ctr"/>
            <a:r>
              <a:rPr lang="en-US" sz="4000" cap="all" dirty="0">
                <a:solidFill>
                  <a:schemeClr val="bg1"/>
                </a:solidFill>
                <a:latin typeface="Montserrat" pitchFamily="2" charset="77"/>
              </a:rPr>
              <a:t>In the tools</a:t>
            </a:r>
          </a:p>
          <a:p>
            <a:pPr algn="ctr"/>
            <a:r>
              <a:rPr lang="en-US" sz="2800" cap="all" dirty="0">
                <a:solidFill>
                  <a:schemeClr val="accent1"/>
                </a:solidFill>
                <a:latin typeface="Montserrat" pitchFamily="2" charset="77"/>
              </a:rPr>
              <a:t>Program Costing</a:t>
            </a:r>
          </a:p>
        </p:txBody>
      </p:sp>
      <p:pic>
        <p:nvPicPr>
          <p:cNvPr id="4" name="Picture 3">
            <a:extLst>
              <a:ext uri="{FF2B5EF4-FFF2-40B4-BE49-F238E27FC236}">
                <a16:creationId xmlns:a16="http://schemas.microsoft.com/office/drawing/2014/main" id="{8EBE41DB-9719-C2C7-395B-639A0AAB17FE}"/>
              </a:ext>
            </a:extLst>
          </p:cNvPr>
          <p:cNvPicPr>
            <a:picLocks noChangeAspect="1"/>
          </p:cNvPicPr>
          <p:nvPr/>
        </p:nvPicPr>
        <p:blipFill>
          <a:blip r:embed="rId2"/>
          <a:stretch>
            <a:fillRect/>
          </a:stretch>
        </p:blipFill>
        <p:spPr>
          <a:xfrm>
            <a:off x="4639793" y="2148950"/>
            <a:ext cx="7245891" cy="36512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00510471-78BB-B990-AC3F-0390FE8846D3}"/>
              </a:ext>
            </a:extLst>
          </p:cNvPr>
          <p:cNvPicPr>
            <a:picLocks noChangeAspect="1"/>
          </p:cNvPicPr>
          <p:nvPr/>
        </p:nvPicPr>
        <p:blipFill rotWithShape="1">
          <a:blip r:embed="rId3"/>
          <a:srcRect b="9306"/>
          <a:stretch/>
        </p:blipFill>
        <p:spPr>
          <a:xfrm>
            <a:off x="306316" y="2148950"/>
            <a:ext cx="3975100" cy="36512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62079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1108C0-CD20-8D5A-243F-18A01750F9E1}"/>
              </a:ext>
            </a:extLst>
          </p:cNvPr>
          <p:cNvSpPr/>
          <p:nvPr/>
        </p:nvSpPr>
        <p:spPr>
          <a:xfrm>
            <a:off x="0" y="0"/>
            <a:ext cx="12207430" cy="14293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pitchFamily="2" charset="77"/>
            </a:endParaRPr>
          </a:p>
        </p:txBody>
      </p:sp>
      <p:pic>
        <p:nvPicPr>
          <p:cNvPr id="3" name="Picture 2">
            <a:extLst>
              <a:ext uri="{FF2B5EF4-FFF2-40B4-BE49-F238E27FC236}">
                <a16:creationId xmlns:a16="http://schemas.microsoft.com/office/drawing/2014/main" id="{21E3F442-FD8E-76B7-17CD-BEDBF24D686E}"/>
              </a:ext>
            </a:extLst>
          </p:cNvPr>
          <p:cNvPicPr>
            <a:picLocks noChangeAspect="1"/>
          </p:cNvPicPr>
          <p:nvPr/>
        </p:nvPicPr>
        <p:blipFill>
          <a:blip r:embed="rId2"/>
          <a:stretch>
            <a:fillRect/>
          </a:stretch>
        </p:blipFill>
        <p:spPr>
          <a:xfrm>
            <a:off x="550372" y="1849637"/>
            <a:ext cx="3975100" cy="37846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Picture 3">
            <a:extLst>
              <a:ext uri="{FF2B5EF4-FFF2-40B4-BE49-F238E27FC236}">
                <a16:creationId xmlns:a16="http://schemas.microsoft.com/office/drawing/2014/main" id="{BC6047A9-F6AA-AB75-30EA-077D4CE68576}"/>
              </a:ext>
            </a:extLst>
          </p:cNvPr>
          <p:cNvPicPr>
            <a:picLocks noChangeAspect="1"/>
          </p:cNvPicPr>
          <p:nvPr/>
        </p:nvPicPr>
        <p:blipFill>
          <a:blip r:embed="rId3"/>
          <a:stretch>
            <a:fillRect/>
          </a:stretch>
        </p:blipFill>
        <p:spPr>
          <a:xfrm>
            <a:off x="4962035" y="1849637"/>
            <a:ext cx="6679593" cy="37846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a:extLst>
              <a:ext uri="{FF2B5EF4-FFF2-40B4-BE49-F238E27FC236}">
                <a16:creationId xmlns:a16="http://schemas.microsoft.com/office/drawing/2014/main" id="{9E7D7073-E2B4-3457-DDE7-93A063BC4DEA}"/>
              </a:ext>
            </a:extLst>
          </p:cNvPr>
          <p:cNvSpPr txBox="1"/>
          <p:nvPr/>
        </p:nvSpPr>
        <p:spPr>
          <a:xfrm>
            <a:off x="852942" y="145288"/>
            <a:ext cx="10486115" cy="1138773"/>
          </a:xfrm>
          <a:prstGeom prst="rect">
            <a:avLst/>
          </a:prstGeom>
          <a:noFill/>
        </p:spPr>
        <p:txBody>
          <a:bodyPr wrap="square" rtlCol="0">
            <a:spAutoFit/>
          </a:bodyPr>
          <a:lstStyle/>
          <a:p>
            <a:pPr algn="ctr"/>
            <a:r>
              <a:rPr lang="en-US" sz="4000" cap="all" dirty="0">
                <a:solidFill>
                  <a:schemeClr val="bg1"/>
                </a:solidFill>
                <a:latin typeface="Montserrat" pitchFamily="2" charset="77"/>
              </a:rPr>
              <a:t>In the tools</a:t>
            </a:r>
          </a:p>
          <a:p>
            <a:pPr algn="ctr"/>
            <a:r>
              <a:rPr lang="en-US" sz="2800" cap="all" dirty="0">
                <a:solidFill>
                  <a:schemeClr val="accent1"/>
                </a:solidFill>
                <a:latin typeface="Montserrat" pitchFamily="2" charset="77"/>
              </a:rPr>
              <a:t>Program Costing</a:t>
            </a:r>
          </a:p>
        </p:txBody>
      </p:sp>
    </p:spTree>
    <p:extLst>
      <p:ext uri="{BB962C8B-B14F-4D97-AF65-F5344CB8AC3E}">
        <p14:creationId xmlns:p14="http://schemas.microsoft.com/office/powerpoint/2010/main" val="196876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3D3535-3ED6-90DE-AFFF-2ADD3E1EED93}"/>
              </a:ext>
            </a:extLst>
          </p:cNvPr>
          <p:cNvSpPr/>
          <p:nvPr/>
        </p:nvSpPr>
        <p:spPr>
          <a:xfrm>
            <a:off x="0" y="0"/>
            <a:ext cx="12207430" cy="14293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a:extLst>
              <a:ext uri="{FF2B5EF4-FFF2-40B4-BE49-F238E27FC236}">
                <a16:creationId xmlns:a16="http://schemas.microsoft.com/office/drawing/2014/main" id="{5144EBBE-64DB-C021-09D1-4A0463B12CB5}"/>
              </a:ext>
            </a:extLst>
          </p:cNvPr>
          <p:cNvPicPr>
            <a:picLocks noChangeAspect="1"/>
          </p:cNvPicPr>
          <p:nvPr/>
        </p:nvPicPr>
        <p:blipFill>
          <a:blip r:embed="rId2"/>
          <a:stretch>
            <a:fillRect/>
          </a:stretch>
        </p:blipFill>
        <p:spPr>
          <a:xfrm>
            <a:off x="1081390" y="1509323"/>
            <a:ext cx="10044649" cy="458177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extBox 3">
            <a:extLst>
              <a:ext uri="{FF2B5EF4-FFF2-40B4-BE49-F238E27FC236}">
                <a16:creationId xmlns:a16="http://schemas.microsoft.com/office/drawing/2014/main" id="{F96ED81A-3E38-8F79-65DD-57ECA6E7EB2B}"/>
              </a:ext>
            </a:extLst>
          </p:cNvPr>
          <p:cNvSpPr txBox="1"/>
          <p:nvPr/>
        </p:nvSpPr>
        <p:spPr>
          <a:xfrm>
            <a:off x="852942" y="145288"/>
            <a:ext cx="10486115" cy="1138773"/>
          </a:xfrm>
          <a:prstGeom prst="rect">
            <a:avLst/>
          </a:prstGeom>
          <a:noFill/>
        </p:spPr>
        <p:txBody>
          <a:bodyPr wrap="square" rtlCol="0">
            <a:spAutoFit/>
          </a:bodyPr>
          <a:lstStyle/>
          <a:p>
            <a:pPr algn="ctr"/>
            <a:r>
              <a:rPr lang="en-US" sz="4000" cap="all" dirty="0">
                <a:solidFill>
                  <a:schemeClr val="bg1"/>
                </a:solidFill>
                <a:latin typeface="Lato Bold" panose="020F0802020204030203" pitchFamily="34" charset="0"/>
              </a:rPr>
              <a:t>In the tools</a:t>
            </a:r>
          </a:p>
          <a:p>
            <a:pPr algn="ctr"/>
            <a:r>
              <a:rPr lang="en-US" sz="2800" cap="all" dirty="0">
                <a:solidFill>
                  <a:schemeClr val="accent1"/>
                </a:solidFill>
                <a:latin typeface="Lato Bold" panose="020F0802020204030203" pitchFamily="34" charset="0"/>
              </a:rPr>
              <a:t>Program Costing</a:t>
            </a:r>
          </a:p>
        </p:txBody>
      </p:sp>
    </p:spTree>
    <p:extLst>
      <p:ext uri="{BB962C8B-B14F-4D97-AF65-F5344CB8AC3E}">
        <p14:creationId xmlns:p14="http://schemas.microsoft.com/office/powerpoint/2010/main" val="86214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3454C4-6A54-79F8-AE12-ABCB1594608E}"/>
              </a:ext>
            </a:extLst>
          </p:cNvPr>
          <p:cNvSpPr txBox="1"/>
          <p:nvPr/>
        </p:nvSpPr>
        <p:spPr>
          <a:xfrm>
            <a:off x="234161" y="1038770"/>
            <a:ext cx="10808053" cy="400110"/>
          </a:xfrm>
          <a:prstGeom prst="rect">
            <a:avLst/>
          </a:prstGeom>
          <a:noFill/>
        </p:spPr>
        <p:txBody>
          <a:bodyPr wrap="square" rtlCol="0">
            <a:spAutoFit/>
          </a:bodyPr>
          <a:lstStyle/>
          <a:p>
            <a:r>
              <a:rPr lang="en-US" sz="2000" b="1" cap="all" dirty="0">
                <a:solidFill>
                  <a:schemeClr val="accent1"/>
                </a:solidFill>
                <a:latin typeface="Montserrat" pitchFamily="2" charset="77"/>
              </a:rPr>
              <a:t>The data you have now is already a monumental step forward…</a:t>
            </a:r>
          </a:p>
        </p:txBody>
      </p:sp>
      <p:pic>
        <p:nvPicPr>
          <p:cNvPr id="5" name="Picture 4" descr="History of Street Lighting in the USA">
            <a:extLst>
              <a:ext uri="{FF2B5EF4-FFF2-40B4-BE49-F238E27FC236}">
                <a16:creationId xmlns:a16="http://schemas.microsoft.com/office/drawing/2014/main" id="{8A7294F3-92D0-D3F8-2106-8300EBF8C097}"/>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1032" r="22301"/>
          <a:stretch/>
        </p:blipFill>
        <p:spPr bwMode="auto">
          <a:xfrm>
            <a:off x="9068165" y="1614307"/>
            <a:ext cx="2822626" cy="4741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CB5A0E6-BE58-B3D2-D317-321307E60902}"/>
              </a:ext>
            </a:extLst>
          </p:cNvPr>
          <p:cNvPicPr>
            <a:picLocks noChangeAspect="1"/>
          </p:cNvPicPr>
          <p:nvPr/>
        </p:nvPicPr>
        <p:blipFill rotWithShape="1">
          <a:blip r:embed="rId3"/>
          <a:srcRect l="1" r="1649" b="39753"/>
          <a:stretch/>
        </p:blipFill>
        <p:spPr>
          <a:xfrm>
            <a:off x="5638188" y="1783907"/>
            <a:ext cx="3038078" cy="2655636"/>
          </a:xfrm>
          <a:prstGeom prst="rect">
            <a:avLst/>
          </a:prstGeom>
        </p:spPr>
      </p:pic>
      <p:sp>
        <p:nvSpPr>
          <p:cNvPr id="8" name="Google Shape;307;p5">
            <a:extLst>
              <a:ext uri="{FF2B5EF4-FFF2-40B4-BE49-F238E27FC236}">
                <a16:creationId xmlns:a16="http://schemas.microsoft.com/office/drawing/2014/main" id="{D535AE47-3B41-A6FE-A9E6-CA44A35272E5}"/>
              </a:ext>
            </a:extLst>
          </p:cNvPr>
          <p:cNvSpPr>
            <a:spLocks noChangeAspect="1"/>
          </p:cNvSpPr>
          <p:nvPr/>
        </p:nvSpPr>
        <p:spPr>
          <a:xfrm>
            <a:off x="327764" y="1829042"/>
            <a:ext cx="4107758" cy="1198016"/>
          </a:xfrm>
          <a:prstGeom prst="roundRect">
            <a:avLst>
              <a:gd name="adj" fmla="val 16667"/>
            </a:avLst>
          </a:prstGeom>
          <a:solidFill>
            <a:schemeClr val="dk2"/>
          </a:solidFill>
          <a:ln>
            <a:noFill/>
          </a:ln>
          <a:effectLst>
            <a:outerShdw blurRad="190500" dist="228600" dir="2700000" algn="ctr">
              <a:srgbClr val="000000">
                <a:alpha val="29019"/>
              </a:srgbClr>
            </a:outerShdw>
          </a:effectLst>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FFFFFF"/>
                </a:solidFill>
                <a:effectLst/>
                <a:uLnTx/>
                <a:uFillTx/>
                <a:latin typeface="Montserrat" pitchFamily="2" charset="77"/>
                <a:ea typeface="Lato" panose="020F0502020204030203" pitchFamily="34" charset="0"/>
                <a:cs typeface="Lato" panose="020F0502020204030203" pitchFamily="34" charset="0"/>
                <a:sym typeface="Avenir"/>
              </a:rPr>
              <a:t>$1,217,492</a:t>
            </a:r>
            <a:endParaRPr kumimoji="0" sz="1400" b="0" i="0" u="none" strike="noStrike" kern="0" cap="none" spc="0" normalizeH="0" baseline="0" noProof="0" dirty="0">
              <a:ln>
                <a:noFill/>
              </a:ln>
              <a:solidFill>
                <a:srgbClr val="000000"/>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9" name="Google Shape;318;p5">
            <a:extLst>
              <a:ext uri="{FF2B5EF4-FFF2-40B4-BE49-F238E27FC236}">
                <a16:creationId xmlns:a16="http://schemas.microsoft.com/office/drawing/2014/main" id="{8CECB39D-07FE-2910-2E3B-BF7A8429A187}"/>
              </a:ext>
            </a:extLst>
          </p:cNvPr>
          <p:cNvSpPr>
            <a:spLocks noChangeAspect="1"/>
          </p:cNvSpPr>
          <p:nvPr/>
        </p:nvSpPr>
        <p:spPr>
          <a:xfrm>
            <a:off x="327764" y="1614307"/>
            <a:ext cx="4107758" cy="979138"/>
          </a:xfrm>
          <a:prstGeom prst="roundRect">
            <a:avLst>
              <a:gd name="adj" fmla="val 16667"/>
            </a:avLst>
          </a:prstGeom>
          <a:solidFill>
            <a:schemeClr val="accent1"/>
          </a:solidFill>
          <a:ln>
            <a:noFill/>
          </a:ln>
          <a:effectLst>
            <a:outerShdw blurRad="190500" dist="228600" dir="2700000" algn="ctr">
              <a:srgbClr val="000000">
                <a:alpha val="29019"/>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US" sz="1600" kern="0" dirty="0">
                <a:solidFill>
                  <a:schemeClr val="bg1"/>
                </a:solidFill>
                <a:latin typeface="Montserrat" pitchFamily="2" charset="77"/>
                <a:ea typeface="Lato" panose="020F0502020204030203" pitchFamily="34" charset="0"/>
                <a:cs typeface="Lato" panose="020F0502020204030203" pitchFamily="34" charset="0"/>
                <a:sym typeface="Avenir"/>
              </a:rPr>
              <a:t>What does it cost to offer Street Lighting Maintenance?</a:t>
            </a:r>
            <a:endParaRPr kumimoji="0" sz="14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10" name="Google Shape;307;p5">
            <a:extLst>
              <a:ext uri="{FF2B5EF4-FFF2-40B4-BE49-F238E27FC236}">
                <a16:creationId xmlns:a16="http://schemas.microsoft.com/office/drawing/2014/main" id="{544688D3-F61B-2356-D8FE-BF91E94472D8}"/>
              </a:ext>
            </a:extLst>
          </p:cNvPr>
          <p:cNvSpPr>
            <a:spLocks noChangeAspect="1"/>
          </p:cNvSpPr>
          <p:nvPr/>
        </p:nvSpPr>
        <p:spPr>
          <a:xfrm>
            <a:off x="327764" y="3367398"/>
            <a:ext cx="4107758" cy="1198016"/>
          </a:xfrm>
          <a:prstGeom prst="roundRect">
            <a:avLst>
              <a:gd name="adj" fmla="val 16667"/>
            </a:avLst>
          </a:prstGeom>
          <a:solidFill>
            <a:schemeClr val="dk2"/>
          </a:solidFill>
          <a:ln>
            <a:noFill/>
          </a:ln>
          <a:effectLst>
            <a:outerShdw blurRad="190500" dist="228600" dir="2700000" algn="ctr">
              <a:srgbClr val="000000">
                <a:alpha val="29019"/>
              </a:srgbClr>
            </a:outerShdw>
          </a:effectLst>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FFFFFF"/>
                </a:solidFill>
                <a:effectLst/>
                <a:uLnTx/>
                <a:uFillTx/>
                <a:latin typeface="Montserrat" pitchFamily="2" charset="77"/>
                <a:ea typeface="Lato" panose="020F0502020204030203" pitchFamily="34" charset="0"/>
                <a:cs typeface="Lato" panose="020F0502020204030203" pitchFamily="34" charset="0"/>
                <a:sym typeface="Avenir"/>
              </a:rPr>
              <a:t>Public Works &amp; Admin Services</a:t>
            </a:r>
            <a:endParaRPr kumimoji="0" sz="1400" b="0" i="0" u="none" strike="noStrike" kern="0" cap="none" spc="0" normalizeH="0" baseline="0" noProof="0" dirty="0">
              <a:ln>
                <a:noFill/>
              </a:ln>
              <a:solidFill>
                <a:srgbClr val="000000"/>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11" name="Google Shape;318;p5">
            <a:extLst>
              <a:ext uri="{FF2B5EF4-FFF2-40B4-BE49-F238E27FC236}">
                <a16:creationId xmlns:a16="http://schemas.microsoft.com/office/drawing/2014/main" id="{F6673526-C6B2-1DFE-DAD9-9B6C7EA1E6B6}"/>
              </a:ext>
            </a:extLst>
          </p:cNvPr>
          <p:cNvSpPr>
            <a:spLocks noChangeAspect="1"/>
          </p:cNvSpPr>
          <p:nvPr/>
        </p:nvSpPr>
        <p:spPr>
          <a:xfrm>
            <a:off x="327764" y="3152663"/>
            <a:ext cx="4107758" cy="979138"/>
          </a:xfrm>
          <a:prstGeom prst="roundRect">
            <a:avLst>
              <a:gd name="adj" fmla="val 16667"/>
            </a:avLst>
          </a:prstGeom>
          <a:solidFill>
            <a:schemeClr val="accent1"/>
          </a:solidFill>
          <a:ln>
            <a:noFill/>
          </a:ln>
          <a:effectLst>
            <a:outerShdw blurRad="190500" dist="228600" dir="2700000" algn="ctr">
              <a:srgbClr val="000000">
                <a:alpha val="29019"/>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US" sz="1600" kern="0" dirty="0">
                <a:solidFill>
                  <a:schemeClr val="bg1"/>
                </a:solidFill>
                <a:latin typeface="Montserrat" pitchFamily="2" charset="77"/>
                <a:ea typeface="Lato" panose="020F0502020204030203" pitchFamily="34" charset="0"/>
                <a:cs typeface="Lato" panose="020F0502020204030203" pitchFamily="34" charset="0"/>
                <a:sym typeface="Avenir"/>
              </a:rPr>
              <a:t>What departments allocate resources to this program?</a:t>
            </a:r>
            <a:endParaRPr kumimoji="0" sz="14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rial"/>
            </a:endParaRPr>
          </a:p>
        </p:txBody>
      </p:sp>
      <p:pic>
        <p:nvPicPr>
          <p:cNvPr id="12" name="Picture 11">
            <a:extLst>
              <a:ext uri="{FF2B5EF4-FFF2-40B4-BE49-F238E27FC236}">
                <a16:creationId xmlns:a16="http://schemas.microsoft.com/office/drawing/2014/main" id="{267E607A-CCED-9408-A2EE-F88C68E9189A}"/>
              </a:ext>
            </a:extLst>
          </p:cNvPr>
          <p:cNvPicPr>
            <a:picLocks noChangeAspect="1"/>
          </p:cNvPicPr>
          <p:nvPr/>
        </p:nvPicPr>
        <p:blipFill>
          <a:blip r:embed="rId4"/>
          <a:stretch>
            <a:fillRect/>
          </a:stretch>
        </p:blipFill>
        <p:spPr>
          <a:xfrm>
            <a:off x="5769001" y="4654048"/>
            <a:ext cx="2702370" cy="1702142"/>
          </a:xfrm>
          <a:prstGeom prst="rect">
            <a:avLst/>
          </a:prstGeom>
        </p:spPr>
      </p:pic>
      <p:sp>
        <p:nvSpPr>
          <p:cNvPr id="13" name="Google Shape;307;p5">
            <a:extLst>
              <a:ext uri="{FF2B5EF4-FFF2-40B4-BE49-F238E27FC236}">
                <a16:creationId xmlns:a16="http://schemas.microsoft.com/office/drawing/2014/main" id="{55DF6A1F-7D28-2CE2-7A60-93AC166DE66E}"/>
              </a:ext>
            </a:extLst>
          </p:cNvPr>
          <p:cNvSpPr>
            <a:spLocks noChangeAspect="1"/>
          </p:cNvSpPr>
          <p:nvPr/>
        </p:nvSpPr>
        <p:spPr>
          <a:xfrm>
            <a:off x="370698" y="4913239"/>
            <a:ext cx="4107758" cy="1198016"/>
          </a:xfrm>
          <a:prstGeom prst="roundRect">
            <a:avLst>
              <a:gd name="adj" fmla="val 16667"/>
            </a:avLst>
          </a:prstGeom>
          <a:solidFill>
            <a:schemeClr val="dk2"/>
          </a:solidFill>
          <a:ln>
            <a:noFill/>
          </a:ln>
          <a:effectLst>
            <a:outerShdw blurRad="190500" dist="228600" dir="2700000" algn="ctr">
              <a:srgbClr val="000000">
                <a:alpha val="29019"/>
              </a:srgbClr>
            </a:outerShdw>
          </a:effectLst>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FFFFFF"/>
                </a:solidFill>
                <a:effectLst/>
                <a:uLnTx/>
                <a:uFillTx/>
                <a:latin typeface="Montserrat" pitchFamily="2" charset="77"/>
                <a:ea typeface="Lato" panose="020F0502020204030203" pitchFamily="34" charset="0"/>
                <a:cs typeface="Lato" panose="020F0502020204030203" pitchFamily="34" charset="0"/>
                <a:sym typeface="Avenir"/>
              </a:rPr>
              <a:t>Non-Personnel Costs</a:t>
            </a:r>
            <a:endParaRPr kumimoji="0" sz="1400" b="0" i="0" u="none" strike="noStrike" kern="0" cap="none" spc="0" normalizeH="0" baseline="0" noProof="0" dirty="0">
              <a:ln>
                <a:noFill/>
              </a:ln>
              <a:solidFill>
                <a:srgbClr val="000000"/>
              </a:solidFill>
              <a:effectLst/>
              <a:uLnTx/>
              <a:uFillTx/>
              <a:latin typeface="Montserrat" pitchFamily="2" charset="77"/>
              <a:ea typeface="Lato" panose="020F0502020204030203" pitchFamily="34" charset="0"/>
              <a:cs typeface="Lato" panose="020F0502020204030203" pitchFamily="34" charset="0"/>
              <a:sym typeface="Arial"/>
            </a:endParaRPr>
          </a:p>
        </p:txBody>
      </p:sp>
      <p:sp>
        <p:nvSpPr>
          <p:cNvPr id="14" name="Google Shape;318;p5">
            <a:extLst>
              <a:ext uri="{FF2B5EF4-FFF2-40B4-BE49-F238E27FC236}">
                <a16:creationId xmlns:a16="http://schemas.microsoft.com/office/drawing/2014/main" id="{88139688-E858-F13A-835A-C065A76D2D8F}"/>
              </a:ext>
            </a:extLst>
          </p:cNvPr>
          <p:cNvSpPr>
            <a:spLocks noChangeAspect="1"/>
          </p:cNvSpPr>
          <p:nvPr/>
        </p:nvSpPr>
        <p:spPr>
          <a:xfrm>
            <a:off x="370698" y="4698504"/>
            <a:ext cx="4107758" cy="979138"/>
          </a:xfrm>
          <a:prstGeom prst="roundRect">
            <a:avLst>
              <a:gd name="adj" fmla="val 16667"/>
            </a:avLst>
          </a:prstGeom>
          <a:solidFill>
            <a:schemeClr val="accent1"/>
          </a:solidFill>
          <a:ln>
            <a:noFill/>
          </a:ln>
          <a:effectLst>
            <a:outerShdw blurRad="190500" dist="228600" dir="2700000" algn="ctr">
              <a:srgbClr val="000000">
                <a:alpha val="29019"/>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US" sz="1600" kern="0" dirty="0">
                <a:solidFill>
                  <a:schemeClr val="bg1"/>
                </a:solidFill>
                <a:latin typeface="Montserrat" pitchFamily="2" charset="77"/>
                <a:ea typeface="Lato" panose="020F0502020204030203" pitchFamily="34" charset="0"/>
                <a:cs typeface="Lato" panose="020F0502020204030203" pitchFamily="34" charset="0"/>
                <a:sym typeface="Avenir"/>
              </a:rPr>
              <a:t>What is driving the cost of this program? Personnel Costs or Non-Personnel Costs</a:t>
            </a:r>
            <a:endParaRPr kumimoji="0" sz="1400" b="0" i="0" u="none" strike="noStrike" kern="0" cap="none" spc="0" normalizeH="0" baseline="0" noProof="0" dirty="0">
              <a:ln>
                <a:noFill/>
              </a:ln>
              <a:solidFill>
                <a:schemeClr val="bg1"/>
              </a:solidFill>
              <a:effectLst/>
              <a:uLnTx/>
              <a:uFillTx/>
              <a:latin typeface="Montserrat" pitchFamily="2" charset="77"/>
              <a:ea typeface="Lato" panose="020F0502020204030203" pitchFamily="34" charset="0"/>
              <a:cs typeface="Lato" panose="020F0502020204030203" pitchFamily="34" charset="0"/>
              <a:sym typeface="Arial"/>
            </a:endParaRPr>
          </a:p>
        </p:txBody>
      </p:sp>
      <p:cxnSp>
        <p:nvCxnSpPr>
          <p:cNvPr id="15" name="Straight Connector 14">
            <a:extLst>
              <a:ext uri="{FF2B5EF4-FFF2-40B4-BE49-F238E27FC236}">
                <a16:creationId xmlns:a16="http://schemas.microsoft.com/office/drawing/2014/main" id="{BD4CAB3F-35D5-4080-7395-82501C5C7EBB}"/>
              </a:ext>
            </a:extLst>
          </p:cNvPr>
          <p:cNvCxnSpPr/>
          <p:nvPr/>
        </p:nvCxnSpPr>
        <p:spPr>
          <a:xfrm>
            <a:off x="4919172" y="4511044"/>
            <a:ext cx="390799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526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572"/>
            <a:duotone>
              <a:schemeClr val="accent1">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73AC396C-B02A-A2A3-EBE1-B898052AF878}"/>
              </a:ext>
            </a:extLst>
          </p:cNvPr>
          <p:cNvPicPr>
            <a:picLocks noChangeAspect="1"/>
          </p:cNvPicPr>
          <p:nvPr/>
        </p:nvPicPr>
        <p:blipFill rotWithShape="1">
          <a:blip r:embed="rId3">
            <a:duotone>
              <a:prstClr val="black"/>
              <a:schemeClr val="tx2">
                <a:tint val="45000"/>
                <a:satMod val="400000"/>
              </a:schemeClr>
            </a:duotone>
          </a:blip>
          <a:srcRect l="50000" t="23231" b="23232"/>
          <a:stretch/>
        </p:blipFill>
        <p:spPr>
          <a:xfrm>
            <a:off x="-822057" y="827037"/>
            <a:ext cx="5573683" cy="5614103"/>
          </a:xfrm>
          <a:prstGeom prst="rect">
            <a:avLst/>
          </a:prstGeom>
        </p:spPr>
      </p:pic>
      <p:pic>
        <p:nvPicPr>
          <p:cNvPr id="5" name="Picture 4" descr="Shape, icon&#10;&#10;Description automatically generated">
            <a:extLst>
              <a:ext uri="{FF2B5EF4-FFF2-40B4-BE49-F238E27FC236}">
                <a16:creationId xmlns:a16="http://schemas.microsoft.com/office/drawing/2014/main" id="{B848FE70-7AD0-A738-3469-7A22EB34C366}"/>
              </a:ext>
            </a:extLst>
          </p:cNvPr>
          <p:cNvPicPr>
            <a:picLocks noChangeAspect="1"/>
          </p:cNvPicPr>
          <p:nvPr/>
        </p:nvPicPr>
        <p:blipFill rotWithShape="1">
          <a:blip r:embed="rId4">
            <a:biLevel thresh="50000"/>
          </a:blip>
          <a:srcRect l="50000" t="11235" b="13470"/>
          <a:stretch/>
        </p:blipFill>
        <p:spPr>
          <a:xfrm>
            <a:off x="9350" y="591855"/>
            <a:ext cx="2901624" cy="5761400"/>
          </a:xfrm>
          <a:prstGeom prst="rect">
            <a:avLst/>
          </a:prstGeom>
        </p:spPr>
      </p:pic>
      <p:sp>
        <p:nvSpPr>
          <p:cNvPr id="21" name="Rectangle 20">
            <a:extLst>
              <a:ext uri="{FF2B5EF4-FFF2-40B4-BE49-F238E27FC236}">
                <a16:creationId xmlns:a16="http://schemas.microsoft.com/office/drawing/2014/main" id="{E04DC1C8-5BF9-0A46-7E44-4C0690B7D05B}"/>
              </a:ext>
            </a:extLst>
          </p:cNvPr>
          <p:cNvSpPr/>
          <p:nvPr/>
        </p:nvSpPr>
        <p:spPr>
          <a:xfrm rot="16200000">
            <a:off x="-1517371" y="3134985"/>
            <a:ext cx="4280338" cy="830997"/>
          </a:xfrm>
          <a:prstGeom prst="rect">
            <a:avLst/>
          </a:prstGeom>
        </p:spPr>
        <p:txBody>
          <a:bodyPr wrap="none">
            <a:spAutoFit/>
          </a:bodyPr>
          <a:lstStyle/>
          <a:p>
            <a:pPr algn="ctr"/>
            <a:r>
              <a:rPr lang="en-US" sz="2800" spc="600" dirty="0">
                <a:solidFill>
                  <a:schemeClr val="accent1"/>
                </a:solidFill>
                <a:effectLst>
                  <a:outerShdw blurRad="38100" dist="38100" dir="2700000" algn="tl">
                    <a:srgbClr val="000000">
                      <a:alpha val="43137"/>
                    </a:srgbClr>
                  </a:outerShdw>
                </a:effectLst>
                <a:latin typeface="Montserrat" pitchFamily="2" charset="77"/>
              </a:rPr>
              <a:t>SNOW REMOVAL</a:t>
            </a:r>
          </a:p>
          <a:p>
            <a:pPr algn="ctr"/>
            <a:r>
              <a:rPr lang="en-US" sz="2000" spc="600" dirty="0">
                <a:solidFill>
                  <a:schemeClr val="tx1">
                    <a:lumMod val="50000"/>
                    <a:lumOff val="50000"/>
                  </a:schemeClr>
                </a:solidFill>
                <a:latin typeface="Montserrat" pitchFamily="2" charset="77"/>
              </a:rPr>
              <a:t>FLAGSTAFF, AZ</a:t>
            </a:r>
          </a:p>
        </p:txBody>
      </p:sp>
      <p:pic>
        <p:nvPicPr>
          <p:cNvPr id="2" name="Picture 1">
            <a:extLst>
              <a:ext uri="{FF2B5EF4-FFF2-40B4-BE49-F238E27FC236}">
                <a16:creationId xmlns:a16="http://schemas.microsoft.com/office/drawing/2014/main" id="{BEB9A22E-192A-C929-4BA3-FA4BC6AAAB4A}"/>
              </a:ext>
            </a:extLst>
          </p:cNvPr>
          <p:cNvPicPr>
            <a:picLocks noChangeAspect="1"/>
          </p:cNvPicPr>
          <p:nvPr/>
        </p:nvPicPr>
        <p:blipFill rotWithShape="1">
          <a:blip r:embed="rId5"/>
          <a:srcRect l="23722"/>
          <a:stretch/>
        </p:blipFill>
        <p:spPr>
          <a:xfrm>
            <a:off x="3108923" y="1174794"/>
            <a:ext cx="8709621" cy="4751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227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56434D-B2F7-9CE1-CF95-1E1130ED3BE4}"/>
              </a:ext>
            </a:extLst>
          </p:cNvPr>
          <p:cNvPicPr>
            <a:picLocks noChangeAspect="1"/>
          </p:cNvPicPr>
          <p:nvPr/>
        </p:nvPicPr>
        <p:blipFill>
          <a:blip r:embed="rId2"/>
          <a:stretch>
            <a:fillRect/>
          </a:stretch>
        </p:blipFill>
        <p:spPr>
          <a:xfrm>
            <a:off x="372255" y="0"/>
            <a:ext cx="5280471" cy="6858000"/>
          </a:xfrm>
          <a:prstGeom prst="rect">
            <a:avLst/>
          </a:prstGeom>
        </p:spPr>
      </p:pic>
      <p:pic>
        <p:nvPicPr>
          <p:cNvPr id="3" name="Picture 2">
            <a:extLst>
              <a:ext uri="{FF2B5EF4-FFF2-40B4-BE49-F238E27FC236}">
                <a16:creationId xmlns:a16="http://schemas.microsoft.com/office/drawing/2014/main" id="{0D87748F-7E25-CF39-A676-79464B152205}"/>
              </a:ext>
            </a:extLst>
          </p:cNvPr>
          <p:cNvPicPr>
            <a:picLocks noChangeAspect="1"/>
          </p:cNvPicPr>
          <p:nvPr/>
        </p:nvPicPr>
        <p:blipFill>
          <a:blip r:embed="rId3"/>
          <a:stretch>
            <a:fillRect/>
          </a:stretch>
        </p:blipFill>
        <p:spPr>
          <a:xfrm>
            <a:off x="6534159" y="0"/>
            <a:ext cx="5285586" cy="6858000"/>
          </a:xfrm>
          <a:prstGeom prst="rect">
            <a:avLst/>
          </a:prstGeom>
        </p:spPr>
      </p:pic>
    </p:spTree>
    <p:extLst>
      <p:ext uri="{BB962C8B-B14F-4D97-AF65-F5344CB8AC3E}">
        <p14:creationId xmlns:p14="http://schemas.microsoft.com/office/powerpoint/2010/main" val="2615448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053311-FEFC-1146-42F5-EAB482157042}"/>
              </a:ext>
            </a:extLst>
          </p:cNvPr>
          <p:cNvPicPr>
            <a:picLocks noChangeAspect="1"/>
          </p:cNvPicPr>
          <p:nvPr/>
        </p:nvPicPr>
        <p:blipFill>
          <a:blip r:embed="rId2"/>
          <a:stretch>
            <a:fillRect/>
          </a:stretch>
        </p:blipFill>
        <p:spPr>
          <a:xfrm>
            <a:off x="81566" y="107502"/>
            <a:ext cx="5198772" cy="6624721"/>
          </a:xfrm>
          <a:prstGeom prst="rect">
            <a:avLst/>
          </a:prstGeom>
        </p:spPr>
      </p:pic>
      <p:sp>
        <p:nvSpPr>
          <p:cNvPr id="4" name="TextBox 3">
            <a:extLst>
              <a:ext uri="{FF2B5EF4-FFF2-40B4-BE49-F238E27FC236}">
                <a16:creationId xmlns:a16="http://schemas.microsoft.com/office/drawing/2014/main" id="{2CC0B8A6-25D2-F9C5-0253-F7A3C13F279F}"/>
              </a:ext>
            </a:extLst>
          </p:cNvPr>
          <p:cNvSpPr txBox="1"/>
          <p:nvPr/>
        </p:nvSpPr>
        <p:spPr>
          <a:xfrm>
            <a:off x="5563673" y="1988701"/>
            <a:ext cx="6104586"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mn-ea"/>
                <a:cs typeface="+mn-cs"/>
              </a:rPr>
              <a:t>“There’s a disparity between the human and financial capacity allocated by local governments and the goals and ambitions that are being established as part of climate action plans.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mn-ea"/>
                <a:cs typeface="+mn-cs"/>
              </a:rPr>
              <a:t>We define this disparity as the</a:t>
            </a:r>
            <a:r>
              <a:rPr kumimoji="0" lang="en-US" sz="1800" b="0" i="0" u="none" strike="noStrike" kern="1200" cap="none" spc="0" normalizeH="0" baseline="0" noProof="0" dirty="0">
                <a:ln>
                  <a:noFill/>
                </a:ln>
                <a:solidFill>
                  <a:prstClr val="black">
                    <a:lumMod val="85000"/>
                    <a:lumOff val="15000"/>
                  </a:prstClr>
                </a:solidFill>
                <a:effectLst/>
                <a:highlight>
                  <a:srgbClr val="142149"/>
                </a:highlight>
                <a:uLnTx/>
                <a:uFillTx/>
                <a:latin typeface="Avenir Next" panose="020B0503020202020204" pitchFamily="34" charset="0"/>
                <a:ea typeface="+mn-ea"/>
                <a:cs typeface="+mn-cs"/>
              </a:rPr>
              <a:t> </a:t>
            </a:r>
            <a:r>
              <a:rPr kumimoji="0" lang="en-US" sz="1800" b="1" i="0" u="none" strike="noStrike" kern="1200" cap="none" spc="0" normalizeH="0" baseline="0" noProof="0" dirty="0">
                <a:ln>
                  <a:noFill/>
                </a:ln>
                <a:solidFill>
                  <a:srgbClr val="FFFF00"/>
                </a:solidFill>
                <a:effectLst/>
                <a:highlight>
                  <a:srgbClr val="142149"/>
                </a:highlight>
                <a:uLnTx/>
                <a:uFillTx/>
                <a:latin typeface="Avenir Next" panose="020B0503020202020204" pitchFamily="34" charset="0"/>
                <a:ea typeface="+mn-ea"/>
                <a:cs typeface="+mn-cs"/>
              </a:rPr>
              <a:t>ambition gap</a:t>
            </a:r>
            <a:r>
              <a:rPr kumimoji="0" lang="en-US" sz="1800" b="0" i="0" u="none" strike="noStrike" kern="1200" cap="none" spc="0" normalizeH="0" baseline="0" noProof="0" dirty="0">
                <a:ln>
                  <a:noFill/>
                </a:ln>
                <a:solidFill>
                  <a:srgbClr val="FFFF00"/>
                </a:solidFill>
                <a:effectLst/>
                <a:highlight>
                  <a:srgbClr val="142149"/>
                </a:highlight>
                <a:uLnTx/>
                <a:uFillTx/>
                <a:latin typeface="Avenir Next" panose="020B0503020202020204" pitchFamily="34" charset="0"/>
                <a:ea typeface="+mn-ea"/>
                <a:cs typeface="+mn-cs"/>
              </a:rPr>
              <a:t> </a:t>
            </a:r>
            <a:r>
              <a:rPr kumimoji="0" lang="en-US" sz="1800" b="0" i="0" u="none" strike="noStrike" kern="1200" cap="none" spc="0" normalizeH="0" baseline="0" noProof="0" dirty="0">
                <a:ln>
                  <a:noFill/>
                </a:ln>
                <a:solidFill>
                  <a:prstClr val="black">
                    <a:lumMod val="85000"/>
                    <a:lumOff val="15000"/>
                  </a:prstClr>
                </a:solidFill>
                <a:effectLst/>
                <a:uLnTx/>
                <a:uFillTx/>
                <a:latin typeface="Avenir Next" panose="020B0503020202020204" pitchFamily="34" charset="0"/>
                <a:ea typeface="+mn-ea"/>
                <a:cs typeface="+mn-cs"/>
              </a:rPr>
              <a:t>a recognition by many local governments of the need to take significant action on climate, but limiting the level of resource allocation to meet the levels of support required to meet their targets and goals.”</a:t>
            </a:r>
          </a:p>
        </p:txBody>
      </p:sp>
    </p:spTree>
    <p:extLst>
      <p:ext uri="{BB962C8B-B14F-4D97-AF65-F5344CB8AC3E}">
        <p14:creationId xmlns:p14="http://schemas.microsoft.com/office/powerpoint/2010/main" val="1642315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A58C9B-F53C-758A-70CB-A0DB708ED428}"/>
              </a:ext>
            </a:extLst>
          </p:cNvPr>
          <p:cNvPicPr>
            <a:picLocks noChangeAspect="1"/>
          </p:cNvPicPr>
          <p:nvPr/>
        </p:nvPicPr>
        <p:blipFill>
          <a:blip r:embed="rId2"/>
          <a:stretch>
            <a:fillRect/>
          </a:stretch>
        </p:blipFill>
        <p:spPr>
          <a:xfrm>
            <a:off x="0" y="0"/>
            <a:ext cx="5283411" cy="6858000"/>
          </a:xfrm>
          <a:prstGeom prst="rect">
            <a:avLst/>
          </a:prstGeom>
        </p:spPr>
      </p:pic>
      <p:sp>
        <p:nvSpPr>
          <p:cNvPr id="4" name="TextBox 3">
            <a:extLst>
              <a:ext uri="{FF2B5EF4-FFF2-40B4-BE49-F238E27FC236}">
                <a16:creationId xmlns:a16="http://schemas.microsoft.com/office/drawing/2014/main" id="{9149AB14-3C1A-01F5-4BE9-B68762006A27}"/>
              </a:ext>
            </a:extLst>
          </p:cNvPr>
          <p:cNvSpPr txBox="1"/>
          <p:nvPr/>
        </p:nvSpPr>
        <p:spPr>
          <a:xfrm>
            <a:off x="6999652" y="1723274"/>
            <a:ext cx="4902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Montserrat" pitchFamily="2" charset="77"/>
                <a:ea typeface="+mn-ea"/>
                <a:cs typeface="+mn-cs"/>
              </a:rPr>
              <a:t>Build program (and project) inventory, map line-items to programs, and score </a:t>
            </a:r>
          </a:p>
        </p:txBody>
      </p:sp>
      <p:sp>
        <p:nvSpPr>
          <p:cNvPr id="5" name="TextBox 4">
            <a:extLst>
              <a:ext uri="{FF2B5EF4-FFF2-40B4-BE49-F238E27FC236}">
                <a16:creationId xmlns:a16="http://schemas.microsoft.com/office/drawing/2014/main" id="{1E59FEC1-45B2-9B00-2053-8DAFCA67970D}"/>
              </a:ext>
            </a:extLst>
          </p:cNvPr>
          <p:cNvSpPr txBox="1"/>
          <p:nvPr/>
        </p:nvSpPr>
        <p:spPr>
          <a:xfrm>
            <a:off x="6999652" y="2896341"/>
            <a:ext cx="4902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Montserrat" pitchFamily="2" charset="77"/>
                <a:ea typeface="+mn-ea"/>
                <a:cs typeface="+mn-cs"/>
              </a:rPr>
              <a:t>Transition from line-item budgeting to priority based budgeting</a:t>
            </a:r>
          </a:p>
        </p:txBody>
      </p:sp>
      <p:sp>
        <p:nvSpPr>
          <p:cNvPr id="6" name="TextBox 5">
            <a:extLst>
              <a:ext uri="{FF2B5EF4-FFF2-40B4-BE49-F238E27FC236}">
                <a16:creationId xmlns:a16="http://schemas.microsoft.com/office/drawing/2014/main" id="{D8A844B1-BBD7-416D-54FA-A7F0510F5ED0}"/>
              </a:ext>
            </a:extLst>
          </p:cNvPr>
          <p:cNvSpPr txBox="1"/>
          <p:nvPr/>
        </p:nvSpPr>
        <p:spPr>
          <a:xfrm>
            <a:off x="6999652" y="3990117"/>
            <a:ext cx="49029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Montserrat" pitchFamily="2" charset="77"/>
                <a:ea typeface="+mn-ea"/>
                <a:cs typeface="+mn-cs"/>
              </a:rPr>
              <a:t>Create a decision-making framework to evaluate and prioritize core services, capital, and all budget requests, relative to priorities (including climate)</a:t>
            </a:r>
          </a:p>
        </p:txBody>
      </p:sp>
      <p:sp>
        <p:nvSpPr>
          <p:cNvPr id="7" name="Oval 6">
            <a:extLst>
              <a:ext uri="{FF2B5EF4-FFF2-40B4-BE49-F238E27FC236}">
                <a16:creationId xmlns:a16="http://schemas.microsoft.com/office/drawing/2014/main" id="{A08B1E2F-7803-A19B-E2E2-A5DCB7F0B56B}"/>
              </a:ext>
            </a:extLst>
          </p:cNvPr>
          <p:cNvSpPr/>
          <p:nvPr/>
        </p:nvSpPr>
        <p:spPr>
          <a:xfrm>
            <a:off x="5733038" y="1589051"/>
            <a:ext cx="10972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Montserrat" pitchFamily="2" charset="77"/>
                <a:ea typeface="+mn-ea"/>
                <a:cs typeface="+mn-cs"/>
              </a:rPr>
              <a:t>1</a:t>
            </a:r>
            <a:endParaRPr kumimoji="0" lang="en-US" sz="20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8" name="Oval 7">
            <a:extLst>
              <a:ext uri="{FF2B5EF4-FFF2-40B4-BE49-F238E27FC236}">
                <a16:creationId xmlns:a16="http://schemas.microsoft.com/office/drawing/2014/main" id="{EA4F83D8-4C7D-F95C-89C3-97E5A2CB51F5}"/>
              </a:ext>
            </a:extLst>
          </p:cNvPr>
          <p:cNvSpPr/>
          <p:nvPr/>
        </p:nvSpPr>
        <p:spPr>
          <a:xfrm>
            <a:off x="5749971" y="2740713"/>
            <a:ext cx="10972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Montserrat" pitchFamily="2" charset="77"/>
                <a:ea typeface="+mn-ea"/>
                <a:cs typeface="+mn-cs"/>
              </a:rPr>
              <a:t>2</a:t>
            </a:r>
            <a:endParaRPr kumimoji="0" lang="en-US" sz="20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9" name="Oval 8">
            <a:extLst>
              <a:ext uri="{FF2B5EF4-FFF2-40B4-BE49-F238E27FC236}">
                <a16:creationId xmlns:a16="http://schemas.microsoft.com/office/drawing/2014/main" id="{B14C226C-F514-3A05-6638-C42DCD3A1585}"/>
              </a:ext>
            </a:extLst>
          </p:cNvPr>
          <p:cNvSpPr/>
          <p:nvPr/>
        </p:nvSpPr>
        <p:spPr>
          <a:xfrm>
            <a:off x="5753666" y="3903142"/>
            <a:ext cx="1097280" cy="1097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Montserrat" pitchFamily="2" charset="77"/>
                <a:ea typeface="+mn-ea"/>
                <a:cs typeface="+mn-cs"/>
              </a:rPr>
              <a:t>3</a:t>
            </a:r>
            <a:endParaRPr kumimoji="0" lang="en-US" sz="20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635066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1BC554-2C4D-46BE-922F-E5C2B8628A6D}"/>
              </a:ext>
            </a:extLst>
          </p:cNvPr>
          <p:cNvSpPr/>
          <p:nvPr/>
        </p:nvSpPr>
        <p:spPr>
          <a:xfrm>
            <a:off x="0" y="0"/>
            <a:ext cx="4074695" cy="24863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3" name="Rectangle 2">
            <a:extLst>
              <a:ext uri="{FF2B5EF4-FFF2-40B4-BE49-F238E27FC236}">
                <a16:creationId xmlns:a16="http://schemas.microsoft.com/office/drawing/2014/main" id="{50654C0A-360B-2B9B-206E-0075941A9181}"/>
              </a:ext>
            </a:extLst>
          </p:cNvPr>
          <p:cNvSpPr/>
          <p:nvPr/>
        </p:nvSpPr>
        <p:spPr>
          <a:xfrm>
            <a:off x="4079274" y="0"/>
            <a:ext cx="4059625" cy="24863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4" name="Rectangle 3">
            <a:extLst>
              <a:ext uri="{FF2B5EF4-FFF2-40B4-BE49-F238E27FC236}">
                <a16:creationId xmlns:a16="http://schemas.microsoft.com/office/drawing/2014/main" id="{44B14BAE-ED7D-701C-7802-167B18088559}"/>
              </a:ext>
            </a:extLst>
          </p:cNvPr>
          <p:cNvSpPr/>
          <p:nvPr/>
        </p:nvSpPr>
        <p:spPr>
          <a:xfrm>
            <a:off x="8152386" y="0"/>
            <a:ext cx="4059625" cy="2486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5" name="TextBox 4">
            <a:extLst>
              <a:ext uri="{FF2B5EF4-FFF2-40B4-BE49-F238E27FC236}">
                <a16:creationId xmlns:a16="http://schemas.microsoft.com/office/drawing/2014/main" id="{3B1688AB-DD9F-0685-8F92-89FDCF0E9923}"/>
              </a:ext>
            </a:extLst>
          </p:cNvPr>
          <p:cNvSpPr txBox="1"/>
          <p:nvPr/>
        </p:nvSpPr>
        <p:spPr>
          <a:xfrm>
            <a:off x="324838" y="646848"/>
            <a:ext cx="3323526" cy="1708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Montserrat" pitchFamily="2" charset="77"/>
                <a:ea typeface="+mn-ea"/>
                <a:cs typeface="+mn-cs"/>
              </a:rPr>
              <a:t>Mission: </a:t>
            </a:r>
            <a:r>
              <a:rPr kumimoji="0" lang="en-US" sz="1500" b="0" i="0" u="none" strike="noStrike" kern="1200" cap="none" spc="0" normalizeH="0" baseline="0" noProof="0" dirty="0">
                <a:ln>
                  <a:noFill/>
                </a:ln>
                <a:solidFill>
                  <a:srgbClr val="FFFFFF"/>
                </a:solidFill>
                <a:effectLst/>
                <a:uLnTx/>
                <a:uFillTx/>
                <a:latin typeface="Montserrat" pitchFamily="2" charset="77"/>
                <a:ea typeface="+mn-ea"/>
                <a:cs typeface="+mn-cs"/>
              </a:rPr>
              <a:t>to create a balanced, data-driven, and sustainable budget process to prioritize spending and reallocate resources from within to launch new programs and envision a better future</a:t>
            </a:r>
          </a:p>
        </p:txBody>
      </p:sp>
      <p:sp>
        <p:nvSpPr>
          <p:cNvPr id="6" name="TextBox 5">
            <a:extLst>
              <a:ext uri="{FF2B5EF4-FFF2-40B4-BE49-F238E27FC236}">
                <a16:creationId xmlns:a16="http://schemas.microsoft.com/office/drawing/2014/main" id="{E88282B3-F178-4291-CD0F-0A18E89468DB}"/>
              </a:ext>
            </a:extLst>
          </p:cNvPr>
          <p:cNvSpPr txBox="1"/>
          <p:nvPr/>
        </p:nvSpPr>
        <p:spPr>
          <a:xfrm>
            <a:off x="4377715" y="646848"/>
            <a:ext cx="32631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Montserrat" pitchFamily="2" charset="77"/>
                <a:ea typeface="+mn-ea"/>
                <a:cs typeface="+mn-cs"/>
              </a:rPr>
              <a:t>Goal: </a:t>
            </a:r>
            <a:r>
              <a:rPr kumimoji="0" lang="en-US" sz="1500" b="0" i="0" u="none" strike="noStrike" kern="1200" cap="none" spc="0" normalizeH="0" baseline="0" noProof="0" dirty="0">
                <a:ln>
                  <a:noFill/>
                </a:ln>
                <a:solidFill>
                  <a:srgbClr val="FFFFFF"/>
                </a:solidFill>
                <a:effectLst/>
                <a:uLnTx/>
                <a:uFillTx/>
                <a:latin typeface="Montserrat" pitchFamily="2" charset="77"/>
                <a:ea typeface="+mn-ea"/>
                <a:cs typeface="+mn-cs"/>
              </a:rPr>
              <a:t>to free up resources and dramatically realign them towards the Carbon Neutrality Plan</a:t>
            </a:r>
          </a:p>
        </p:txBody>
      </p:sp>
      <p:sp>
        <p:nvSpPr>
          <p:cNvPr id="7" name="TextBox 6">
            <a:extLst>
              <a:ext uri="{FF2B5EF4-FFF2-40B4-BE49-F238E27FC236}">
                <a16:creationId xmlns:a16="http://schemas.microsoft.com/office/drawing/2014/main" id="{6F52567E-EFDF-FFB5-0D52-388DC5401779}"/>
              </a:ext>
            </a:extLst>
          </p:cNvPr>
          <p:cNvSpPr txBox="1"/>
          <p:nvPr/>
        </p:nvSpPr>
        <p:spPr>
          <a:xfrm>
            <a:off x="8437340" y="619290"/>
            <a:ext cx="3523751"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Montserrat" pitchFamily="2" charset="77"/>
                <a:ea typeface="+mn-ea"/>
                <a:cs typeface="+mn-cs"/>
              </a:rPr>
              <a:t>Strategy: </a:t>
            </a:r>
            <a:r>
              <a:rPr kumimoji="0" lang="en-US" sz="1500" b="0" i="0" u="none" strike="noStrike" kern="1200" cap="none" spc="0" normalizeH="0" baseline="0" noProof="0" dirty="0">
                <a:ln>
                  <a:noFill/>
                </a:ln>
                <a:solidFill>
                  <a:srgbClr val="FFFFFF"/>
                </a:solidFill>
                <a:effectLst/>
                <a:uLnTx/>
                <a:uFillTx/>
                <a:latin typeface="Montserrat" pitchFamily="2" charset="77"/>
                <a:ea typeface="+mn-ea"/>
                <a:cs typeface="+mn-cs"/>
              </a:rPr>
              <a:t>to build a prioritized program budget through OnlinePBB to enable communication and data-driven decision making</a:t>
            </a:r>
          </a:p>
        </p:txBody>
      </p:sp>
      <p:pic>
        <p:nvPicPr>
          <p:cNvPr id="8" name="Picture 7" descr="Graphical user interface&#10;&#10;Description automatically generated">
            <a:extLst>
              <a:ext uri="{FF2B5EF4-FFF2-40B4-BE49-F238E27FC236}">
                <a16:creationId xmlns:a16="http://schemas.microsoft.com/office/drawing/2014/main" id="{AE7CD64D-DA3E-26C6-FCF7-1B6A4B7682AE}"/>
              </a:ext>
            </a:extLst>
          </p:cNvPr>
          <p:cNvPicPr>
            <a:picLocks noChangeAspect="1"/>
          </p:cNvPicPr>
          <p:nvPr/>
        </p:nvPicPr>
        <p:blipFill rotWithShape="1">
          <a:blip r:embed="rId2"/>
          <a:srcRect t="11111" b="22626"/>
          <a:stretch/>
        </p:blipFill>
        <p:spPr>
          <a:xfrm>
            <a:off x="5636001" y="3004898"/>
            <a:ext cx="2978042" cy="295999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E8812F9-0736-A038-AA1D-19E21BA21AA3}"/>
              </a:ext>
            </a:extLst>
          </p:cNvPr>
          <p:cNvPicPr>
            <a:picLocks noChangeAspect="1"/>
          </p:cNvPicPr>
          <p:nvPr/>
        </p:nvPicPr>
        <p:blipFill rotWithShape="1">
          <a:blip r:embed="rId3"/>
          <a:srcRect t="3236" b="23708"/>
          <a:stretch/>
        </p:blipFill>
        <p:spPr>
          <a:xfrm>
            <a:off x="2805789" y="3004898"/>
            <a:ext cx="2701145" cy="2959993"/>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2A5D528-DB6E-E871-3447-7877397F84E3}"/>
              </a:ext>
            </a:extLst>
          </p:cNvPr>
          <p:cNvPicPr>
            <a:picLocks noChangeAspect="1"/>
          </p:cNvPicPr>
          <p:nvPr/>
        </p:nvPicPr>
        <p:blipFill>
          <a:blip r:embed="rId4"/>
          <a:stretch>
            <a:fillRect/>
          </a:stretch>
        </p:blipFill>
        <p:spPr>
          <a:xfrm>
            <a:off x="467541" y="2701196"/>
            <a:ext cx="2375441" cy="3563162"/>
          </a:xfrm>
          <a:prstGeom prst="rect">
            <a:avLst/>
          </a:prstGeom>
        </p:spPr>
      </p:pic>
      <p:grpSp>
        <p:nvGrpSpPr>
          <p:cNvPr id="11" name="Group 10">
            <a:extLst>
              <a:ext uri="{FF2B5EF4-FFF2-40B4-BE49-F238E27FC236}">
                <a16:creationId xmlns:a16="http://schemas.microsoft.com/office/drawing/2014/main" id="{8F3248A8-4811-908C-61D1-79DF1EEB395B}"/>
              </a:ext>
            </a:extLst>
          </p:cNvPr>
          <p:cNvGrpSpPr>
            <a:grpSpLocks noChangeAspect="1"/>
          </p:cNvGrpSpPr>
          <p:nvPr/>
        </p:nvGrpSpPr>
        <p:grpSpPr>
          <a:xfrm>
            <a:off x="8885490" y="2628039"/>
            <a:ext cx="2701146" cy="3683381"/>
            <a:chOff x="8743110" y="3172690"/>
            <a:chExt cx="2374900" cy="3238500"/>
          </a:xfrm>
        </p:grpSpPr>
        <p:pic>
          <p:nvPicPr>
            <p:cNvPr id="12" name="Picture 11">
              <a:extLst>
                <a:ext uri="{FF2B5EF4-FFF2-40B4-BE49-F238E27FC236}">
                  <a16:creationId xmlns:a16="http://schemas.microsoft.com/office/drawing/2014/main" id="{73062B1A-73A3-3030-5AC5-6A2CC0DC9DB5}"/>
                </a:ext>
              </a:extLst>
            </p:cNvPr>
            <p:cNvPicPr>
              <a:picLocks noChangeAspect="1"/>
            </p:cNvPicPr>
            <p:nvPr/>
          </p:nvPicPr>
          <p:blipFill>
            <a:blip r:embed="rId5"/>
            <a:stretch>
              <a:fillRect/>
            </a:stretch>
          </p:blipFill>
          <p:spPr>
            <a:xfrm>
              <a:off x="8743110" y="3172690"/>
              <a:ext cx="2374900" cy="1765300"/>
            </a:xfrm>
            <a:prstGeom prst="rect">
              <a:avLst/>
            </a:prstGeom>
          </p:spPr>
        </p:pic>
        <p:pic>
          <p:nvPicPr>
            <p:cNvPr id="13" name="Picture 12">
              <a:extLst>
                <a:ext uri="{FF2B5EF4-FFF2-40B4-BE49-F238E27FC236}">
                  <a16:creationId xmlns:a16="http://schemas.microsoft.com/office/drawing/2014/main" id="{F6C836A0-5C53-33B0-8C04-E45753C7CFCB}"/>
                </a:ext>
              </a:extLst>
            </p:cNvPr>
            <p:cNvPicPr>
              <a:picLocks noChangeAspect="1"/>
            </p:cNvPicPr>
            <p:nvPr/>
          </p:nvPicPr>
          <p:blipFill>
            <a:blip r:embed="rId6"/>
            <a:stretch>
              <a:fillRect/>
            </a:stretch>
          </p:blipFill>
          <p:spPr>
            <a:xfrm>
              <a:off x="8743110" y="4937990"/>
              <a:ext cx="1778000" cy="1473200"/>
            </a:xfrm>
            <a:prstGeom prst="rect">
              <a:avLst/>
            </a:prstGeom>
          </p:spPr>
        </p:pic>
      </p:grpSp>
      <p:sp>
        <p:nvSpPr>
          <p:cNvPr id="14" name="TextBox 13">
            <a:extLst>
              <a:ext uri="{FF2B5EF4-FFF2-40B4-BE49-F238E27FC236}">
                <a16:creationId xmlns:a16="http://schemas.microsoft.com/office/drawing/2014/main" id="{BC0E7E67-5738-166F-B6BC-7175A6379BB5}"/>
              </a:ext>
            </a:extLst>
          </p:cNvPr>
          <p:cNvSpPr txBox="1"/>
          <p:nvPr/>
        </p:nvSpPr>
        <p:spPr>
          <a:xfrm>
            <a:off x="-1045248" y="98736"/>
            <a:ext cx="14308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Montserrat" pitchFamily="2" charset="77"/>
                <a:ea typeface="+mn-ea"/>
                <a:cs typeface="+mn-cs"/>
              </a:rPr>
              <a:t>PRACTICAL APPLICATION OF PBB CASE STUDY OF CITY OF FLAGSTAFF</a:t>
            </a:r>
          </a:p>
        </p:txBody>
      </p:sp>
    </p:spTree>
    <p:extLst>
      <p:ext uri="{BB962C8B-B14F-4D97-AF65-F5344CB8AC3E}">
        <p14:creationId xmlns:p14="http://schemas.microsoft.com/office/powerpoint/2010/main" val="1537912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7A18B3-BAB4-CB32-5403-624089314827}"/>
              </a:ext>
            </a:extLst>
          </p:cNvPr>
          <p:cNvSpPr/>
          <p:nvPr/>
        </p:nvSpPr>
        <p:spPr>
          <a:xfrm>
            <a:off x="5142808" y="90152"/>
            <a:ext cx="7010400" cy="6767848"/>
          </a:xfrm>
          <a:prstGeom prst="rect">
            <a:avLst/>
          </a:prstGeom>
          <a:solidFill>
            <a:srgbClr val="F2F9FF"/>
          </a:solidFill>
          <a:ln>
            <a:solidFill>
              <a:srgbClr val="F2F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8EEBA1D-FE08-9C42-9F79-E7F0AA9D37F4}"/>
              </a:ext>
            </a:extLst>
          </p:cNvPr>
          <p:cNvPicPr>
            <a:picLocks noChangeAspect="1"/>
          </p:cNvPicPr>
          <p:nvPr/>
        </p:nvPicPr>
        <p:blipFill>
          <a:blip r:embed="rId2"/>
          <a:stretch>
            <a:fillRect/>
          </a:stretch>
        </p:blipFill>
        <p:spPr>
          <a:xfrm>
            <a:off x="191729" y="332877"/>
            <a:ext cx="4912442" cy="6163181"/>
          </a:xfrm>
          <a:prstGeom prst="rect">
            <a:avLst/>
          </a:prstGeom>
        </p:spPr>
      </p:pic>
      <p:pic>
        <p:nvPicPr>
          <p:cNvPr id="2" name="Picture 1">
            <a:extLst>
              <a:ext uri="{FF2B5EF4-FFF2-40B4-BE49-F238E27FC236}">
                <a16:creationId xmlns:a16="http://schemas.microsoft.com/office/drawing/2014/main" id="{B3C27CD6-5A7B-2F1F-0448-D3718F4923D2}"/>
              </a:ext>
            </a:extLst>
          </p:cNvPr>
          <p:cNvPicPr>
            <a:picLocks noChangeAspect="1"/>
          </p:cNvPicPr>
          <p:nvPr/>
        </p:nvPicPr>
        <p:blipFill>
          <a:blip r:embed="rId3"/>
          <a:stretch>
            <a:fillRect/>
          </a:stretch>
        </p:blipFill>
        <p:spPr>
          <a:xfrm>
            <a:off x="5104171" y="131825"/>
            <a:ext cx="7010400" cy="2730500"/>
          </a:xfrm>
          <a:prstGeom prst="rect">
            <a:avLst/>
          </a:prstGeom>
        </p:spPr>
      </p:pic>
      <p:pic>
        <p:nvPicPr>
          <p:cNvPr id="5" name="Picture 4">
            <a:extLst>
              <a:ext uri="{FF2B5EF4-FFF2-40B4-BE49-F238E27FC236}">
                <a16:creationId xmlns:a16="http://schemas.microsoft.com/office/drawing/2014/main" id="{EAB6E414-A3EC-B1D4-BEF1-E8A3DA114325}"/>
              </a:ext>
            </a:extLst>
          </p:cNvPr>
          <p:cNvPicPr>
            <a:picLocks noChangeAspect="1"/>
          </p:cNvPicPr>
          <p:nvPr/>
        </p:nvPicPr>
        <p:blipFill>
          <a:blip r:embed="rId4"/>
          <a:stretch>
            <a:fillRect/>
          </a:stretch>
        </p:blipFill>
        <p:spPr>
          <a:xfrm>
            <a:off x="5408971" y="3112039"/>
            <a:ext cx="6591300" cy="3289300"/>
          </a:xfrm>
          <a:prstGeom prst="rect">
            <a:avLst/>
          </a:prstGeom>
        </p:spPr>
      </p:pic>
    </p:spTree>
    <p:extLst>
      <p:ext uri="{BB962C8B-B14F-4D97-AF65-F5344CB8AC3E}">
        <p14:creationId xmlns:p14="http://schemas.microsoft.com/office/powerpoint/2010/main" val="395896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EEC72AF-50EB-C541-ADB1-2D8502BC0A36}"/>
              </a:ext>
            </a:extLst>
          </p:cNvPr>
          <p:cNvSpPr/>
          <p:nvPr/>
        </p:nvSpPr>
        <p:spPr>
          <a:xfrm>
            <a:off x="191729" y="162233"/>
            <a:ext cx="11710219" cy="1533832"/>
          </a:xfrm>
          <a:prstGeom prst="roundRect">
            <a:avLst/>
          </a:prstGeom>
          <a:solidFill>
            <a:srgbClr val="252F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ADB681A-B7C0-9A41-8054-2727AF9EAEC4}"/>
              </a:ext>
            </a:extLst>
          </p:cNvPr>
          <p:cNvPicPr>
            <a:picLocks noChangeAspect="1"/>
          </p:cNvPicPr>
          <p:nvPr/>
        </p:nvPicPr>
        <p:blipFill>
          <a:blip r:embed="rId2"/>
          <a:stretch>
            <a:fillRect/>
          </a:stretch>
        </p:blipFill>
        <p:spPr>
          <a:xfrm>
            <a:off x="3696303" y="1985927"/>
            <a:ext cx="8341572" cy="4666809"/>
          </a:xfrm>
          <a:prstGeom prst="rect">
            <a:avLst/>
          </a:prstGeom>
        </p:spPr>
      </p:pic>
      <p:pic>
        <p:nvPicPr>
          <p:cNvPr id="4" name="Picture 3">
            <a:extLst>
              <a:ext uri="{FF2B5EF4-FFF2-40B4-BE49-F238E27FC236}">
                <a16:creationId xmlns:a16="http://schemas.microsoft.com/office/drawing/2014/main" id="{98EEBA1D-FE08-9C42-9F79-E7F0AA9D37F4}"/>
              </a:ext>
            </a:extLst>
          </p:cNvPr>
          <p:cNvPicPr>
            <a:picLocks noChangeAspect="1"/>
          </p:cNvPicPr>
          <p:nvPr/>
        </p:nvPicPr>
        <p:blipFill>
          <a:blip r:embed="rId3"/>
          <a:stretch>
            <a:fillRect/>
          </a:stretch>
        </p:blipFill>
        <p:spPr>
          <a:xfrm>
            <a:off x="191729" y="2167537"/>
            <a:ext cx="3378245" cy="4238368"/>
          </a:xfrm>
          <a:prstGeom prst="rect">
            <a:avLst/>
          </a:prstGeom>
        </p:spPr>
      </p:pic>
      <p:sp>
        <p:nvSpPr>
          <p:cNvPr id="9" name="TextBox 8">
            <a:extLst>
              <a:ext uri="{FF2B5EF4-FFF2-40B4-BE49-F238E27FC236}">
                <a16:creationId xmlns:a16="http://schemas.microsoft.com/office/drawing/2014/main" id="{7CE3BF26-D9C4-D446-BBD9-887E3B0C0141}"/>
              </a:ext>
            </a:extLst>
          </p:cNvPr>
          <p:cNvSpPr txBox="1"/>
          <p:nvPr/>
        </p:nvSpPr>
        <p:spPr>
          <a:xfrm>
            <a:off x="290052" y="452095"/>
            <a:ext cx="1147916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Goal: </a:t>
            </a:r>
            <a:r>
              <a:rPr kumimoji="0" lang="en-US" sz="2400" b="1" i="0" u="none" strike="noStrike" kern="1200" cap="none" spc="0" normalizeH="0" baseline="0" noProof="0" dirty="0">
                <a:ln>
                  <a:noFill/>
                </a:ln>
                <a:solidFill>
                  <a:prstClr val="white"/>
                </a:solidFill>
                <a:effectLst/>
                <a:uLnTx/>
                <a:uFillTx/>
                <a:latin typeface="Avenir Book" panose="02000503020000020003" pitchFamily="2" charset="0"/>
                <a:ea typeface="Helvetica Neue Condensed" panose="02000503000000020004" pitchFamily="2" charset="0"/>
                <a:cs typeface="Helvetica Neue Condensed" panose="02000503000000020004" pitchFamily="2" charset="0"/>
              </a:rPr>
              <a:t>find resources to fund climate and equity initiatives</a:t>
            </a:r>
            <a:endParaRPr kumimoji="0" lang="en-US" sz="2800" b="1" i="0" u="none" strike="noStrike" kern="1200" cap="none" spc="0" normalizeH="0" baseline="0" noProof="0" dirty="0">
              <a:ln>
                <a:noFill/>
              </a:ln>
              <a:solidFill>
                <a:prstClr val="white"/>
              </a:solidFill>
              <a:effectLst/>
              <a:uLnTx/>
              <a:uFillTx/>
              <a:latin typeface="Avenir Book" panose="02000503020000020003"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Path to Action: </a:t>
            </a:r>
            <a:r>
              <a:rPr kumimoji="0" lang="en-US" sz="2400" b="1" i="0" u="none" strike="noStrike" kern="1200" cap="none" spc="0" normalizeH="0" baseline="0" noProof="0" dirty="0">
                <a:ln>
                  <a:noFill/>
                </a:ln>
                <a:solidFill>
                  <a:prstClr val="white"/>
                </a:solidFill>
                <a:effectLst/>
                <a:uLnTx/>
                <a:uFillTx/>
                <a:latin typeface="Avenir Book" panose="02000503020000020003" pitchFamily="2" charset="0"/>
                <a:ea typeface="Helvetica Neue Condensed" panose="02000503000000020004" pitchFamily="2" charset="0"/>
                <a:cs typeface="Helvetica Neue Condensed" panose="02000503000000020004" pitchFamily="2" charset="0"/>
              </a:rPr>
              <a:t>1.) define programs and costs, 2.) program insights for reallocation</a:t>
            </a:r>
            <a:endParaRPr kumimoji="0" lang="en-US" sz="2800" b="1" i="0" u="none" strike="noStrike" kern="1200" cap="none" spc="0" normalizeH="0" baseline="0" noProof="0" dirty="0">
              <a:ln>
                <a:noFill/>
              </a:ln>
              <a:solidFill>
                <a:prstClr val="white"/>
              </a:solidFill>
              <a:effectLst/>
              <a:uLnTx/>
              <a:uFillTx/>
              <a:latin typeface="Avenir Book" panose="02000503020000020003"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2677399883"/>
      </p:ext>
    </p:extLst>
  </p:cSld>
  <p:clrMapOvr>
    <a:masterClrMapping/>
  </p:clrMapOvr>
</p:sld>
</file>

<file path=ppt/theme/theme1.xml><?xml version="1.0" encoding="utf-8"?>
<a:theme xmlns:a="http://schemas.openxmlformats.org/drawingml/2006/main" name="ResourceX 2022 Update">
  <a:themeElements>
    <a:clrScheme name="RX Brand Colors 2022">
      <a:dk1>
        <a:srgbClr val="000000"/>
      </a:dk1>
      <a:lt1>
        <a:srgbClr val="FFFFFF"/>
      </a:lt1>
      <a:dk2>
        <a:srgbClr val="44546A"/>
      </a:dk2>
      <a:lt2>
        <a:srgbClr val="E7E6E6"/>
      </a:lt2>
      <a:accent1>
        <a:srgbClr val="0463EE"/>
      </a:accent1>
      <a:accent2>
        <a:srgbClr val="F77A05"/>
      </a:accent2>
      <a:accent3>
        <a:srgbClr val="A5A5A5"/>
      </a:accent3>
      <a:accent4>
        <a:srgbClr val="591CD4"/>
      </a:accent4>
      <a:accent5>
        <a:srgbClr val="00C75A"/>
      </a:accent5>
      <a:accent6>
        <a:srgbClr val="F02A16"/>
      </a:accent6>
      <a:hlink>
        <a:srgbClr val="0463EE"/>
      </a:hlink>
      <a:folHlink>
        <a:srgbClr val="591C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2A189844-E5B7-AD4A-8609-49F82CD05B6A}" vid="{612C720E-88D6-EE4F-9A42-F13111C91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ResourceX 2022 Update</Template>
  <TotalTime>19492</TotalTime>
  <Words>889</Words>
  <Application>Microsoft Macintosh PowerPoint</Application>
  <PresentationFormat>Widescreen</PresentationFormat>
  <Paragraphs>161</Paragraphs>
  <Slides>34</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34</vt:i4>
      </vt:variant>
    </vt:vector>
  </HeadingPairs>
  <TitlesOfParts>
    <vt:vector size="49" baseType="lpstr">
      <vt:lpstr>Arial</vt:lpstr>
      <vt:lpstr>Avenir Book</vt:lpstr>
      <vt:lpstr>Avenir Next</vt:lpstr>
      <vt:lpstr>Calibri</vt:lpstr>
      <vt:lpstr>Calibri Light</vt:lpstr>
      <vt:lpstr>DIN Condensed</vt:lpstr>
      <vt:lpstr>Helvetica Neue Condensed</vt:lpstr>
      <vt:lpstr>Lato</vt:lpstr>
      <vt:lpstr>Lato Bold</vt:lpstr>
      <vt:lpstr>Montserrat</vt:lpstr>
      <vt:lpstr>Wingdings</vt:lpstr>
      <vt:lpstr>ResourceX 2022 Update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Johnston</dc:creator>
  <cp:lastModifiedBy>Chris Fabian</cp:lastModifiedBy>
  <cp:revision>9</cp:revision>
  <dcterms:created xsi:type="dcterms:W3CDTF">2023-04-05T02:55:26Z</dcterms:created>
  <dcterms:modified xsi:type="dcterms:W3CDTF">2023-04-18T17:23:06Z</dcterms:modified>
</cp:coreProperties>
</file>