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2" r:id="rId3"/>
    <p:sldId id="263" r:id="rId4"/>
    <p:sldId id="264" r:id="rId5"/>
    <p:sldId id="265" r:id="rId6"/>
    <p:sldId id="267" r:id="rId7"/>
    <p:sldId id="268" r:id="rId8"/>
    <p:sldId id="269" r:id="rId9"/>
    <p:sldId id="270" r:id="rId10"/>
    <p:sldId id="271" r:id="rId11"/>
    <p:sldId id="273" r:id="rId12"/>
    <p:sldId id="274" r:id="rId13"/>
    <p:sldId id="275" r:id="rId14"/>
    <p:sldId id="277" r:id="rId15"/>
    <p:sldId id="278" r:id="rId16"/>
    <p:sldId id="279" r:id="rId17"/>
    <p:sldId id="281" r:id="rId18"/>
    <p:sldId id="282" r:id="rId19"/>
    <p:sldId id="283" r:id="rId20"/>
    <p:sldId id="284" r:id="rId21"/>
    <p:sldId id="280" r:id="rId22"/>
    <p:sldId id="295" r:id="rId23"/>
    <p:sldId id="296" r:id="rId24"/>
    <p:sldId id="308" r:id="rId25"/>
    <p:sldId id="298" r:id="rId26"/>
    <p:sldId id="299" r:id="rId27"/>
    <p:sldId id="30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369"/>
    <p:restoredTop sz="96301"/>
  </p:normalViewPr>
  <p:slideViewPr>
    <p:cSldViewPr snapToGrid="0">
      <p:cViewPr varScale="1">
        <p:scale>
          <a:sx n="140" d="100"/>
          <a:sy n="140" d="100"/>
        </p:scale>
        <p:origin x="6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24280-3142-7773-2D5E-0D8238141A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47647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103CF0-2E2C-7F89-2341-886A329FB8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7322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30658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0008C-0F76-C9C2-87EA-EACD55267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9F728-A46D-F7C5-39A7-86B84FF1DA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9842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DD996-F834-0874-11A3-00EF4B6EE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35193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33329E-D24B-5E00-25E9-CAB2C143E5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3165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5979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1B07D-DAC5-EAEB-F159-DDE36B605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8EB7B3-8E4B-C0E4-285D-F5A8FA27C6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11895"/>
            <a:ext cx="5181600" cy="3498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CF0145-8A1A-5781-02BC-6783408022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11895"/>
            <a:ext cx="5181600" cy="3498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770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6272C-38FF-6304-B1D2-5F5641F06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6268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BF2C81-A533-F7F9-9BD9-8F89E1BE0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295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F0A79D-CEC0-0695-9DB8-A372B21814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56865"/>
            <a:ext cx="5157787" cy="3206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49F1A0-17DA-03FA-578B-4363819A18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295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EF7E58-F4AE-9615-F56E-7AEB9B94AB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56865"/>
            <a:ext cx="5183188" cy="3206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1449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E218F-89E8-8889-F439-79F2EE51E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00915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7934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6EDCC-6084-A53B-CDC0-CD81CE988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0054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0A879E-BC42-FAD0-7200-F180F816B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530765"/>
            <a:ext cx="6172200" cy="433994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6BAB8B-CFEC-BBCF-C98F-DE89813BE5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0740"/>
            <a:ext cx="3932237" cy="326997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098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D2E93-FAF9-7929-0B2E-E7F0EC890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34278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08B59B-97ED-047E-A98D-0F173A0F61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464503"/>
            <a:ext cx="6172200" cy="437970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F8727E-3028-70C2-FE70-52ACAE0842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34478"/>
            <a:ext cx="3932237" cy="330973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7496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DAEB6247-0F8E-CE4A-5B3B-FC961DA2388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2868706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355D8F-C195-9504-7300-6620FABAE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52939"/>
            <a:ext cx="10515600" cy="11599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840E58-0F05-7462-0505-A75C1A53C6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85391"/>
            <a:ext cx="10515600" cy="3485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6" name="Picture 15" descr="Shape&#10;&#10;Description automatically generated with medium confidence">
            <a:extLst>
              <a:ext uri="{FF2B5EF4-FFF2-40B4-BE49-F238E27FC236}">
                <a16:creationId xmlns:a16="http://schemas.microsoft.com/office/drawing/2014/main" id="{BD6D16B8-62A0-9B36-0025-FCF4267400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t="68818" b="6005"/>
          <a:stretch/>
        </p:blipFill>
        <p:spPr>
          <a:xfrm>
            <a:off x="0" y="6157022"/>
            <a:ext cx="12192000" cy="72224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3C6C5F8-59BB-422C-0E7E-B9F0F22CEE00}"/>
              </a:ext>
            </a:extLst>
          </p:cNvPr>
          <p:cNvSpPr/>
          <p:nvPr userDrawn="1"/>
        </p:nvSpPr>
        <p:spPr>
          <a:xfrm>
            <a:off x="8348870" y="6520070"/>
            <a:ext cx="3710609" cy="3379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6FF6E98-0DDD-1C75-5046-C2A2E5146D07}"/>
              </a:ext>
            </a:extLst>
          </p:cNvPr>
          <p:cNvSpPr txBox="1"/>
          <p:nvPr userDrawn="1"/>
        </p:nvSpPr>
        <p:spPr>
          <a:xfrm>
            <a:off x="7784045" y="6488668"/>
            <a:ext cx="4161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Let </a:t>
            </a:r>
            <a:r>
              <a:rPr lang="en-US" b="1" dirty="0">
                <a:solidFill>
                  <a:schemeClr val="accent1"/>
                </a:solidFill>
                <a:latin typeface="Montserrat" pitchFamily="2" charset="77"/>
              </a:rPr>
              <a:t>data</a:t>
            </a:r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 lead the way</a:t>
            </a:r>
          </a:p>
        </p:txBody>
      </p:sp>
    </p:spTree>
    <p:extLst>
      <p:ext uri="{BB962C8B-B14F-4D97-AF65-F5344CB8AC3E}">
        <p14:creationId xmlns:p14="http://schemas.microsoft.com/office/powerpoint/2010/main" val="218813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Montserrat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Relationship Id="rId14" Type="http://schemas.openxmlformats.org/officeDocument/2006/relationships/image" Target="../media/image3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E53084-C4BC-0DF6-1E1D-11BA274CC3E7}"/>
              </a:ext>
            </a:extLst>
          </p:cNvPr>
          <p:cNvSpPr txBox="1"/>
          <p:nvPr/>
        </p:nvSpPr>
        <p:spPr>
          <a:xfrm>
            <a:off x="-14" y="3513838"/>
            <a:ext cx="122872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77"/>
              </a:rPr>
              <a:t>21</a:t>
            </a:r>
            <a:r>
              <a:rPr lang="en-US" sz="3600" b="1" spc="600" baseline="30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77"/>
              </a:rPr>
              <a:t>ST</a:t>
            </a:r>
            <a:r>
              <a:rPr lang="en-US" sz="3600" b="1" spc="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77"/>
              </a:rPr>
              <a:t> CENTURY BUDGETING</a:t>
            </a:r>
          </a:p>
          <a:p>
            <a:pPr algn="ctr"/>
            <a:r>
              <a:rPr lang="en-US" sz="2400" b="1" spc="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77"/>
              </a:rPr>
              <a:t>FROM LINE ITEMS TO GREATER ALIGNMENT</a:t>
            </a:r>
            <a:endParaRPr lang="en-US" sz="3600" b="1" spc="6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716807-8E42-62F9-30FF-4BF065950577}"/>
              </a:ext>
            </a:extLst>
          </p:cNvPr>
          <p:cNvSpPr txBox="1"/>
          <p:nvPr/>
        </p:nvSpPr>
        <p:spPr>
          <a:xfrm>
            <a:off x="46636" y="2598003"/>
            <a:ext cx="12212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77"/>
              </a:rPr>
              <a:t>PRIORITY BASED BUDGETING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93E6FAD-3F44-894E-897B-AE0A060D0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61" y="861237"/>
            <a:ext cx="199093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2B02C0-3F29-C14D-ABF5-8F1DD3689D3D}"/>
              </a:ext>
            </a:extLst>
          </p:cNvPr>
          <p:cNvSpPr txBox="1"/>
          <p:nvPr/>
        </p:nvSpPr>
        <p:spPr>
          <a:xfrm>
            <a:off x="2503091" y="1452471"/>
            <a:ext cx="33698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spc="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77"/>
              </a:rPr>
              <a:t>BUDGETING FOR </a:t>
            </a:r>
          </a:p>
          <a:p>
            <a:pPr algn="ctr"/>
            <a:r>
              <a:rPr lang="en-US" b="1" spc="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77"/>
              </a:rPr>
              <a:t>CLIMATE ACTION</a:t>
            </a:r>
          </a:p>
        </p:txBody>
      </p:sp>
    </p:spTree>
    <p:extLst>
      <p:ext uri="{BB962C8B-B14F-4D97-AF65-F5344CB8AC3E}">
        <p14:creationId xmlns:p14="http://schemas.microsoft.com/office/powerpoint/2010/main" val="3055835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46">
            <a:extLst>
              <a:ext uri="{FF2B5EF4-FFF2-40B4-BE49-F238E27FC236}">
                <a16:creationId xmlns:a16="http://schemas.microsoft.com/office/drawing/2014/main" id="{D2C7D5C6-5254-795F-E2AC-4E6794A5F1F4}"/>
              </a:ext>
            </a:extLst>
          </p:cNvPr>
          <p:cNvSpPr/>
          <p:nvPr/>
        </p:nvSpPr>
        <p:spPr>
          <a:xfrm>
            <a:off x="0" y="1805698"/>
            <a:ext cx="3547640" cy="1142484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accent1"/>
              </a:solidFill>
              <a:latin typeface="Montserrat" pitchFamily="2" charset="77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B30E16A-694D-A7BA-EC40-1D990C8D6D1A}"/>
              </a:ext>
            </a:extLst>
          </p:cNvPr>
          <p:cNvGrpSpPr/>
          <p:nvPr/>
        </p:nvGrpSpPr>
        <p:grpSpPr>
          <a:xfrm>
            <a:off x="3222095" y="5271789"/>
            <a:ext cx="8078585" cy="646332"/>
            <a:chOff x="3328168" y="5894910"/>
            <a:chExt cx="8078585" cy="646332"/>
          </a:xfrm>
        </p:grpSpPr>
        <p:sp>
          <p:nvSpPr>
            <p:cNvPr id="5" name="Cube 4">
              <a:extLst>
                <a:ext uri="{FF2B5EF4-FFF2-40B4-BE49-F238E27FC236}">
                  <a16:creationId xmlns:a16="http://schemas.microsoft.com/office/drawing/2014/main" id="{7D4AEBD0-85E1-38AB-552C-67FAA77FB32B}"/>
                </a:ext>
              </a:extLst>
            </p:cNvPr>
            <p:cNvSpPr/>
            <p:nvPr/>
          </p:nvSpPr>
          <p:spPr>
            <a:xfrm>
              <a:off x="3328168" y="5894910"/>
              <a:ext cx="5561500" cy="646332"/>
            </a:xfrm>
            <a:prstGeom prst="cube">
              <a:avLst>
                <a:gd name="adj" fmla="val 94022"/>
              </a:avLst>
            </a:prstGeom>
            <a:solidFill>
              <a:schemeClr val="accent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DE7FC1C-0C6E-1E8E-EB3D-4A3876723EE9}"/>
                </a:ext>
              </a:extLst>
            </p:cNvPr>
            <p:cNvCxnSpPr>
              <a:cxnSpLocks/>
            </p:cNvCxnSpPr>
            <p:nvPr/>
          </p:nvCxnSpPr>
          <p:spPr>
            <a:xfrm>
              <a:off x="8431388" y="6371964"/>
              <a:ext cx="2975365" cy="0"/>
            </a:xfrm>
            <a:prstGeom prst="line">
              <a:avLst/>
            </a:prstGeom>
            <a:ln w="22225">
              <a:solidFill>
                <a:srgbClr val="0085B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AAA0928-D048-75C3-EC48-A4EE20E723CA}"/>
                </a:ext>
              </a:extLst>
            </p:cNvPr>
            <p:cNvSpPr txBox="1"/>
            <p:nvPr/>
          </p:nvSpPr>
          <p:spPr>
            <a:xfrm>
              <a:off x="8889667" y="6057623"/>
              <a:ext cx="25170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uLnTx/>
                  <a:uFillTx/>
                  <a:latin typeface="Montserrat" pitchFamily="2" charset="77"/>
                </a:rPr>
                <a:t>Program Inventory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7FFDC46-EA58-55FB-4509-1C11984E0BA9}"/>
              </a:ext>
            </a:extLst>
          </p:cNvPr>
          <p:cNvGrpSpPr/>
          <p:nvPr/>
        </p:nvGrpSpPr>
        <p:grpSpPr>
          <a:xfrm>
            <a:off x="3205367" y="4933234"/>
            <a:ext cx="8078585" cy="646332"/>
            <a:chOff x="3315250" y="5556534"/>
            <a:chExt cx="8078585" cy="646332"/>
          </a:xfrm>
        </p:grpSpPr>
        <p:sp>
          <p:nvSpPr>
            <p:cNvPr id="9" name="Cube 8">
              <a:extLst>
                <a:ext uri="{FF2B5EF4-FFF2-40B4-BE49-F238E27FC236}">
                  <a16:creationId xmlns:a16="http://schemas.microsoft.com/office/drawing/2014/main" id="{041AA7C9-CE3D-1A77-02B0-D3EE3D088B92}"/>
                </a:ext>
              </a:extLst>
            </p:cNvPr>
            <p:cNvSpPr/>
            <p:nvPr/>
          </p:nvSpPr>
          <p:spPr>
            <a:xfrm>
              <a:off x="3315250" y="5556534"/>
              <a:ext cx="5561500" cy="646332"/>
            </a:xfrm>
            <a:prstGeom prst="cube">
              <a:avLst>
                <a:gd name="adj" fmla="val 94022"/>
              </a:avLst>
            </a:prstGeom>
            <a:solidFill>
              <a:schemeClr val="tx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Montserrat" pitchFamily="2" charset="77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65CB08E-76EA-C210-C4D5-C4051DFE7C44}"/>
                </a:ext>
              </a:extLst>
            </p:cNvPr>
            <p:cNvSpPr txBox="1"/>
            <p:nvPr/>
          </p:nvSpPr>
          <p:spPr>
            <a:xfrm>
              <a:off x="8876750" y="5695034"/>
              <a:ext cx="25132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uLnTx/>
                  <a:uFillTx/>
                  <a:latin typeface="Montserrat" pitchFamily="2" charset="77"/>
                </a:rPr>
                <a:t>Line-item (resource) data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326D63C-7E9C-47C8-7E4B-36BA2EFE9C95}"/>
                </a:ext>
              </a:extLst>
            </p:cNvPr>
            <p:cNvCxnSpPr>
              <a:cxnSpLocks/>
            </p:cNvCxnSpPr>
            <p:nvPr/>
          </p:nvCxnSpPr>
          <p:spPr>
            <a:xfrm>
              <a:off x="8418470" y="6033588"/>
              <a:ext cx="2975365" cy="0"/>
            </a:xfrm>
            <a:prstGeom prst="line">
              <a:avLst/>
            </a:prstGeom>
            <a:ln w="22225">
              <a:solidFill>
                <a:srgbClr val="B7B7B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C1884CE-17A0-7486-101E-9C9D9378B6FB}"/>
              </a:ext>
            </a:extLst>
          </p:cNvPr>
          <p:cNvGrpSpPr/>
          <p:nvPr/>
        </p:nvGrpSpPr>
        <p:grpSpPr>
          <a:xfrm>
            <a:off x="3222095" y="4574370"/>
            <a:ext cx="8078585" cy="646332"/>
            <a:chOff x="3328168" y="5197491"/>
            <a:chExt cx="8078585" cy="646332"/>
          </a:xfrm>
          <a:solidFill>
            <a:schemeClr val="accent2"/>
          </a:solidFill>
        </p:grpSpPr>
        <p:sp>
          <p:nvSpPr>
            <p:cNvPr id="13" name="Cube 12">
              <a:extLst>
                <a:ext uri="{FF2B5EF4-FFF2-40B4-BE49-F238E27FC236}">
                  <a16:creationId xmlns:a16="http://schemas.microsoft.com/office/drawing/2014/main" id="{3BFB8392-E3E1-7BC3-EEEB-BB0FE634D5F1}"/>
                </a:ext>
              </a:extLst>
            </p:cNvPr>
            <p:cNvSpPr/>
            <p:nvPr/>
          </p:nvSpPr>
          <p:spPr>
            <a:xfrm>
              <a:off x="3328168" y="5197491"/>
              <a:ext cx="5561500" cy="646332"/>
            </a:xfrm>
            <a:prstGeom prst="cube">
              <a:avLst>
                <a:gd name="adj" fmla="val 94022"/>
              </a:avLst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Montserrat" pitchFamily="2" charset="77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44327CC-8269-6813-D3DE-44B5DE432288}"/>
                </a:ext>
              </a:extLst>
            </p:cNvPr>
            <p:cNvSpPr txBox="1"/>
            <p:nvPr/>
          </p:nvSpPr>
          <p:spPr>
            <a:xfrm>
              <a:off x="8889668" y="5335991"/>
              <a:ext cx="25170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uLnTx/>
                  <a:uFillTx/>
                  <a:latin typeface="Montserrat" pitchFamily="2" charset="77"/>
                </a:rPr>
                <a:t>Basic Program Attributes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A5DFDE6-8C5E-E0F1-5C30-337782D2E9D4}"/>
                </a:ext>
              </a:extLst>
            </p:cNvPr>
            <p:cNvCxnSpPr>
              <a:cxnSpLocks/>
            </p:cNvCxnSpPr>
            <p:nvPr/>
          </p:nvCxnSpPr>
          <p:spPr>
            <a:xfrm>
              <a:off x="8428808" y="5674545"/>
              <a:ext cx="2975365" cy="0"/>
            </a:xfrm>
            <a:prstGeom prst="line">
              <a:avLst/>
            </a:prstGeom>
            <a:grpFill/>
            <a:ln w="22225">
              <a:solidFill>
                <a:srgbClr val="F263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5D27BA8-49F5-6CB3-3DD4-0B6BEDC82FE1}"/>
              </a:ext>
            </a:extLst>
          </p:cNvPr>
          <p:cNvGrpSpPr/>
          <p:nvPr/>
        </p:nvGrpSpPr>
        <p:grpSpPr>
          <a:xfrm>
            <a:off x="3219515" y="4212902"/>
            <a:ext cx="8078585" cy="646332"/>
            <a:chOff x="3325588" y="4838447"/>
            <a:chExt cx="8078585" cy="646332"/>
          </a:xfrm>
          <a:solidFill>
            <a:schemeClr val="accent5"/>
          </a:solidFill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D5942E2-2E7D-D82C-1F4B-7FDE35C1A0D7}"/>
                </a:ext>
              </a:extLst>
            </p:cNvPr>
            <p:cNvSpPr txBox="1"/>
            <p:nvPr/>
          </p:nvSpPr>
          <p:spPr>
            <a:xfrm>
              <a:off x="8887087" y="5001160"/>
              <a:ext cx="25170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u="none" strike="noStrike" kern="1200" cap="none" spc="0" normalizeH="0" baseline="0" noProof="0" dirty="0">
                  <a:ln>
                    <a:noFill/>
                  </a:ln>
                  <a:solidFill>
                    <a:schemeClr val="accent5"/>
                  </a:solidFill>
                  <a:uLnTx/>
                  <a:uFillTx/>
                  <a:latin typeface="Montserrat" pitchFamily="2" charset="77"/>
                </a:rPr>
                <a:t>Impact on Outcomes</a:t>
              </a:r>
            </a:p>
          </p:txBody>
        </p:sp>
        <p:sp>
          <p:nvSpPr>
            <p:cNvPr id="18" name="Cube 17">
              <a:extLst>
                <a:ext uri="{FF2B5EF4-FFF2-40B4-BE49-F238E27FC236}">
                  <a16:creationId xmlns:a16="http://schemas.microsoft.com/office/drawing/2014/main" id="{C055EDD7-4058-305D-1541-1C03B118C243}"/>
                </a:ext>
              </a:extLst>
            </p:cNvPr>
            <p:cNvSpPr/>
            <p:nvPr/>
          </p:nvSpPr>
          <p:spPr>
            <a:xfrm>
              <a:off x="3325588" y="4838447"/>
              <a:ext cx="5561500" cy="646332"/>
            </a:xfrm>
            <a:prstGeom prst="cube">
              <a:avLst>
                <a:gd name="adj" fmla="val 94022"/>
              </a:avLst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Montserrat" pitchFamily="2" charset="77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31166F9-2571-1910-ED1D-192DB6B130EE}"/>
                </a:ext>
              </a:extLst>
            </p:cNvPr>
            <p:cNvCxnSpPr>
              <a:cxnSpLocks/>
            </p:cNvCxnSpPr>
            <p:nvPr/>
          </p:nvCxnSpPr>
          <p:spPr>
            <a:xfrm>
              <a:off x="8428808" y="5315501"/>
              <a:ext cx="2975365" cy="0"/>
            </a:xfrm>
            <a:prstGeom prst="line">
              <a:avLst/>
            </a:prstGeom>
            <a:grpFill/>
            <a:ln w="22225">
              <a:solidFill>
                <a:srgbClr val="0B94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FDE3CD-C186-F4C0-3E1D-453EC1BA98C7}"/>
              </a:ext>
            </a:extLst>
          </p:cNvPr>
          <p:cNvGrpSpPr/>
          <p:nvPr/>
        </p:nvGrpSpPr>
        <p:grpSpPr>
          <a:xfrm>
            <a:off x="3205367" y="3875648"/>
            <a:ext cx="8384613" cy="646332"/>
            <a:chOff x="3311440" y="4498769"/>
            <a:chExt cx="8384613" cy="646332"/>
          </a:xfrm>
        </p:grpSpPr>
        <p:sp>
          <p:nvSpPr>
            <p:cNvPr id="21" name="Cube 20">
              <a:extLst>
                <a:ext uri="{FF2B5EF4-FFF2-40B4-BE49-F238E27FC236}">
                  <a16:creationId xmlns:a16="http://schemas.microsoft.com/office/drawing/2014/main" id="{D1D6BBA1-266F-FBEF-2C18-C4C7C98E28A0}"/>
                </a:ext>
              </a:extLst>
            </p:cNvPr>
            <p:cNvSpPr/>
            <p:nvPr/>
          </p:nvSpPr>
          <p:spPr>
            <a:xfrm>
              <a:off x="3311440" y="4498769"/>
              <a:ext cx="5561500" cy="646332"/>
            </a:xfrm>
            <a:prstGeom prst="cube">
              <a:avLst>
                <a:gd name="adj" fmla="val 94022"/>
              </a:avLst>
            </a:prstGeom>
            <a:solidFill>
              <a:schemeClr val="accent4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Montserrat" pitchFamily="2" charset="77"/>
              </a:endParaRP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972D5F0-7EB2-38AF-3BE0-4A907B8B38DA}"/>
                </a:ext>
              </a:extLst>
            </p:cNvPr>
            <p:cNvCxnSpPr>
              <a:cxnSpLocks/>
            </p:cNvCxnSpPr>
            <p:nvPr/>
          </p:nvCxnSpPr>
          <p:spPr>
            <a:xfrm>
              <a:off x="8414660" y="4975823"/>
              <a:ext cx="2975365" cy="0"/>
            </a:xfrm>
            <a:prstGeom prst="line">
              <a:avLst/>
            </a:prstGeom>
            <a:ln w="22225">
              <a:solidFill>
                <a:srgbClr val="603F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C1D06E1-9E10-843C-C7D3-F0048B763062}"/>
                </a:ext>
              </a:extLst>
            </p:cNvPr>
            <p:cNvSpPr txBox="1"/>
            <p:nvPr/>
          </p:nvSpPr>
          <p:spPr>
            <a:xfrm>
              <a:off x="8872938" y="4661482"/>
              <a:ext cx="28231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uLnTx/>
                  <a:uFillTx/>
                  <a:latin typeface="Montserrat" pitchFamily="2" charset="77"/>
                </a:rPr>
                <a:t>Program’s Future Direction</a:t>
              </a:r>
            </a:p>
          </p:txBody>
        </p:sp>
      </p:grpSp>
      <p:sp>
        <p:nvSpPr>
          <p:cNvPr id="24" name="Up Arrow 45">
            <a:extLst>
              <a:ext uri="{FF2B5EF4-FFF2-40B4-BE49-F238E27FC236}">
                <a16:creationId xmlns:a16="http://schemas.microsoft.com/office/drawing/2014/main" id="{C57F0308-B62A-ABA6-FCB7-437AA4432EEF}"/>
              </a:ext>
            </a:extLst>
          </p:cNvPr>
          <p:cNvSpPr/>
          <p:nvPr/>
        </p:nvSpPr>
        <p:spPr>
          <a:xfrm>
            <a:off x="2792110" y="5434502"/>
            <a:ext cx="294468" cy="483619"/>
          </a:xfrm>
          <a:prstGeom prst="upArrow">
            <a:avLst/>
          </a:prstGeom>
          <a:solidFill>
            <a:srgbClr val="0076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</a:endParaRPr>
          </a:p>
        </p:txBody>
      </p:sp>
      <p:sp>
        <p:nvSpPr>
          <p:cNvPr id="25" name="Notched Right Arrow 47">
            <a:extLst>
              <a:ext uri="{FF2B5EF4-FFF2-40B4-BE49-F238E27FC236}">
                <a16:creationId xmlns:a16="http://schemas.microsoft.com/office/drawing/2014/main" id="{708648A6-C21B-2684-EE26-7FBF5EB6A0F0}"/>
              </a:ext>
            </a:extLst>
          </p:cNvPr>
          <p:cNvSpPr/>
          <p:nvPr/>
        </p:nvSpPr>
        <p:spPr>
          <a:xfrm rot="16200000">
            <a:off x="2703560" y="5010403"/>
            <a:ext cx="462366" cy="314341"/>
          </a:xfrm>
          <a:prstGeom prst="notchedRightArrow">
            <a:avLst/>
          </a:prstGeom>
          <a:solidFill>
            <a:srgbClr val="F263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</a:endParaRPr>
          </a:p>
        </p:txBody>
      </p:sp>
      <p:sp>
        <p:nvSpPr>
          <p:cNvPr id="26" name="Notched Right Arrow 48">
            <a:extLst>
              <a:ext uri="{FF2B5EF4-FFF2-40B4-BE49-F238E27FC236}">
                <a16:creationId xmlns:a16="http://schemas.microsoft.com/office/drawing/2014/main" id="{E6F20A66-B9AA-D605-04FE-C9459559255A}"/>
              </a:ext>
            </a:extLst>
          </p:cNvPr>
          <p:cNvSpPr/>
          <p:nvPr/>
        </p:nvSpPr>
        <p:spPr>
          <a:xfrm rot="16200000">
            <a:off x="2703559" y="4503718"/>
            <a:ext cx="462366" cy="314341"/>
          </a:xfrm>
          <a:prstGeom prst="notchedRightArrow">
            <a:avLst/>
          </a:prstGeom>
          <a:solidFill>
            <a:srgbClr val="0B9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</a:endParaRPr>
          </a:p>
        </p:txBody>
      </p:sp>
      <p:sp>
        <p:nvSpPr>
          <p:cNvPr id="27" name="Notched Right Arrow 49">
            <a:extLst>
              <a:ext uri="{FF2B5EF4-FFF2-40B4-BE49-F238E27FC236}">
                <a16:creationId xmlns:a16="http://schemas.microsoft.com/office/drawing/2014/main" id="{47344EBE-F6FC-DAC9-0889-B032D8EDA88C}"/>
              </a:ext>
            </a:extLst>
          </p:cNvPr>
          <p:cNvSpPr/>
          <p:nvPr/>
        </p:nvSpPr>
        <p:spPr>
          <a:xfrm rot="16200000">
            <a:off x="2700021" y="3998642"/>
            <a:ext cx="462366" cy="314341"/>
          </a:xfrm>
          <a:prstGeom prst="notchedRightArrow">
            <a:avLst/>
          </a:prstGeom>
          <a:solidFill>
            <a:srgbClr val="603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B90C65C-04D5-BC6E-8673-3BA7F3211CE9}"/>
              </a:ext>
            </a:extLst>
          </p:cNvPr>
          <p:cNvCxnSpPr>
            <a:cxnSpLocks/>
          </p:cNvCxnSpPr>
          <p:nvPr/>
        </p:nvCxnSpPr>
        <p:spPr>
          <a:xfrm>
            <a:off x="3191098" y="5579745"/>
            <a:ext cx="0" cy="294468"/>
          </a:xfrm>
          <a:prstGeom prst="line">
            <a:avLst/>
          </a:prstGeom>
          <a:ln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F283FF6-2245-29F3-C269-4638EE791A6D}"/>
              </a:ext>
            </a:extLst>
          </p:cNvPr>
          <p:cNvCxnSpPr>
            <a:cxnSpLocks/>
          </p:cNvCxnSpPr>
          <p:nvPr/>
        </p:nvCxnSpPr>
        <p:spPr>
          <a:xfrm>
            <a:off x="3191098" y="5220702"/>
            <a:ext cx="0" cy="294468"/>
          </a:xfrm>
          <a:prstGeom prst="line">
            <a:avLst/>
          </a:prstGeom>
          <a:ln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31BD5FD-8153-6D26-5ABB-E928CEE4494C}"/>
              </a:ext>
            </a:extLst>
          </p:cNvPr>
          <p:cNvCxnSpPr>
            <a:cxnSpLocks/>
          </p:cNvCxnSpPr>
          <p:nvPr/>
        </p:nvCxnSpPr>
        <p:spPr>
          <a:xfrm>
            <a:off x="3191098" y="4861658"/>
            <a:ext cx="0" cy="294468"/>
          </a:xfrm>
          <a:prstGeom prst="line">
            <a:avLst/>
          </a:prstGeom>
          <a:ln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13E1404-E94C-9EDE-F836-C18A0E772C94}"/>
              </a:ext>
            </a:extLst>
          </p:cNvPr>
          <p:cNvCxnSpPr>
            <a:cxnSpLocks/>
          </p:cNvCxnSpPr>
          <p:nvPr/>
        </p:nvCxnSpPr>
        <p:spPr>
          <a:xfrm>
            <a:off x="3191098" y="4502196"/>
            <a:ext cx="0" cy="294468"/>
          </a:xfrm>
          <a:prstGeom prst="line">
            <a:avLst/>
          </a:prstGeom>
          <a:ln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9EA66730-04A8-44B4-AD05-E5CD5BDD9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777" y="4038361"/>
            <a:ext cx="2071591" cy="20487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5AF9C40-7DBB-AA0E-A1E0-140B33E1947C}"/>
              </a:ext>
            </a:extLst>
          </p:cNvPr>
          <p:cNvSpPr txBox="1"/>
          <p:nvPr/>
        </p:nvSpPr>
        <p:spPr>
          <a:xfrm>
            <a:off x="8639441" y="5858453"/>
            <a:ext cx="26586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Montserrat" pitchFamily="2" charset="77"/>
              </a:rPr>
              <a:t>Building Business Intelligence (Layering Data)</a:t>
            </a:r>
          </a:p>
        </p:txBody>
      </p:sp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3C279002-0CF2-B565-13E2-484063FD8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300" y="1905301"/>
            <a:ext cx="870856" cy="9144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D3D033AA-6EE6-E80A-1EC5-7F31734CB5A8}"/>
              </a:ext>
            </a:extLst>
          </p:cNvPr>
          <p:cNvSpPr txBox="1"/>
          <p:nvPr/>
        </p:nvSpPr>
        <p:spPr>
          <a:xfrm>
            <a:off x="3554567" y="1766605"/>
            <a:ext cx="55615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latin typeface="Montserrat" pitchFamily="2" charset="77"/>
              </a:rPr>
              <a:t>Program Inventory</a:t>
            </a:r>
          </a:p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latin typeface="Montserrat" pitchFamily="2" charset="77"/>
              </a:rPr>
              <a:t>Program Costs</a:t>
            </a:r>
          </a:p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latin typeface="Montserrat" pitchFamily="2" charset="77"/>
              </a:rPr>
              <a:t>Program Scores</a:t>
            </a:r>
          </a:p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latin typeface="Montserrat" pitchFamily="2" charset="77"/>
              </a:rPr>
              <a:t>Program Performance Metrics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F7F5068-3801-AC6A-BE20-D238BBBC1CB8}"/>
              </a:ext>
            </a:extLst>
          </p:cNvPr>
          <p:cNvSpPr txBox="1"/>
          <p:nvPr/>
        </p:nvSpPr>
        <p:spPr>
          <a:xfrm>
            <a:off x="1113099" y="1091140"/>
            <a:ext cx="9965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cap="all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77"/>
              </a:rPr>
              <a:t>PROGRAM-CENTRIC DECISION-MAKING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4F27580-4E66-C17F-021A-020C4DCF1A61}"/>
              </a:ext>
            </a:extLst>
          </p:cNvPr>
          <p:cNvSpPr txBox="1"/>
          <p:nvPr/>
        </p:nvSpPr>
        <p:spPr>
          <a:xfrm>
            <a:off x="1270156" y="2014859"/>
            <a:ext cx="22194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cap="all" dirty="0">
                <a:solidFill>
                  <a:schemeClr val="bg1"/>
                </a:solidFill>
                <a:latin typeface="Montserrat" pitchFamily="2" charset="77"/>
              </a:rPr>
              <a:t>Create Data</a:t>
            </a:r>
          </a:p>
        </p:txBody>
      </p:sp>
    </p:spTree>
    <p:extLst>
      <p:ext uri="{BB962C8B-B14F-4D97-AF65-F5344CB8AC3E}">
        <p14:creationId xmlns:p14="http://schemas.microsoft.com/office/powerpoint/2010/main" val="289868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3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900" decel="100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" accel="100000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2" presetID="2" presetClass="entr" presetSubtype="3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3" presetID="3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900" decel="100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" accel="100000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50" presetID="2" presetClass="entr" presetSubtype="3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5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61" presetID="3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900" decel="100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" accel="100000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68" presetID="2" presetClass="entr" presetSubtype="3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7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11000"/>
                                </p:stCondLst>
                                <p:childTnLst>
                                  <p:par>
                                    <p:cTn id="79" presetID="3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900" decel="100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" accel="100000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12000"/>
                                </p:stCondLst>
                                <p:childTnLst>
                                  <p:par>
                                    <p:cTn id="86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88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  <p:bldP spid="25" grpId="0" animBg="1"/>
          <p:bldP spid="26" grpId="0" animBg="1"/>
          <p:bldP spid="27" grpId="0" animBg="1"/>
          <p:bldP spid="3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3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900" decel="100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" accel="100000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2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3" presetID="3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900" decel="100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" accel="100000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50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5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61" presetID="3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900" decel="100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" accel="100000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68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7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11000"/>
                                </p:stCondLst>
                                <p:childTnLst>
                                  <p:par>
                                    <p:cTn id="79" presetID="3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900" decel="100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" accel="100000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12000"/>
                                </p:stCondLst>
                                <p:childTnLst>
                                  <p:par>
                                    <p:cTn id="86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88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  <p:bldP spid="25" grpId="0" animBg="1"/>
          <p:bldP spid="26" grpId="0" animBg="1"/>
          <p:bldP spid="27" grpId="0" animBg="1"/>
          <p:bldP spid="33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, circle&#10;&#10;Description automatically generated">
            <a:extLst>
              <a:ext uri="{FF2B5EF4-FFF2-40B4-BE49-F238E27FC236}">
                <a16:creationId xmlns:a16="http://schemas.microsoft.com/office/drawing/2014/main" id="{D187B45A-078F-2CDE-D197-163AA1C48A6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372010" flipV="1">
            <a:off x="6743402" y="1344313"/>
            <a:ext cx="3022532" cy="3022532"/>
          </a:xfrm>
          <a:prstGeom prst="rect">
            <a:avLst/>
          </a:prstGeom>
        </p:spPr>
      </p:pic>
      <p:pic>
        <p:nvPicPr>
          <p:cNvPr id="3" name="Picture 2" descr="Shape, circle&#10;&#10;Description automatically generated">
            <a:extLst>
              <a:ext uri="{FF2B5EF4-FFF2-40B4-BE49-F238E27FC236}">
                <a16:creationId xmlns:a16="http://schemas.microsoft.com/office/drawing/2014/main" id="{CCA60961-3479-EBC6-0A5D-658D37B609B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20579708">
            <a:off x="2831280" y="3632359"/>
            <a:ext cx="3022531" cy="302253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5F13D85-45D0-995B-D08F-E5671805F991}"/>
              </a:ext>
            </a:extLst>
          </p:cNvPr>
          <p:cNvGrpSpPr/>
          <p:nvPr/>
        </p:nvGrpSpPr>
        <p:grpSpPr>
          <a:xfrm>
            <a:off x="454513" y="2650384"/>
            <a:ext cx="2834640" cy="2834640"/>
            <a:chOff x="838516" y="2579780"/>
            <a:chExt cx="2834640" cy="2834640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DEB21FF-2D5F-78E3-E20E-79597633D73D}"/>
                </a:ext>
              </a:extLst>
            </p:cNvPr>
            <p:cNvSpPr/>
            <p:nvPr/>
          </p:nvSpPr>
          <p:spPr>
            <a:xfrm>
              <a:off x="838516" y="2579780"/>
              <a:ext cx="2834640" cy="28346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chemeClr val="bg1"/>
                </a:solidFill>
                <a:latin typeface="Montserrat" pitchFamily="2" charset="77"/>
              </a:endParaRPr>
            </a:p>
          </p:txBody>
        </p:sp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119A2661-17DB-356B-F018-CE5916369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1562" y="2774374"/>
              <a:ext cx="783771" cy="822960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6E61AAA-30F2-A683-C248-57A9BA6634D2}"/>
                </a:ext>
              </a:extLst>
            </p:cNvPr>
            <p:cNvSpPr txBox="1"/>
            <p:nvPr/>
          </p:nvSpPr>
          <p:spPr>
            <a:xfrm>
              <a:off x="951562" y="3831380"/>
              <a:ext cx="2420821" cy="954107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marL="342900" indent="-342900">
                <a:buClr>
                  <a:srgbClr val="FCFCFC"/>
                </a:buClr>
                <a:buFont typeface="Wingdings" panose="05000000000000000000" pitchFamily="2" charset="2"/>
                <a:buChar char="§"/>
              </a:pPr>
              <a:r>
                <a:rPr lang="en-US" sz="1400" dirty="0">
                  <a:solidFill>
                    <a:schemeClr val="bg1"/>
                  </a:solidFill>
                  <a:latin typeface="Montserrat" pitchFamily="2" charset="77"/>
                </a:rPr>
                <a:t>Inventory</a:t>
              </a:r>
            </a:p>
            <a:p>
              <a:pPr marL="342900" indent="-342900">
                <a:buClr>
                  <a:srgbClr val="FCFCFC"/>
                </a:buClr>
                <a:buFont typeface="Wingdings" panose="05000000000000000000" pitchFamily="2" charset="2"/>
                <a:buChar char="§"/>
              </a:pPr>
              <a:r>
                <a:rPr lang="en-US" sz="1400" dirty="0">
                  <a:solidFill>
                    <a:schemeClr val="bg1"/>
                  </a:solidFill>
                  <a:latin typeface="Montserrat" pitchFamily="2" charset="77"/>
                </a:rPr>
                <a:t>Costs</a:t>
              </a:r>
            </a:p>
            <a:p>
              <a:pPr marL="342900" indent="-342900">
                <a:buClr>
                  <a:srgbClr val="FCFCFC"/>
                </a:buClr>
                <a:buFont typeface="Wingdings" panose="05000000000000000000" pitchFamily="2" charset="2"/>
                <a:buChar char="§"/>
              </a:pPr>
              <a:r>
                <a:rPr lang="en-US" sz="1400" dirty="0">
                  <a:solidFill>
                    <a:schemeClr val="bg1"/>
                  </a:solidFill>
                  <a:latin typeface="Montserrat" pitchFamily="2" charset="77"/>
                </a:rPr>
                <a:t>Scores</a:t>
              </a:r>
            </a:p>
            <a:p>
              <a:pPr marL="342900" indent="-342900">
                <a:buClr>
                  <a:srgbClr val="FCFCFC"/>
                </a:buClr>
                <a:buFont typeface="Wingdings" panose="05000000000000000000" pitchFamily="2" charset="2"/>
                <a:buChar char="§"/>
              </a:pPr>
              <a:r>
                <a:rPr lang="en-US" sz="1400" dirty="0">
                  <a:solidFill>
                    <a:schemeClr val="bg1"/>
                  </a:solidFill>
                  <a:latin typeface="Montserrat" pitchFamily="2" charset="77"/>
                </a:rPr>
                <a:t>Performance Metrics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5DE0ACD-874B-61CE-8504-600FD609056F}"/>
                </a:ext>
              </a:extLst>
            </p:cNvPr>
            <p:cNvSpPr txBox="1"/>
            <p:nvPr/>
          </p:nvSpPr>
          <p:spPr>
            <a:xfrm>
              <a:off x="1735333" y="2708801"/>
              <a:ext cx="1795822" cy="830997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>
              <a:spAutoFit/>
            </a:bodyPr>
            <a:lstStyle/>
            <a:p>
              <a:r>
                <a:rPr lang="en-US" sz="2400" b="1" cap="all" dirty="0">
                  <a:solidFill>
                    <a:schemeClr val="bg1"/>
                  </a:solidFill>
                  <a:latin typeface="Montserrat" pitchFamily="2" charset="77"/>
                </a:rPr>
                <a:t>Create  data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D891736-FE15-5D52-A6FC-B4BB6AD52FC2}"/>
              </a:ext>
            </a:extLst>
          </p:cNvPr>
          <p:cNvGrpSpPr/>
          <p:nvPr/>
        </p:nvGrpSpPr>
        <p:grpSpPr>
          <a:xfrm>
            <a:off x="8712239" y="2650383"/>
            <a:ext cx="2834640" cy="2834639"/>
            <a:chOff x="8576583" y="2882051"/>
            <a:chExt cx="2834640" cy="2834639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5A39BDA-3E8A-EC4C-55CC-200B466A6925}"/>
                </a:ext>
              </a:extLst>
            </p:cNvPr>
            <p:cNvSpPr/>
            <p:nvPr/>
          </p:nvSpPr>
          <p:spPr>
            <a:xfrm>
              <a:off x="8576583" y="2882051"/>
              <a:ext cx="2834640" cy="283463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chemeClr val="bg1"/>
                </a:solidFill>
                <a:latin typeface="Montserrat" pitchFamily="2" charset="77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6476E30-6510-67EF-FE13-788158F78203}"/>
                </a:ext>
              </a:extLst>
            </p:cNvPr>
            <p:cNvSpPr txBox="1"/>
            <p:nvPr/>
          </p:nvSpPr>
          <p:spPr>
            <a:xfrm>
              <a:off x="8689342" y="4055972"/>
              <a:ext cx="2609122" cy="138499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" pitchFamily="2" charset="77"/>
                </a:rPr>
                <a:t>Budget/approve new program launches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" pitchFamily="2" charset="77"/>
                </a:rPr>
                <a:t>Reallocation of resources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lang="en-US" sz="1400" dirty="0">
                  <a:solidFill>
                    <a:schemeClr val="bg1"/>
                  </a:solidFill>
                  <a:latin typeface="Montserrat" pitchFamily="2" charset="77"/>
                </a:rPr>
                <a:t>R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" pitchFamily="2" charset="77"/>
                </a:rPr>
                <a:t>evenue generation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" pitchFamily="2" charset="77"/>
                </a:rPr>
                <a:t>Execution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A7DA517-1C5F-77EC-CC29-83B26EF41CA2}"/>
                </a:ext>
              </a:extLst>
            </p:cNvPr>
            <p:cNvSpPr txBox="1"/>
            <p:nvPr/>
          </p:nvSpPr>
          <p:spPr>
            <a:xfrm>
              <a:off x="9532109" y="3010807"/>
              <a:ext cx="1690605" cy="830997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>
              <a:spAutoFit/>
            </a:bodyPr>
            <a:lstStyle/>
            <a:p>
              <a:r>
                <a:rPr lang="en-US" sz="2400" b="1" cap="all" dirty="0">
                  <a:solidFill>
                    <a:schemeClr val="bg1"/>
                  </a:solidFill>
                  <a:latin typeface="Montserrat" pitchFamily="2" charset="77"/>
                </a:rPr>
                <a:t>TAKE  ACTION</a:t>
              </a:r>
            </a:p>
          </p:txBody>
        </p:sp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D66E85FF-F1AF-1B3C-64E6-0B815D85D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89342" y="3076380"/>
              <a:ext cx="822960" cy="822960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1DC20C0-BC94-C162-DE95-51F6AA8DB150}"/>
              </a:ext>
            </a:extLst>
          </p:cNvPr>
          <p:cNvGrpSpPr/>
          <p:nvPr/>
        </p:nvGrpSpPr>
        <p:grpSpPr>
          <a:xfrm>
            <a:off x="4707549" y="2650384"/>
            <a:ext cx="2834640" cy="2834639"/>
            <a:chOff x="4707549" y="2259394"/>
            <a:chExt cx="2834640" cy="2834639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ACDFDAE-8ED6-9A51-E5CC-87EE6AB6FBDC}"/>
                </a:ext>
              </a:extLst>
            </p:cNvPr>
            <p:cNvSpPr/>
            <p:nvPr/>
          </p:nvSpPr>
          <p:spPr>
            <a:xfrm>
              <a:off x="4707549" y="2259394"/>
              <a:ext cx="2834640" cy="283463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chemeClr val="bg1"/>
                </a:solidFill>
                <a:latin typeface="Montserrat" pitchFamily="2" charset="77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606A713-B77C-902C-C7BB-ACAE8A07E2CF}"/>
                </a:ext>
              </a:extLst>
            </p:cNvPr>
            <p:cNvSpPr txBox="1"/>
            <p:nvPr/>
          </p:nvSpPr>
          <p:spPr>
            <a:xfrm>
              <a:off x="4820308" y="3433315"/>
              <a:ext cx="2609122" cy="138499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" pitchFamily="2" charset="77"/>
                </a:rPr>
                <a:t>Program Future / Fate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" pitchFamily="2" charset="77"/>
                </a:rPr>
                <a:t>Increase Service Levels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" pitchFamily="2" charset="77"/>
                </a:rPr>
                <a:t>Repurpose Resources</a:t>
              </a:r>
            </a:p>
            <a:p>
              <a:pPr marL="625475" marR="0" lvl="1" indent="-277813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" pitchFamily="2" charset="77"/>
                </a:rPr>
                <a:t>Efficiency, Sourcing, Service Levels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1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" pitchFamily="2" charset="77"/>
                </a:rPr>
                <a:t>Generate Revenue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8F5687B-A1C6-549C-02F4-32460C9D6D7D}"/>
                </a:ext>
              </a:extLst>
            </p:cNvPr>
            <p:cNvSpPr txBox="1"/>
            <p:nvPr/>
          </p:nvSpPr>
          <p:spPr>
            <a:xfrm>
              <a:off x="5663075" y="2388150"/>
              <a:ext cx="1690605" cy="830997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>
              <a:spAutoFit/>
            </a:bodyPr>
            <a:lstStyle/>
            <a:p>
              <a:r>
                <a:rPr lang="en-US" sz="2400" b="1" cap="all" dirty="0">
                  <a:solidFill>
                    <a:schemeClr val="bg1"/>
                  </a:solidFill>
                  <a:latin typeface="Montserrat" pitchFamily="2" charset="77"/>
                </a:rPr>
                <a:t>gain  insight</a:t>
              </a:r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E0E39EAE-ED18-4328-5C04-36A6A635D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40115" y="2447623"/>
              <a:ext cx="822960" cy="822960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D8BE84CE-4E42-81B4-521B-B4D8DEE7A11E}"/>
              </a:ext>
            </a:extLst>
          </p:cNvPr>
          <p:cNvSpPr txBox="1"/>
          <p:nvPr/>
        </p:nvSpPr>
        <p:spPr>
          <a:xfrm>
            <a:off x="1141968" y="1187603"/>
            <a:ext cx="9965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cap="all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77"/>
              </a:rPr>
              <a:t>PROGRAM-CENTRIC DECISION-MAKING</a:t>
            </a:r>
          </a:p>
        </p:txBody>
      </p:sp>
    </p:spTree>
    <p:extLst>
      <p:ext uri="{BB962C8B-B14F-4D97-AF65-F5344CB8AC3E}">
        <p14:creationId xmlns:p14="http://schemas.microsoft.com/office/powerpoint/2010/main" val="31543925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6E23DF9-A190-AA16-9B4D-A7F275D41C44}"/>
              </a:ext>
            </a:extLst>
          </p:cNvPr>
          <p:cNvSpPr/>
          <p:nvPr/>
        </p:nvSpPr>
        <p:spPr>
          <a:xfrm>
            <a:off x="628245" y="1342359"/>
            <a:ext cx="833250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77"/>
              </a:rPr>
              <a:t>PROGRAMS ARE THE VEHICLE FOR CHANGE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FCE031-322B-83EA-9966-2495CE47B601}"/>
              </a:ext>
            </a:extLst>
          </p:cNvPr>
          <p:cNvSpPr txBox="1"/>
          <p:nvPr/>
        </p:nvSpPr>
        <p:spPr>
          <a:xfrm>
            <a:off x="620224" y="3207317"/>
            <a:ext cx="110985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Montserrat" pitchFamily="2" charset="77"/>
              </a:rPr>
              <a:t>Show precisely what your government does and how much it costs.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Montserra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Montserrat" pitchFamily="2" charset="77"/>
              </a:rPr>
              <a:t>Are meaningful to elected officials and residents because they are directly relevant to how they experience public services.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Montserra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Montserrat" pitchFamily="2" charset="77"/>
              </a:rPr>
              <a:t>Create a shared language that includes all stakeholders.</a:t>
            </a:r>
          </a:p>
        </p:txBody>
      </p:sp>
    </p:spTree>
    <p:extLst>
      <p:ext uri="{BB962C8B-B14F-4D97-AF65-F5344CB8AC3E}">
        <p14:creationId xmlns:p14="http://schemas.microsoft.com/office/powerpoint/2010/main" val="3633698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CAE207-41BC-5989-0176-7901BDAADED6}"/>
              </a:ext>
            </a:extLst>
          </p:cNvPr>
          <p:cNvSpPr/>
          <p:nvPr/>
        </p:nvSpPr>
        <p:spPr>
          <a:xfrm>
            <a:off x="6293649" y="1735032"/>
            <a:ext cx="5431279" cy="4339650"/>
          </a:xfrm>
          <a:prstGeom prst="rect">
            <a:avLst/>
          </a:prstGeom>
          <a:solidFill>
            <a:schemeClr val="accent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433DD61-4F5A-0547-ECCA-495494EEE0DD}"/>
              </a:ext>
            </a:extLst>
          </p:cNvPr>
          <p:cNvSpPr/>
          <p:nvPr/>
        </p:nvSpPr>
        <p:spPr>
          <a:xfrm>
            <a:off x="522893" y="1747583"/>
            <a:ext cx="5548809" cy="4327099"/>
          </a:xfrm>
          <a:prstGeom prst="rect">
            <a:avLst/>
          </a:prstGeom>
          <a:solidFill>
            <a:schemeClr val="accent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34E150-E6B9-FCBB-591F-B4F5CB698398}"/>
              </a:ext>
            </a:extLst>
          </p:cNvPr>
          <p:cNvSpPr/>
          <p:nvPr/>
        </p:nvSpPr>
        <p:spPr>
          <a:xfrm>
            <a:off x="7005236" y="1789539"/>
            <a:ext cx="42178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77"/>
              </a:rPr>
              <a:t>ADVANTAGES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C8BC54-5F9D-4840-E991-4A83FEC1C556}"/>
              </a:ext>
            </a:extLst>
          </p:cNvPr>
          <p:cNvSpPr txBox="1"/>
          <p:nvPr/>
        </p:nvSpPr>
        <p:spPr>
          <a:xfrm>
            <a:off x="6563557" y="2531227"/>
            <a:ext cx="510555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600" i="0" dirty="0">
                <a:solidFill>
                  <a:srgbClr val="FCFCFC"/>
                </a:solidFill>
                <a:effectLst/>
                <a:latin typeface="Montserrat" pitchFamily="2" charset="77"/>
                <a:ea typeface="Lato" panose="020F0502020204030203" pitchFamily="34" charset="0"/>
                <a:cs typeface="Lato" panose="020F0502020204030203" pitchFamily="34" charset="0"/>
              </a:rPr>
              <a:t>Offers transparency </a:t>
            </a:r>
          </a:p>
          <a:p>
            <a:pPr marL="285750" indent="-285750" algn="l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600" i="0" dirty="0">
                <a:solidFill>
                  <a:srgbClr val="FCFCFC"/>
                </a:solidFill>
                <a:effectLst/>
                <a:latin typeface="Montserrat" pitchFamily="2" charset="77"/>
                <a:ea typeface="Lato" panose="020F0502020204030203" pitchFamily="34" charset="0"/>
                <a:cs typeface="Lato" panose="020F0502020204030203" pitchFamily="34" charset="0"/>
              </a:rPr>
              <a:t>Allows more meaningful comparisons </a:t>
            </a:r>
          </a:p>
          <a:p>
            <a:pPr marL="285750" indent="-285750" algn="l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600" i="0" dirty="0">
                <a:solidFill>
                  <a:srgbClr val="FCFCFC"/>
                </a:solidFill>
                <a:effectLst/>
                <a:latin typeface="Montserrat" pitchFamily="2" charset="77"/>
                <a:ea typeface="Lato" panose="020F0502020204030203" pitchFamily="34" charset="0"/>
                <a:cs typeface="Lato" panose="020F0502020204030203" pitchFamily="34" charset="0"/>
              </a:rPr>
              <a:t>Understand where the workforce is spending their time</a:t>
            </a:r>
          </a:p>
          <a:p>
            <a:pPr marL="285750" indent="-285750" algn="l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600" i="0" dirty="0">
                <a:solidFill>
                  <a:srgbClr val="FCFCFC"/>
                </a:solidFill>
                <a:effectLst/>
                <a:latin typeface="Montserrat" pitchFamily="2" charset="77"/>
                <a:ea typeface="Lato" panose="020F0502020204030203" pitchFamily="34" charset="0"/>
                <a:cs typeface="Lato" panose="020F0502020204030203" pitchFamily="34" charset="0"/>
              </a:rPr>
              <a:t>Create invaluable data points for decision-making</a:t>
            </a:r>
          </a:p>
          <a:p>
            <a:pPr marL="285750" indent="-285750" algn="l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FCFCFC"/>
                </a:solidFill>
                <a:latin typeface="Montserrat" pitchFamily="2" charset="77"/>
                <a:ea typeface="Lato" panose="020F0502020204030203" pitchFamily="34" charset="0"/>
                <a:cs typeface="Lato" panose="020F0502020204030203" pitchFamily="34" charset="0"/>
              </a:rPr>
              <a:t>A</a:t>
            </a:r>
            <a:r>
              <a:rPr lang="en-US" sz="1600" i="0" dirty="0">
                <a:solidFill>
                  <a:srgbClr val="FCFCFC"/>
                </a:solidFill>
                <a:effectLst/>
                <a:latin typeface="Montserrat" pitchFamily="2" charset="77"/>
                <a:ea typeface="Lato" panose="020F0502020204030203" pitchFamily="34" charset="0"/>
                <a:cs typeface="Lato" panose="020F0502020204030203" pitchFamily="34" charset="0"/>
              </a:rPr>
              <a:t>lign resources to community priorities </a:t>
            </a:r>
          </a:p>
          <a:p>
            <a:pPr marL="285750" indent="-285750" algn="l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600" i="0" dirty="0">
                <a:solidFill>
                  <a:srgbClr val="FCFCFC"/>
                </a:solidFill>
                <a:effectLst/>
                <a:latin typeface="Montserrat" pitchFamily="2" charset="77"/>
                <a:ea typeface="Lato" panose="020F0502020204030203" pitchFamily="34" charset="0"/>
                <a:cs typeface="Lato" panose="020F0502020204030203" pitchFamily="34" charset="0"/>
              </a:rPr>
              <a:t>Gives decision-makers more insight </a:t>
            </a:r>
          </a:p>
          <a:p>
            <a:pPr marL="285750" indent="-285750" algn="l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600" i="0" dirty="0">
                <a:solidFill>
                  <a:srgbClr val="FCFCFC"/>
                </a:solidFill>
                <a:effectLst/>
                <a:latin typeface="Montserrat" pitchFamily="2" charset="77"/>
                <a:ea typeface="Lato" panose="020F0502020204030203" pitchFamily="34" charset="0"/>
                <a:cs typeface="Lato" panose="020F0502020204030203" pitchFamily="34" charset="0"/>
              </a:rPr>
              <a:t>Directs funds straight to community priorities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E602FE-D223-FBB3-5A06-F1655320FB6D}"/>
              </a:ext>
            </a:extLst>
          </p:cNvPr>
          <p:cNvSpPr/>
          <p:nvPr/>
        </p:nvSpPr>
        <p:spPr>
          <a:xfrm>
            <a:off x="1227661" y="1830284"/>
            <a:ext cx="41392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77"/>
              </a:rPr>
              <a:t>CHALLENGES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A44849-8BA5-C208-F846-2D86C586261D}"/>
              </a:ext>
            </a:extLst>
          </p:cNvPr>
          <p:cNvSpPr txBox="1"/>
          <p:nvPr/>
        </p:nvSpPr>
        <p:spPr>
          <a:xfrm>
            <a:off x="848624" y="2531227"/>
            <a:ext cx="49265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  <a:effectLst/>
                <a:latin typeface="Montserrat" pitchFamily="2" charset="77"/>
              </a:rPr>
              <a:t>Aligning with accounting structure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  <a:latin typeface="Montserrat" pitchFamily="2" charset="77"/>
              </a:rPr>
              <a:t>S</a:t>
            </a:r>
            <a:r>
              <a:rPr lang="en-US" sz="1600" dirty="0">
                <a:solidFill>
                  <a:schemeClr val="bg1"/>
                </a:solidFill>
                <a:effectLst/>
                <a:latin typeface="Montserrat" pitchFamily="2" charset="77"/>
              </a:rPr>
              <a:t>hift in mindset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  <a:latin typeface="Montserrat" pitchFamily="2" charset="77"/>
              </a:rPr>
              <a:t>R</a:t>
            </a:r>
            <a:r>
              <a:rPr lang="en-US" sz="1600" dirty="0">
                <a:solidFill>
                  <a:schemeClr val="bg1"/>
                </a:solidFill>
                <a:effectLst/>
                <a:latin typeface="Montserrat" pitchFamily="2" charset="77"/>
              </a:rPr>
              <a:t>esolving differences of opinion about the alignment of programs</a:t>
            </a:r>
            <a:endParaRPr lang="en-US" sz="1600" i="0" dirty="0">
              <a:effectLst/>
              <a:latin typeface="Montserrat" pitchFamily="2" charset="77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5875DD-62ED-35EC-444F-66B72900E020}"/>
              </a:ext>
            </a:extLst>
          </p:cNvPr>
          <p:cNvSpPr txBox="1"/>
          <p:nvPr/>
        </p:nvSpPr>
        <p:spPr>
          <a:xfrm>
            <a:off x="308810" y="999376"/>
            <a:ext cx="11574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cap="all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77"/>
              </a:rPr>
              <a:t>CHALLENGES AND ADVANTAGES OF PROGRAM BUDGETING</a:t>
            </a:r>
          </a:p>
        </p:txBody>
      </p:sp>
    </p:spTree>
    <p:extLst>
      <p:ext uri="{BB962C8B-B14F-4D97-AF65-F5344CB8AC3E}">
        <p14:creationId xmlns:p14="http://schemas.microsoft.com/office/powerpoint/2010/main" val="20339196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B751445-547E-B9E3-E477-E768665543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13" t="15704" r="10224" b="46791"/>
          <a:stretch/>
        </p:blipFill>
        <p:spPr>
          <a:xfrm>
            <a:off x="3132196" y="1116874"/>
            <a:ext cx="5867425" cy="39289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767B55-60A9-6127-9D3E-884B8713BD3A}"/>
              </a:ext>
            </a:extLst>
          </p:cNvPr>
          <p:cNvSpPr txBox="1"/>
          <p:nvPr/>
        </p:nvSpPr>
        <p:spPr>
          <a:xfrm>
            <a:off x="164607" y="5155228"/>
            <a:ext cx="2189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Montserrat" pitchFamily="2" charset="77"/>
                <a:ea typeface="Lato" panose="020F0502020204030203" pitchFamily="34" charset="0"/>
                <a:cs typeface="Lato" panose="020F0502020204030203" pitchFamily="34" charset="0"/>
              </a:rPr>
              <a:t>TRANSPARENCY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F2A1FB-DE33-E052-BFE4-8CB55A1A15E2}"/>
              </a:ext>
            </a:extLst>
          </p:cNvPr>
          <p:cNvSpPr txBox="1"/>
          <p:nvPr/>
        </p:nvSpPr>
        <p:spPr>
          <a:xfrm>
            <a:off x="2346086" y="5155228"/>
            <a:ext cx="2121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Montserrat" pitchFamily="2" charset="77"/>
                <a:ea typeface="Lato" panose="020F0502020204030203" pitchFamily="34" charset="0"/>
                <a:cs typeface="Lato" panose="020F0502020204030203" pitchFamily="34" charset="0"/>
              </a:rPr>
              <a:t>TRADE-OFFS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A4D532-4603-83FA-48D1-65EB2FE2E50A}"/>
              </a:ext>
            </a:extLst>
          </p:cNvPr>
          <p:cNvSpPr txBox="1"/>
          <p:nvPr/>
        </p:nvSpPr>
        <p:spPr>
          <a:xfrm>
            <a:off x="4495060" y="5155228"/>
            <a:ext cx="1933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Montserrat" pitchFamily="2" charset="77"/>
                <a:ea typeface="Lato" panose="020F0502020204030203" pitchFamily="34" charset="0"/>
                <a:cs typeface="Lato" panose="020F0502020204030203" pitchFamily="34" charset="0"/>
              </a:rPr>
              <a:t>SOURCING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329684-74E1-030E-FDEA-1F761ABE247C}"/>
              </a:ext>
            </a:extLst>
          </p:cNvPr>
          <p:cNvSpPr txBox="1"/>
          <p:nvPr/>
        </p:nvSpPr>
        <p:spPr>
          <a:xfrm>
            <a:off x="6455750" y="5155228"/>
            <a:ext cx="3180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Montserrat" pitchFamily="2" charset="77"/>
                <a:ea typeface="Lato" panose="020F0502020204030203" pitchFamily="34" charset="0"/>
                <a:cs typeface="Lato" panose="020F0502020204030203" pitchFamily="34" charset="0"/>
              </a:rPr>
              <a:t>WORKFORCE PLANNING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FE5206-73BA-7356-32E7-AFFECB5B9B4A}"/>
              </a:ext>
            </a:extLst>
          </p:cNvPr>
          <p:cNvSpPr txBox="1"/>
          <p:nvPr/>
        </p:nvSpPr>
        <p:spPr>
          <a:xfrm>
            <a:off x="9663498" y="5155228"/>
            <a:ext cx="2360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Montserrat" pitchFamily="2" charset="77"/>
                <a:ea typeface="Lato" panose="020F0502020204030203" pitchFamily="34" charset="0"/>
                <a:cs typeface="Lato" panose="020F0502020204030203" pitchFamily="34" charset="0"/>
              </a:rPr>
              <a:t>PERFORMANCE</a:t>
            </a:r>
          </a:p>
        </p:txBody>
      </p:sp>
      <p:pic>
        <p:nvPicPr>
          <p:cNvPr id="10" name="Graphic 9" descr="Magnifying glass with solid fill">
            <a:extLst>
              <a:ext uri="{FF2B5EF4-FFF2-40B4-BE49-F238E27FC236}">
                <a16:creationId xmlns:a16="http://schemas.microsoft.com/office/drawing/2014/main" id="{A0D77104-C05C-23B9-50B2-17F17CEA95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0006" y="5453400"/>
            <a:ext cx="665070" cy="665070"/>
          </a:xfrm>
          <a:prstGeom prst="rect">
            <a:avLst/>
          </a:prstGeom>
        </p:spPr>
      </p:pic>
      <p:pic>
        <p:nvPicPr>
          <p:cNvPr id="11" name="Graphic 10" descr="Transfer with solid fill">
            <a:extLst>
              <a:ext uri="{FF2B5EF4-FFF2-40B4-BE49-F238E27FC236}">
                <a16:creationId xmlns:a16="http://schemas.microsoft.com/office/drawing/2014/main" id="{FB9CA55D-D0A0-E5EA-A300-469BB98848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11480" y="5476434"/>
            <a:ext cx="665070" cy="66507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617F4B9-9911-73E4-A62B-C6B5BF61C418}"/>
              </a:ext>
            </a:extLst>
          </p:cNvPr>
          <p:cNvGrpSpPr/>
          <p:nvPr/>
        </p:nvGrpSpPr>
        <p:grpSpPr>
          <a:xfrm>
            <a:off x="4852373" y="5517760"/>
            <a:ext cx="1256243" cy="600709"/>
            <a:chOff x="4521840" y="5641242"/>
            <a:chExt cx="1684093" cy="914400"/>
          </a:xfrm>
          <a:solidFill>
            <a:schemeClr val="accent1"/>
          </a:solidFill>
        </p:grpSpPr>
        <p:pic>
          <p:nvPicPr>
            <p:cNvPr id="13" name="Graphic 12" descr="Apple outline">
              <a:extLst>
                <a:ext uri="{FF2B5EF4-FFF2-40B4-BE49-F238E27FC236}">
                  <a16:creationId xmlns:a16="http://schemas.microsoft.com/office/drawing/2014/main" id="{6DBBCB69-2172-97DE-496E-5C1C5F668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291533" y="5641242"/>
              <a:ext cx="914400" cy="914400"/>
            </a:xfrm>
            <a:prstGeom prst="rect">
              <a:avLst/>
            </a:prstGeom>
          </p:spPr>
        </p:pic>
        <p:pic>
          <p:nvPicPr>
            <p:cNvPr id="14" name="Graphic 13" descr="Apple with solid fill">
              <a:extLst>
                <a:ext uri="{FF2B5EF4-FFF2-40B4-BE49-F238E27FC236}">
                  <a16:creationId xmlns:a16="http://schemas.microsoft.com/office/drawing/2014/main" id="{7D268D04-886A-B1F6-7BDF-2892FB399F8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521840" y="5641242"/>
              <a:ext cx="914400" cy="914400"/>
            </a:xfrm>
            <a:prstGeom prst="rect">
              <a:avLst/>
            </a:prstGeom>
          </p:spPr>
        </p:pic>
      </p:grpSp>
      <p:pic>
        <p:nvPicPr>
          <p:cNvPr id="15" name="Graphic 14" descr="Users with solid fill">
            <a:extLst>
              <a:ext uri="{FF2B5EF4-FFF2-40B4-BE49-F238E27FC236}">
                <a16:creationId xmlns:a16="http://schemas.microsoft.com/office/drawing/2014/main" id="{D357069F-A65B-1556-7B0E-858070408A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711914" y="5438900"/>
            <a:ext cx="812863" cy="812863"/>
          </a:xfrm>
          <a:prstGeom prst="rect">
            <a:avLst/>
          </a:prstGeom>
        </p:spPr>
      </p:pic>
      <p:pic>
        <p:nvPicPr>
          <p:cNvPr id="16" name="Graphic 15" descr="Bar graph with upward trend with solid fill">
            <a:extLst>
              <a:ext uri="{FF2B5EF4-FFF2-40B4-BE49-F238E27FC236}">
                <a16:creationId xmlns:a16="http://schemas.microsoft.com/office/drawing/2014/main" id="{F1D48A1A-D324-0D35-19DE-9E548B82202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476172" y="5476434"/>
            <a:ext cx="665070" cy="66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5092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4920"/>
            <a:duotone>
              <a:schemeClr val="accent1">
                <a:shade val="45000"/>
                <a:satMod val="135000"/>
              </a:schemeClr>
              <a:prstClr val="white"/>
            </a:duotone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C364FA-C514-4B7C-4ADE-8DC76BDBF797}"/>
              </a:ext>
            </a:extLst>
          </p:cNvPr>
          <p:cNvSpPr/>
          <p:nvPr/>
        </p:nvSpPr>
        <p:spPr>
          <a:xfrm>
            <a:off x="-68599" y="972383"/>
            <a:ext cx="125369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spc="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77"/>
              </a:rPr>
              <a:t>PRIORITY BASED BUDGETING</a:t>
            </a:r>
          </a:p>
          <a:p>
            <a:pPr algn="ctr"/>
            <a:r>
              <a:rPr lang="en-US" sz="4800" b="1" spc="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77"/>
              </a:rPr>
              <a:t>MILESTONES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CF8F869-AACD-8BF0-224D-7E7632729FD8}"/>
              </a:ext>
            </a:extLst>
          </p:cNvPr>
          <p:cNvGrpSpPr/>
          <p:nvPr/>
        </p:nvGrpSpPr>
        <p:grpSpPr>
          <a:xfrm>
            <a:off x="-95451" y="2596727"/>
            <a:ext cx="12344400" cy="2817546"/>
            <a:chOff x="-95451" y="2596727"/>
            <a:chExt cx="12344400" cy="281754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2D1F2ED-AFB1-A5C6-B093-0655FF22C917}"/>
                </a:ext>
              </a:extLst>
            </p:cNvPr>
            <p:cNvCxnSpPr>
              <a:cxnSpLocks/>
            </p:cNvCxnSpPr>
            <p:nvPr/>
          </p:nvCxnSpPr>
          <p:spPr>
            <a:xfrm>
              <a:off x="-95451" y="3907407"/>
              <a:ext cx="12344400" cy="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A67A052-86EE-4A0B-2290-5FFA510274A0}"/>
                </a:ext>
              </a:extLst>
            </p:cNvPr>
            <p:cNvGrpSpPr/>
            <p:nvPr/>
          </p:nvGrpSpPr>
          <p:grpSpPr>
            <a:xfrm>
              <a:off x="659026" y="3344393"/>
              <a:ext cx="1126027" cy="1126027"/>
              <a:chOff x="202761" y="-35433"/>
              <a:chExt cx="1126027" cy="1126027"/>
            </a:xfrm>
          </p:grpSpPr>
          <p:pic>
            <p:nvPicPr>
              <p:cNvPr id="25" name="Picture 24" descr="Shape&#10;&#10;Description automatically generated">
                <a:extLst>
                  <a:ext uri="{FF2B5EF4-FFF2-40B4-BE49-F238E27FC236}">
                    <a16:creationId xmlns:a16="http://schemas.microsoft.com/office/drawing/2014/main" id="{00874CAB-BA72-D109-B5F0-CC089692FA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2761" y="-35433"/>
                <a:ext cx="1126027" cy="1126027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F4AB65C-E556-06FD-63EC-5594F519EAA7}"/>
                  </a:ext>
                </a:extLst>
              </p:cNvPr>
              <p:cNvSpPr txBox="1"/>
              <p:nvPr/>
            </p:nvSpPr>
            <p:spPr>
              <a:xfrm>
                <a:off x="393898" y="265970"/>
                <a:ext cx="743751" cy="523220"/>
              </a:xfrm>
              <a:prstGeom prst="rect">
                <a:avLst/>
              </a:prstGeom>
              <a:noFill/>
              <a:effectLst>
                <a:innerShdw blurRad="63500" dist="50800" dir="16200000">
                  <a:srgbClr val="AFECFF">
                    <a:alpha val="50000"/>
                  </a:srgbClr>
                </a:inn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chemeClr val="accent1"/>
                    </a:solidFill>
                    <a:latin typeface="Montserrat" pitchFamily="2" charset="77"/>
                  </a:rPr>
                  <a:t>1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3ADB52B-4733-189D-CF06-B5FB38409A20}"/>
                </a:ext>
              </a:extLst>
            </p:cNvPr>
            <p:cNvGrpSpPr/>
            <p:nvPr/>
          </p:nvGrpSpPr>
          <p:grpSpPr>
            <a:xfrm>
              <a:off x="3124105" y="3375904"/>
              <a:ext cx="1126027" cy="1126027"/>
              <a:chOff x="-1175370" y="-3922"/>
              <a:chExt cx="1126027" cy="1126027"/>
            </a:xfrm>
          </p:grpSpPr>
          <p:pic>
            <p:nvPicPr>
              <p:cNvPr id="23" name="Picture 22" descr="Shape&#10;&#10;Description automatically generated">
                <a:extLst>
                  <a:ext uri="{FF2B5EF4-FFF2-40B4-BE49-F238E27FC236}">
                    <a16:creationId xmlns:a16="http://schemas.microsoft.com/office/drawing/2014/main" id="{EA3FE7FF-E687-60B4-B54A-9325B61243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1175370" y="-3922"/>
                <a:ext cx="1126027" cy="1126027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9D3EE18-C35F-00A3-1B0B-E57950BC6FD4}"/>
                  </a:ext>
                </a:extLst>
              </p:cNvPr>
              <p:cNvSpPr txBox="1"/>
              <p:nvPr/>
            </p:nvSpPr>
            <p:spPr>
              <a:xfrm>
                <a:off x="-984234" y="293441"/>
                <a:ext cx="743751" cy="523220"/>
              </a:xfrm>
              <a:prstGeom prst="rect">
                <a:avLst/>
              </a:prstGeom>
              <a:noFill/>
              <a:effectLst>
                <a:innerShdw blurRad="63500" dist="50800" dir="16200000">
                  <a:srgbClr val="AFECFF">
                    <a:alpha val="50000"/>
                  </a:srgbClr>
                </a:inn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chemeClr val="accent1"/>
                    </a:solidFill>
                    <a:latin typeface="Montserrat" pitchFamily="2" charset="77"/>
                  </a:rPr>
                  <a:t>2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B19B56F-085B-992F-7571-36F12A0C1769}"/>
                </a:ext>
              </a:extLst>
            </p:cNvPr>
            <p:cNvGrpSpPr/>
            <p:nvPr/>
          </p:nvGrpSpPr>
          <p:grpSpPr>
            <a:xfrm>
              <a:off x="5629844" y="3389295"/>
              <a:ext cx="1126027" cy="1126027"/>
              <a:chOff x="-591236" y="9469"/>
              <a:chExt cx="1126027" cy="1126027"/>
            </a:xfrm>
          </p:grpSpPr>
          <p:pic>
            <p:nvPicPr>
              <p:cNvPr id="21" name="Picture 20" descr="Shape&#10;&#10;Description automatically generated">
                <a:extLst>
                  <a:ext uri="{FF2B5EF4-FFF2-40B4-BE49-F238E27FC236}">
                    <a16:creationId xmlns:a16="http://schemas.microsoft.com/office/drawing/2014/main" id="{A0AD1D5A-9BE5-B123-E960-6A02513E88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591236" y="9469"/>
                <a:ext cx="1126027" cy="1126027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1DCBAD3-66D5-A37B-4181-6916DFCDEBD8}"/>
                  </a:ext>
                </a:extLst>
              </p:cNvPr>
              <p:cNvSpPr txBox="1"/>
              <p:nvPr/>
            </p:nvSpPr>
            <p:spPr>
              <a:xfrm>
                <a:off x="-393101" y="310597"/>
                <a:ext cx="743751" cy="523220"/>
              </a:xfrm>
              <a:prstGeom prst="rect">
                <a:avLst/>
              </a:prstGeom>
              <a:noFill/>
              <a:effectLst>
                <a:innerShdw blurRad="63500" dist="50800" dir="16200000">
                  <a:srgbClr val="AFECFF">
                    <a:alpha val="50000"/>
                  </a:srgbClr>
                </a:inn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chemeClr val="accent1"/>
                    </a:solidFill>
                    <a:latin typeface="Montserrat" pitchFamily="2" charset="77"/>
                  </a:rPr>
                  <a:t>3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03C9338-BCED-F7D7-F330-003F0268A2FB}"/>
                </a:ext>
              </a:extLst>
            </p:cNvPr>
            <p:cNvGrpSpPr/>
            <p:nvPr/>
          </p:nvGrpSpPr>
          <p:grpSpPr>
            <a:xfrm>
              <a:off x="8080163" y="3358009"/>
              <a:ext cx="1126027" cy="1126027"/>
              <a:chOff x="-62522" y="-21817"/>
              <a:chExt cx="1126027" cy="1126027"/>
            </a:xfrm>
          </p:grpSpPr>
          <p:pic>
            <p:nvPicPr>
              <p:cNvPr id="19" name="Picture 18" descr="Shape&#10;&#10;Description automatically generated">
                <a:extLst>
                  <a:ext uri="{FF2B5EF4-FFF2-40B4-BE49-F238E27FC236}">
                    <a16:creationId xmlns:a16="http://schemas.microsoft.com/office/drawing/2014/main" id="{F784E2FB-78E0-3C8B-2243-35A3A96AD5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62522" y="-21817"/>
                <a:ext cx="1126027" cy="1126027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9CED426-D639-02EB-BE1C-ADB538E69C4F}"/>
                  </a:ext>
                </a:extLst>
              </p:cNvPr>
              <p:cNvSpPr txBox="1"/>
              <p:nvPr/>
            </p:nvSpPr>
            <p:spPr>
              <a:xfrm>
                <a:off x="128614" y="265970"/>
                <a:ext cx="743751" cy="523220"/>
              </a:xfrm>
              <a:prstGeom prst="rect">
                <a:avLst/>
              </a:prstGeom>
              <a:noFill/>
              <a:effectLst>
                <a:innerShdw blurRad="63500" dist="50800" dir="16200000">
                  <a:srgbClr val="AFECFF">
                    <a:alpha val="50000"/>
                  </a:srgbClr>
                </a:inn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chemeClr val="accent1"/>
                    </a:solidFill>
                    <a:latin typeface="Montserrat" pitchFamily="2" charset="77"/>
                  </a:rPr>
                  <a:t>4</a:t>
                </a:r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E4D9669-C1D4-3115-B3A4-C17DF1CBE875}"/>
                </a:ext>
              </a:extLst>
            </p:cNvPr>
            <p:cNvSpPr/>
            <p:nvPr/>
          </p:nvSpPr>
          <p:spPr>
            <a:xfrm>
              <a:off x="361363" y="4492997"/>
              <a:ext cx="183685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spc="300" dirty="0">
                  <a:solidFill>
                    <a:schemeClr val="accent1"/>
                  </a:solidFill>
                  <a:latin typeface="Montserrat" pitchFamily="2" charset="77"/>
                </a:rPr>
                <a:t>UPLOAD BUDGET DATA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E74E461-C0F9-F4EA-4FD8-D3AD68516ED4}"/>
                </a:ext>
              </a:extLst>
            </p:cNvPr>
            <p:cNvGrpSpPr/>
            <p:nvPr/>
          </p:nvGrpSpPr>
          <p:grpSpPr>
            <a:xfrm>
              <a:off x="10377893" y="3344393"/>
              <a:ext cx="1126027" cy="1126027"/>
              <a:chOff x="313601" y="-35433"/>
              <a:chExt cx="1126027" cy="1126027"/>
            </a:xfrm>
          </p:grpSpPr>
          <p:pic>
            <p:nvPicPr>
              <p:cNvPr id="17" name="Picture 16" descr="Shape&#10;&#10;Description automatically generated">
                <a:extLst>
                  <a:ext uri="{FF2B5EF4-FFF2-40B4-BE49-F238E27FC236}">
                    <a16:creationId xmlns:a16="http://schemas.microsoft.com/office/drawing/2014/main" id="{A7EE7095-3359-2F74-16CF-00C55E9E1C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3601" y="-35433"/>
                <a:ext cx="1126027" cy="1126027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65CE509-B7C7-48BA-1EF7-D871E6CCE0EE}"/>
                  </a:ext>
                </a:extLst>
              </p:cNvPr>
              <p:cNvSpPr txBox="1"/>
              <p:nvPr/>
            </p:nvSpPr>
            <p:spPr>
              <a:xfrm>
                <a:off x="533794" y="279586"/>
                <a:ext cx="743751" cy="523220"/>
              </a:xfrm>
              <a:prstGeom prst="rect">
                <a:avLst/>
              </a:prstGeom>
              <a:noFill/>
              <a:effectLst>
                <a:innerShdw blurRad="63500" dist="50800" dir="16200000">
                  <a:srgbClr val="AFECFF">
                    <a:alpha val="50000"/>
                  </a:srgbClr>
                </a:inn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chemeClr val="accent1"/>
                    </a:solidFill>
                    <a:latin typeface="Montserrat" pitchFamily="2" charset="77"/>
                  </a:rPr>
                  <a:t>5</a:t>
                </a: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6D6E381-FB0B-F046-626F-6EB85FAE8FB4}"/>
                </a:ext>
              </a:extLst>
            </p:cNvPr>
            <p:cNvSpPr/>
            <p:nvPr/>
          </p:nvSpPr>
          <p:spPr>
            <a:xfrm>
              <a:off x="2472200" y="2596727"/>
              <a:ext cx="2429834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spc="300" dirty="0">
                  <a:solidFill>
                    <a:schemeClr val="accent1"/>
                  </a:solidFill>
                  <a:latin typeface="Montserrat" pitchFamily="2" charset="77"/>
                </a:rPr>
                <a:t>CREATE PROGRAM INVENTORY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3C70BF7-AA52-82A1-DBF0-210E25123F3A}"/>
                </a:ext>
              </a:extLst>
            </p:cNvPr>
            <p:cNvSpPr/>
            <p:nvPr/>
          </p:nvSpPr>
          <p:spPr>
            <a:xfrm>
              <a:off x="5013136" y="4583276"/>
              <a:ext cx="237343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spc="300" dirty="0">
                  <a:solidFill>
                    <a:schemeClr val="accent1"/>
                  </a:solidFill>
                  <a:latin typeface="Montserrat" pitchFamily="2" charset="77"/>
                </a:rPr>
                <a:t>ALLOCATE LINE ITEMS TO PROGRAMS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2A54648-0331-8FF5-58E8-F423A6A2539F}"/>
                </a:ext>
              </a:extLst>
            </p:cNvPr>
            <p:cNvSpPr/>
            <p:nvPr/>
          </p:nvSpPr>
          <p:spPr>
            <a:xfrm>
              <a:off x="7428258" y="2607139"/>
              <a:ext cx="2429834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spc="300" dirty="0">
                  <a:solidFill>
                    <a:schemeClr val="accent1"/>
                  </a:solidFill>
                  <a:latin typeface="Montserrat" pitchFamily="2" charset="77"/>
                </a:rPr>
                <a:t>ALIGN PROGRAMS TO PRIORITIES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BB144B1-B7BA-CDCC-71A0-F9331144B4CF}"/>
                </a:ext>
              </a:extLst>
            </p:cNvPr>
            <p:cNvSpPr/>
            <p:nvPr/>
          </p:nvSpPr>
          <p:spPr>
            <a:xfrm>
              <a:off x="9754185" y="4543032"/>
              <a:ext cx="237343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spc="300" dirty="0">
                  <a:solidFill>
                    <a:schemeClr val="accent1"/>
                  </a:solidFill>
                  <a:latin typeface="Montserrat" pitchFamily="2" charset="77"/>
                </a:rPr>
                <a:t>APPLY DATA TO ACHIEVE OUTCOMES</a:t>
              </a:r>
            </a:p>
          </p:txBody>
        </p:sp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81327553-27D6-3850-4849-7608F96DEF7E}"/>
              </a:ext>
            </a:extLst>
          </p:cNvPr>
          <p:cNvSpPr/>
          <p:nvPr/>
        </p:nvSpPr>
        <p:spPr>
          <a:xfrm>
            <a:off x="856610" y="3512198"/>
            <a:ext cx="813816" cy="8147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Montserrat" pitchFamily="2" charset="77"/>
              </a:rPr>
              <a:t>01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52C1EDB-13C4-26B3-1C3F-4C21FB19D609}"/>
              </a:ext>
            </a:extLst>
          </p:cNvPr>
          <p:cNvSpPr/>
          <p:nvPr/>
        </p:nvSpPr>
        <p:spPr>
          <a:xfrm>
            <a:off x="3291786" y="3512198"/>
            <a:ext cx="813816" cy="8147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Montserrat" pitchFamily="2" charset="77"/>
              </a:rPr>
              <a:t>02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56ABB3E-71D1-ECEE-5AB8-0ADA27F15F73}"/>
              </a:ext>
            </a:extLst>
          </p:cNvPr>
          <p:cNvSpPr/>
          <p:nvPr/>
        </p:nvSpPr>
        <p:spPr>
          <a:xfrm>
            <a:off x="5804118" y="3527511"/>
            <a:ext cx="813816" cy="8147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Montserrat" pitchFamily="2" charset="77"/>
              </a:rPr>
              <a:t>03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79931C9-3691-60A9-F76E-D0B1EFE8D10A}"/>
              </a:ext>
            </a:extLst>
          </p:cNvPr>
          <p:cNvSpPr/>
          <p:nvPr/>
        </p:nvSpPr>
        <p:spPr>
          <a:xfrm>
            <a:off x="8254510" y="3500040"/>
            <a:ext cx="813816" cy="8147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Montserrat" pitchFamily="2" charset="77"/>
              </a:rPr>
              <a:t>04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AAFBC1D-4D2E-C615-4DCE-67DA334BE873}"/>
              </a:ext>
            </a:extLst>
          </p:cNvPr>
          <p:cNvSpPr/>
          <p:nvPr/>
        </p:nvSpPr>
        <p:spPr>
          <a:xfrm>
            <a:off x="10552841" y="3500040"/>
            <a:ext cx="813816" cy="8147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Montserrat" pitchFamily="2" charset="77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7057572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0">
            <a:extLst>
              <a:ext uri="{FF2B5EF4-FFF2-40B4-BE49-F238E27FC236}">
                <a16:creationId xmlns:a16="http://schemas.microsoft.com/office/drawing/2014/main" id="{42796518-2D83-3729-C912-00B98D9B923F}"/>
              </a:ext>
            </a:extLst>
          </p:cNvPr>
          <p:cNvSpPr>
            <a:spLocks/>
          </p:cNvSpPr>
          <p:nvPr/>
        </p:nvSpPr>
        <p:spPr bwMode="auto">
          <a:xfrm>
            <a:off x="4078882" y="1103673"/>
            <a:ext cx="8113118" cy="5248707"/>
          </a:xfrm>
          <a:custGeom>
            <a:avLst/>
            <a:gdLst>
              <a:gd name="T0" fmla="*/ 785 w 5820"/>
              <a:gd name="T1" fmla="*/ 2777 h 4063"/>
              <a:gd name="T2" fmla="*/ 785 w 5820"/>
              <a:gd name="T3" fmla="*/ 2777 h 4063"/>
              <a:gd name="T4" fmla="*/ 1190 w 5820"/>
              <a:gd name="T5" fmla="*/ 2943 h 4063"/>
              <a:gd name="T6" fmla="*/ 1345 w 5820"/>
              <a:gd name="T7" fmla="*/ 3338 h 4063"/>
              <a:gd name="T8" fmla="*/ 811 w 5820"/>
              <a:gd name="T9" fmla="*/ 3848 h 4063"/>
              <a:gd name="T10" fmla="*/ 398 w 5820"/>
              <a:gd name="T11" fmla="*/ 3701 h 4063"/>
              <a:gd name="T12" fmla="*/ 263 w 5820"/>
              <a:gd name="T13" fmla="*/ 3510 h 4063"/>
              <a:gd name="T14" fmla="*/ 38 w 5820"/>
              <a:gd name="T15" fmla="*/ 3516 h 4063"/>
              <a:gd name="T16" fmla="*/ 249 w 5820"/>
              <a:gd name="T17" fmla="*/ 3849 h 4063"/>
              <a:gd name="T18" fmla="*/ 821 w 5820"/>
              <a:gd name="T19" fmla="*/ 4054 h 4063"/>
              <a:gd name="T20" fmla="*/ 1560 w 5820"/>
              <a:gd name="T21" fmla="*/ 3348 h 4063"/>
              <a:gd name="T22" fmla="*/ 1346 w 5820"/>
              <a:gd name="T23" fmla="*/ 2801 h 4063"/>
              <a:gd name="T24" fmla="*/ 785 w 5820"/>
              <a:gd name="T25" fmla="*/ 2571 h 4063"/>
              <a:gd name="T26" fmla="*/ 379 w 5820"/>
              <a:gd name="T27" fmla="*/ 2405 h 4063"/>
              <a:gd name="T28" fmla="*/ 225 w 5820"/>
              <a:gd name="T29" fmla="*/ 2010 h 4063"/>
              <a:gd name="T30" fmla="*/ 758 w 5820"/>
              <a:gd name="T31" fmla="*/ 1500 h 4063"/>
              <a:gd name="T32" fmla="*/ 1172 w 5820"/>
              <a:gd name="T33" fmla="*/ 1648 h 4063"/>
              <a:gd name="T34" fmla="*/ 1345 w 5820"/>
              <a:gd name="T35" fmla="*/ 2035 h 4063"/>
              <a:gd name="T36" fmla="*/ 1585 w 5820"/>
              <a:gd name="T37" fmla="*/ 2572 h 4063"/>
              <a:gd name="T38" fmla="*/ 2158 w 5820"/>
              <a:gd name="T39" fmla="*/ 2776 h 4063"/>
              <a:gd name="T40" fmla="*/ 2896 w 5820"/>
              <a:gd name="T41" fmla="*/ 2070 h 4063"/>
              <a:gd name="T42" fmla="*/ 2682 w 5820"/>
              <a:gd name="T43" fmla="*/ 1523 h 4063"/>
              <a:gd name="T44" fmla="*/ 2121 w 5820"/>
              <a:gd name="T45" fmla="*/ 1294 h 4063"/>
              <a:gd name="T46" fmla="*/ 1716 w 5820"/>
              <a:gd name="T47" fmla="*/ 1128 h 4063"/>
              <a:gd name="T48" fmla="*/ 1561 w 5820"/>
              <a:gd name="T49" fmla="*/ 732 h 4063"/>
              <a:gd name="T50" fmla="*/ 2095 w 5820"/>
              <a:gd name="T51" fmla="*/ 222 h 4063"/>
              <a:gd name="T52" fmla="*/ 2673 w 5820"/>
              <a:gd name="T53" fmla="*/ 660 h 4063"/>
              <a:gd name="T54" fmla="*/ 2927 w 5820"/>
              <a:gd name="T55" fmla="*/ 861 h 4063"/>
              <a:gd name="T56" fmla="*/ 5820 w 5820"/>
              <a:gd name="T57" fmla="*/ 861 h 4063"/>
              <a:gd name="T58" fmla="*/ 5820 w 5820"/>
              <a:gd name="T59" fmla="*/ 655 h 4063"/>
              <a:gd name="T60" fmla="*/ 2927 w 5820"/>
              <a:gd name="T61" fmla="*/ 655 h 4063"/>
              <a:gd name="T62" fmla="*/ 2884 w 5820"/>
              <a:gd name="T63" fmla="*/ 623 h 4063"/>
              <a:gd name="T64" fmla="*/ 2085 w 5820"/>
              <a:gd name="T65" fmla="*/ 17 h 4063"/>
              <a:gd name="T66" fmla="*/ 1346 w 5820"/>
              <a:gd name="T67" fmla="*/ 723 h 4063"/>
              <a:gd name="T68" fmla="*/ 1348 w 5820"/>
              <a:gd name="T69" fmla="*/ 815 h 4063"/>
              <a:gd name="T70" fmla="*/ 1399 w 5820"/>
              <a:gd name="T71" fmla="*/ 1029 h 4063"/>
              <a:gd name="T72" fmla="*/ 1560 w 5820"/>
              <a:gd name="T73" fmla="*/ 1270 h 4063"/>
              <a:gd name="T74" fmla="*/ 2121 w 5820"/>
              <a:gd name="T75" fmla="*/ 1499 h 4063"/>
              <a:gd name="T76" fmla="*/ 2527 w 5820"/>
              <a:gd name="T77" fmla="*/ 1665 h 4063"/>
              <a:gd name="T78" fmla="*/ 2681 w 5820"/>
              <a:gd name="T79" fmla="*/ 2061 h 4063"/>
              <a:gd name="T80" fmla="*/ 2148 w 5820"/>
              <a:gd name="T81" fmla="*/ 2571 h 4063"/>
              <a:gd name="T82" fmla="*/ 1734 w 5820"/>
              <a:gd name="T83" fmla="*/ 2423 h 4063"/>
              <a:gd name="T84" fmla="*/ 1561 w 5820"/>
              <a:gd name="T85" fmla="*/ 2035 h 4063"/>
              <a:gd name="T86" fmla="*/ 1321 w 5820"/>
              <a:gd name="T87" fmla="*/ 1499 h 4063"/>
              <a:gd name="T88" fmla="*/ 748 w 5820"/>
              <a:gd name="T89" fmla="*/ 1294 h 4063"/>
              <a:gd name="T90" fmla="*/ 10 w 5820"/>
              <a:gd name="T91" fmla="*/ 2000 h 4063"/>
              <a:gd name="T92" fmla="*/ 224 w 5820"/>
              <a:gd name="T93" fmla="*/ 2548 h 4063"/>
              <a:gd name="T94" fmla="*/ 785 w 5820"/>
              <a:gd name="T95" fmla="*/ 2777 h 40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5820" h="4063">
                <a:moveTo>
                  <a:pt x="785" y="2777"/>
                </a:moveTo>
                <a:lnTo>
                  <a:pt x="785" y="2777"/>
                </a:lnTo>
                <a:cubicBezTo>
                  <a:pt x="939" y="2777"/>
                  <a:pt x="1083" y="2836"/>
                  <a:pt x="1190" y="2943"/>
                </a:cubicBezTo>
                <a:cubicBezTo>
                  <a:pt x="1297" y="3050"/>
                  <a:pt x="1352" y="3190"/>
                  <a:pt x="1345" y="3338"/>
                </a:cubicBezTo>
                <a:cubicBezTo>
                  <a:pt x="1332" y="3612"/>
                  <a:pt x="1097" y="3836"/>
                  <a:pt x="811" y="3848"/>
                </a:cubicBezTo>
                <a:cubicBezTo>
                  <a:pt x="656" y="3855"/>
                  <a:pt x="509" y="3803"/>
                  <a:pt x="398" y="3701"/>
                </a:cubicBezTo>
                <a:cubicBezTo>
                  <a:pt x="338" y="3646"/>
                  <a:pt x="292" y="3581"/>
                  <a:pt x="263" y="3510"/>
                </a:cubicBezTo>
                <a:cubicBezTo>
                  <a:pt x="188" y="3511"/>
                  <a:pt x="113" y="3514"/>
                  <a:pt x="38" y="3516"/>
                </a:cubicBezTo>
                <a:cubicBezTo>
                  <a:pt x="75" y="3642"/>
                  <a:pt x="147" y="3756"/>
                  <a:pt x="249" y="3849"/>
                </a:cubicBezTo>
                <a:cubicBezTo>
                  <a:pt x="404" y="3991"/>
                  <a:pt x="607" y="4063"/>
                  <a:pt x="821" y="4054"/>
                </a:cubicBezTo>
                <a:cubicBezTo>
                  <a:pt x="1217" y="4037"/>
                  <a:pt x="1542" y="3726"/>
                  <a:pt x="1560" y="3348"/>
                </a:cubicBezTo>
                <a:cubicBezTo>
                  <a:pt x="1570" y="3143"/>
                  <a:pt x="1494" y="2949"/>
                  <a:pt x="1346" y="2801"/>
                </a:cubicBezTo>
                <a:cubicBezTo>
                  <a:pt x="1198" y="2653"/>
                  <a:pt x="999" y="2571"/>
                  <a:pt x="785" y="2571"/>
                </a:cubicBezTo>
                <a:cubicBezTo>
                  <a:pt x="630" y="2571"/>
                  <a:pt x="486" y="2512"/>
                  <a:pt x="379" y="2405"/>
                </a:cubicBezTo>
                <a:cubicBezTo>
                  <a:pt x="273" y="2299"/>
                  <a:pt x="218" y="2158"/>
                  <a:pt x="225" y="2010"/>
                </a:cubicBezTo>
                <a:cubicBezTo>
                  <a:pt x="238" y="1737"/>
                  <a:pt x="472" y="1513"/>
                  <a:pt x="758" y="1500"/>
                </a:cubicBezTo>
                <a:cubicBezTo>
                  <a:pt x="913" y="1493"/>
                  <a:pt x="1060" y="1546"/>
                  <a:pt x="1172" y="1648"/>
                </a:cubicBezTo>
                <a:cubicBezTo>
                  <a:pt x="1284" y="1750"/>
                  <a:pt x="1345" y="1888"/>
                  <a:pt x="1345" y="2035"/>
                </a:cubicBezTo>
                <a:cubicBezTo>
                  <a:pt x="1345" y="2240"/>
                  <a:pt x="1431" y="2430"/>
                  <a:pt x="1585" y="2572"/>
                </a:cubicBezTo>
                <a:cubicBezTo>
                  <a:pt x="1740" y="2713"/>
                  <a:pt x="1943" y="2786"/>
                  <a:pt x="2158" y="2776"/>
                </a:cubicBezTo>
                <a:cubicBezTo>
                  <a:pt x="2554" y="2759"/>
                  <a:pt x="2878" y="2449"/>
                  <a:pt x="2896" y="2070"/>
                </a:cubicBezTo>
                <a:cubicBezTo>
                  <a:pt x="2906" y="1865"/>
                  <a:pt x="2830" y="1671"/>
                  <a:pt x="2682" y="1523"/>
                </a:cubicBezTo>
                <a:cubicBezTo>
                  <a:pt x="2535" y="1375"/>
                  <a:pt x="2335" y="1294"/>
                  <a:pt x="2121" y="1294"/>
                </a:cubicBezTo>
                <a:cubicBezTo>
                  <a:pt x="1967" y="1294"/>
                  <a:pt x="1823" y="1235"/>
                  <a:pt x="1716" y="1128"/>
                </a:cubicBezTo>
                <a:cubicBezTo>
                  <a:pt x="1609" y="1021"/>
                  <a:pt x="1554" y="880"/>
                  <a:pt x="1561" y="732"/>
                </a:cubicBezTo>
                <a:cubicBezTo>
                  <a:pt x="1574" y="459"/>
                  <a:pt x="1809" y="235"/>
                  <a:pt x="2095" y="222"/>
                </a:cubicBezTo>
                <a:cubicBezTo>
                  <a:pt x="2374" y="210"/>
                  <a:pt x="2622" y="398"/>
                  <a:pt x="2673" y="660"/>
                </a:cubicBezTo>
                <a:cubicBezTo>
                  <a:pt x="2695" y="776"/>
                  <a:pt x="2802" y="861"/>
                  <a:pt x="2927" y="861"/>
                </a:cubicBezTo>
                <a:lnTo>
                  <a:pt x="5820" y="861"/>
                </a:lnTo>
                <a:lnTo>
                  <a:pt x="5820" y="655"/>
                </a:lnTo>
                <a:lnTo>
                  <a:pt x="2927" y="655"/>
                </a:lnTo>
                <a:cubicBezTo>
                  <a:pt x="2906" y="655"/>
                  <a:pt x="2888" y="641"/>
                  <a:pt x="2884" y="623"/>
                </a:cubicBezTo>
                <a:cubicBezTo>
                  <a:pt x="2815" y="260"/>
                  <a:pt x="2471" y="0"/>
                  <a:pt x="2085" y="17"/>
                </a:cubicBezTo>
                <a:cubicBezTo>
                  <a:pt x="1689" y="34"/>
                  <a:pt x="1364" y="344"/>
                  <a:pt x="1346" y="723"/>
                </a:cubicBezTo>
                <a:cubicBezTo>
                  <a:pt x="1344" y="769"/>
                  <a:pt x="1348" y="815"/>
                  <a:pt x="1348" y="815"/>
                </a:cubicBezTo>
                <a:cubicBezTo>
                  <a:pt x="1356" y="915"/>
                  <a:pt x="1383" y="991"/>
                  <a:pt x="1399" y="1029"/>
                </a:cubicBezTo>
                <a:cubicBezTo>
                  <a:pt x="1417" y="1075"/>
                  <a:pt x="1463" y="1173"/>
                  <a:pt x="1560" y="1270"/>
                </a:cubicBezTo>
                <a:cubicBezTo>
                  <a:pt x="1708" y="1418"/>
                  <a:pt x="1907" y="1499"/>
                  <a:pt x="2121" y="1499"/>
                </a:cubicBezTo>
                <a:cubicBezTo>
                  <a:pt x="2276" y="1499"/>
                  <a:pt x="2420" y="1558"/>
                  <a:pt x="2527" y="1665"/>
                </a:cubicBezTo>
                <a:cubicBezTo>
                  <a:pt x="2633" y="1772"/>
                  <a:pt x="2688" y="1913"/>
                  <a:pt x="2681" y="2061"/>
                </a:cubicBezTo>
                <a:cubicBezTo>
                  <a:pt x="2668" y="2334"/>
                  <a:pt x="2434" y="2558"/>
                  <a:pt x="2148" y="2571"/>
                </a:cubicBezTo>
                <a:cubicBezTo>
                  <a:pt x="1993" y="2577"/>
                  <a:pt x="1846" y="2525"/>
                  <a:pt x="1734" y="2423"/>
                </a:cubicBezTo>
                <a:cubicBezTo>
                  <a:pt x="1622" y="2321"/>
                  <a:pt x="1561" y="2183"/>
                  <a:pt x="1561" y="2035"/>
                </a:cubicBezTo>
                <a:cubicBezTo>
                  <a:pt x="1561" y="1831"/>
                  <a:pt x="1475" y="1640"/>
                  <a:pt x="1321" y="1499"/>
                </a:cubicBezTo>
                <a:cubicBezTo>
                  <a:pt x="1166" y="1358"/>
                  <a:pt x="963" y="1285"/>
                  <a:pt x="748" y="1294"/>
                </a:cubicBezTo>
                <a:cubicBezTo>
                  <a:pt x="352" y="1312"/>
                  <a:pt x="28" y="1622"/>
                  <a:pt x="10" y="2000"/>
                </a:cubicBezTo>
                <a:cubicBezTo>
                  <a:pt x="0" y="2205"/>
                  <a:pt x="76" y="2400"/>
                  <a:pt x="224" y="2548"/>
                </a:cubicBezTo>
                <a:cubicBezTo>
                  <a:pt x="371" y="2696"/>
                  <a:pt x="571" y="2777"/>
                  <a:pt x="785" y="2777"/>
                </a:cubicBezTo>
                <a:close/>
              </a:path>
            </a:pathLst>
          </a:custGeom>
          <a:solidFill>
            <a:srgbClr val="12376E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Montserrat" pitchFamily="2" charset="77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32B1958-3A93-562F-FEF2-5D66FE1266E7}"/>
              </a:ext>
            </a:extLst>
          </p:cNvPr>
          <p:cNvGrpSpPr/>
          <p:nvPr/>
        </p:nvGrpSpPr>
        <p:grpSpPr>
          <a:xfrm>
            <a:off x="0" y="1066731"/>
            <a:ext cx="12192000" cy="5270573"/>
            <a:chOff x="-131681" y="464466"/>
            <a:chExt cx="12572208" cy="5871120"/>
          </a:xfrm>
        </p:grpSpPr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E02A53ED-DBAF-EBA0-E0D0-51509F375C07}"/>
                </a:ext>
              </a:extLst>
            </p:cNvPr>
            <p:cNvSpPr>
              <a:spLocks/>
            </p:cNvSpPr>
            <p:nvPr/>
          </p:nvSpPr>
          <p:spPr bwMode="auto">
            <a:xfrm>
              <a:off x="-131681" y="464466"/>
              <a:ext cx="8369301" cy="5848350"/>
            </a:xfrm>
            <a:custGeom>
              <a:avLst/>
              <a:gdLst>
                <a:gd name="T0" fmla="*/ 5036 w 5821"/>
                <a:gd name="T1" fmla="*/ 1287 h 4064"/>
                <a:gd name="T2" fmla="*/ 5036 w 5821"/>
                <a:gd name="T3" fmla="*/ 1287 h 4064"/>
                <a:gd name="T4" fmla="*/ 4630 w 5821"/>
                <a:gd name="T5" fmla="*/ 1121 h 4064"/>
                <a:gd name="T6" fmla="*/ 4476 w 5821"/>
                <a:gd name="T7" fmla="*/ 725 h 4064"/>
                <a:gd name="T8" fmla="*/ 5009 w 5821"/>
                <a:gd name="T9" fmla="*/ 215 h 4064"/>
                <a:gd name="T10" fmla="*/ 5423 w 5821"/>
                <a:gd name="T11" fmla="*/ 363 h 4064"/>
                <a:gd name="T12" fmla="*/ 5557 w 5821"/>
                <a:gd name="T13" fmla="*/ 554 h 4064"/>
                <a:gd name="T14" fmla="*/ 5782 w 5821"/>
                <a:gd name="T15" fmla="*/ 548 h 4064"/>
                <a:gd name="T16" fmla="*/ 5571 w 5821"/>
                <a:gd name="T17" fmla="*/ 214 h 4064"/>
                <a:gd name="T18" fmla="*/ 4999 w 5821"/>
                <a:gd name="T19" fmla="*/ 10 h 4064"/>
                <a:gd name="T20" fmla="*/ 4261 w 5821"/>
                <a:gd name="T21" fmla="*/ 716 h 4064"/>
                <a:gd name="T22" fmla="*/ 4474 w 5821"/>
                <a:gd name="T23" fmla="*/ 1263 h 4064"/>
                <a:gd name="T24" fmla="*/ 5036 w 5821"/>
                <a:gd name="T25" fmla="*/ 1492 h 4064"/>
                <a:gd name="T26" fmla="*/ 5441 w 5821"/>
                <a:gd name="T27" fmla="*/ 1658 h 4064"/>
                <a:gd name="T28" fmla="*/ 5596 w 5821"/>
                <a:gd name="T29" fmla="*/ 2054 h 4064"/>
                <a:gd name="T30" fmla="*/ 5062 w 5821"/>
                <a:gd name="T31" fmla="*/ 2564 h 4064"/>
                <a:gd name="T32" fmla="*/ 4649 w 5821"/>
                <a:gd name="T33" fmla="*/ 2416 h 4064"/>
                <a:gd name="T34" fmla="*/ 4475 w 5821"/>
                <a:gd name="T35" fmla="*/ 2028 h 4064"/>
                <a:gd name="T36" fmla="*/ 4235 w 5821"/>
                <a:gd name="T37" fmla="*/ 1492 h 4064"/>
                <a:gd name="T38" fmla="*/ 3663 w 5821"/>
                <a:gd name="T39" fmla="*/ 1287 h 4064"/>
                <a:gd name="T40" fmla="*/ 2924 w 5821"/>
                <a:gd name="T41" fmla="*/ 1994 h 4064"/>
                <a:gd name="T42" fmla="*/ 3138 w 5821"/>
                <a:gd name="T43" fmla="*/ 2541 h 4064"/>
                <a:gd name="T44" fmla="*/ 3699 w 5821"/>
                <a:gd name="T45" fmla="*/ 2770 h 4064"/>
                <a:gd name="T46" fmla="*/ 4105 w 5821"/>
                <a:gd name="T47" fmla="*/ 2936 h 4064"/>
                <a:gd name="T48" fmla="*/ 4259 w 5821"/>
                <a:gd name="T49" fmla="*/ 3331 h 4064"/>
                <a:gd name="T50" fmla="*/ 3726 w 5821"/>
                <a:gd name="T51" fmla="*/ 3841 h 4064"/>
                <a:gd name="T52" fmla="*/ 3148 w 5821"/>
                <a:gd name="T53" fmla="*/ 3404 h 4064"/>
                <a:gd name="T54" fmla="*/ 2894 w 5821"/>
                <a:gd name="T55" fmla="*/ 3203 h 4064"/>
                <a:gd name="T56" fmla="*/ 0 w 5821"/>
                <a:gd name="T57" fmla="*/ 3203 h 4064"/>
                <a:gd name="T58" fmla="*/ 0 w 5821"/>
                <a:gd name="T59" fmla="*/ 3409 h 4064"/>
                <a:gd name="T60" fmla="*/ 2894 w 5821"/>
                <a:gd name="T61" fmla="*/ 3409 h 4064"/>
                <a:gd name="T62" fmla="*/ 2936 w 5821"/>
                <a:gd name="T63" fmla="*/ 3441 h 4064"/>
                <a:gd name="T64" fmla="*/ 3736 w 5821"/>
                <a:gd name="T65" fmla="*/ 4047 h 4064"/>
                <a:gd name="T66" fmla="*/ 4474 w 5821"/>
                <a:gd name="T67" fmla="*/ 3341 h 4064"/>
                <a:gd name="T68" fmla="*/ 4473 w 5821"/>
                <a:gd name="T69" fmla="*/ 3248 h 4064"/>
                <a:gd name="T70" fmla="*/ 4422 w 5821"/>
                <a:gd name="T71" fmla="*/ 3035 h 4064"/>
                <a:gd name="T72" fmla="*/ 4260 w 5821"/>
                <a:gd name="T73" fmla="*/ 2794 h 4064"/>
                <a:gd name="T74" fmla="*/ 3699 w 5821"/>
                <a:gd name="T75" fmla="*/ 2564 h 4064"/>
                <a:gd name="T76" fmla="*/ 3294 w 5821"/>
                <a:gd name="T77" fmla="*/ 2398 h 4064"/>
                <a:gd name="T78" fmla="*/ 3139 w 5821"/>
                <a:gd name="T79" fmla="*/ 2003 h 4064"/>
                <a:gd name="T80" fmla="*/ 3673 w 5821"/>
                <a:gd name="T81" fmla="*/ 1493 h 4064"/>
                <a:gd name="T82" fmla="*/ 4086 w 5821"/>
                <a:gd name="T83" fmla="*/ 1641 h 4064"/>
                <a:gd name="T84" fmla="*/ 4260 w 5821"/>
                <a:gd name="T85" fmla="*/ 2028 h 4064"/>
                <a:gd name="T86" fmla="*/ 4500 w 5821"/>
                <a:gd name="T87" fmla="*/ 2565 h 4064"/>
                <a:gd name="T88" fmla="*/ 5072 w 5821"/>
                <a:gd name="T89" fmla="*/ 2769 h 4064"/>
                <a:gd name="T90" fmla="*/ 5811 w 5821"/>
                <a:gd name="T91" fmla="*/ 2063 h 4064"/>
                <a:gd name="T92" fmla="*/ 5597 w 5821"/>
                <a:gd name="T93" fmla="*/ 1516 h 4064"/>
                <a:gd name="T94" fmla="*/ 5036 w 5821"/>
                <a:gd name="T95" fmla="*/ 1287 h 4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821" h="4064">
                  <a:moveTo>
                    <a:pt x="5036" y="1287"/>
                  </a:moveTo>
                  <a:lnTo>
                    <a:pt x="5036" y="1287"/>
                  </a:lnTo>
                  <a:cubicBezTo>
                    <a:pt x="4881" y="1287"/>
                    <a:pt x="4737" y="1228"/>
                    <a:pt x="4630" y="1121"/>
                  </a:cubicBezTo>
                  <a:cubicBezTo>
                    <a:pt x="4523" y="1014"/>
                    <a:pt x="4469" y="873"/>
                    <a:pt x="4476" y="725"/>
                  </a:cubicBezTo>
                  <a:cubicBezTo>
                    <a:pt x="4489" y="452"/>
                    <a:pt x="4723" y="228"/>
                    <a:pt x="5009" y="215"/>
                  </a:cubicBezTo>
                  <a:cubicBezTo>
                    <a:pt x="5164" y="209"/>
                    <a:pt x="5311" y="261"/>
                    <a:pt x="5423" y="363"/>
                  </a:cubicBezTo>
                  <a:cubicBezTo>
                    <a:pt x="5483" y="418"/>
                    <a:pt x="5528" y="483"/>
                    <a:pt x="5557" y="554"/>
                  </a:cubicBezTo>
                  <a:cubicBezTo>
                    <a:pt x="5632" y="553"/>
                    <a:pt x="5707" y="549"/>
                    <a:pt x="5782" y="548"/>
                  </a:cubicBezTo>
                  <a:cubicBezTo>
                    <a:pt x="5745" y="422"/>
                    <a:pt x="5674" y="307"/>
                    <a:pt x="5571" y="214"/>
                  </a:cubicBezTo>
                  <a:cubicBezTo>
                    <a:pt x="5417" y="73"/>
                    <a:pt x="5213" y="0"/>
                    <a:pt x="4999" y="10"/>
                  </a:cubicBezTo>
                  <a:cubicBezTo>
                    <a:pt x="4603" y="27"/>
                    <a:pt x="4279" y="337"/>
                    <a:pt x="4261" y="716"/>
                  </a:cubicBezTo>
                  <a:cubicBezTo>
                    <a:pt x="4251" y="921"/>
                    <a:pt x="4327" y="1115"/>
                    <a:pt x="4474" y="1263"/>
                  </a:cubicBezTo>
                  <a:cubicBezTo>
                    <a:pt x="4622" y="1411"/>
                    <a:pt x="4822" y="1492"/>
                    <a:pt x="5036" y="1492"/>
                  </a:cubicBezTo>
                  <a:cubicBezTo>
                    <a:pt x="5190" y="1492"/>
                    <a:pt x="5334" y="1551"/>
                    <a:pt x="5441" y="1658"/>
                  </a:cubicBezTo>
                  <a:cubicBezTo>
                    <a:pt x="5548" y="1765"/>
                    <a:pt x="5603" y="1906"/>
                    <a:pt x="5596" y="2054"/>
                  </a:cubicBezTo>
                  <a:cubicBezTo>
                    <a:pt x="5582" y="2327"/>
                    <a:pt x="5348" y="2551"/>
                    <a:pt x="5062" y="2564"/>
                  </a:cubicBezTo>
                  <a:cubicBezTo>
                    <a:pt x="4907" y="2571"/>
                    <a:pt x="4760" y="2518"/>
                    <a:pt x="4649" y="2416"/>
                  </a:cubicBezTo>
                  <a:cubicBezTo>
                    <a:pt x="4537" y="2314"/>
                    <a:pt x="4475" y="2176"/>
                    <a:pt x="4475" y="2028"/>
                  </a:cubicBezTo>
                  <a:cubicBezTo>
                    <a:pt x="4475" y="1824"/>
                    <a:pt x="4390" y="1633"/>
                    <a:pt x="4235" y="1492"/>
                  </a:cubicBezTo>
                  <a:cubicBezTo>
                    <a:pt x="4080" y="1351"/>
                    <a:pt x="3877" y="1278"/>
                    <a:pt x="3663" y="1287"/>
                  </a:cubicBezTo>
                  <a:cubicBezTo>
                    <a:pt x="3267" y="1305"/>
                    <a:pt x="2942" y="1615"/>
                    <a:pt x="2924" y="1994"/>
                  </a:cubicBezTo>
                  <a:cubicBezTo>
                    <a:pt x="2914" y="2198"/>
                    <a:pt x="2990" y="2393"/>
                    <a:pt x="3138" y="2541"/>
                  </a:cubicBezTo>
                  <a:cubicBezTo>
                    <a:pt x="3286" y="2689"/>
                    <a:pt x="3485" y="2770"/>
                    <a:pt x="3699" y="2770"/>
                  </a:cubicBezTo>
                  <a:cubicBezTo>
                    <a:pt x="3854" y="2770"/>
                    <a:pt x="3998" y="2829"/>
                    <a:pt x="4105" y="2936"/>
                  </a:cubicBezTo>
                  <a:cubicBezTo>
                    <a:pt x="4211" y="3043"/>
                    <a:pt x="4266" y="3183"/>
                    <a:pt x="4259" y="3331"/>
                  </a:cubicBezTo>
                  <a:cubicBezTo>
                    <a:pt x="4246" y="3605"/>
                    <a:pt x="4012" y="3829"/>
                    <a:pt x="3726" y="3841"/>
                  </a:cubicBezTo>
                  <a:cubicBezTo>
                    <a:pt x="3447" y="3854"/>
                    <a:pt x="3198" y="3665"/>
                    <a:pt x="3148" y="3404"/>
                  </a:cubicBezTo>
                  <a:cubicBezTo>
                    <a:pt x="3126" y="3287"/>
                    <a:pt x="3019" y="3203"/>
                    <a:pt x="2894" y="3203"/>
                  </a:cubicBezTo>
                  <a:lnTo>
                    <a:pt x="0" y="3203"/>
                  </a:lnTo>
                  <a:lnTo>
                    <a:pt x="0" y="3409"/>
                  </a:lnTo>
                  <a:lnTo>
                    <a:pt x="2894" y="3409"/>
                  </a:lnTo>
                  <a:cubicBezTo>
                    <a:pt x="2914" y="3409"/>
                    <a:pt x="2933" y="3423"/>
                    <a:pt x="2936" y="3441"/>
                  </a:cubicBezTo>
                  <a:cubicBezTo>
                    <a:pt x="3006" y="3803"/>
                    <a:pt x="3349" y="4064"/>
                    <a:pt x="3736" y="4047"/>
                  </a:cubicBezTo>
                  <a:cubicBezTo>
                    <a:pt x="4132" y="4030"/>
                    <a:pt x="4456" y="3719"/>
                    <a:pt x="4474" y="3341"/>
                  </a:cubicBezTo>
                  <a:cubicBezTo>
                    <a:pt x="4476" y="3295"/>
                    <a:pt x="4473" y="3248"/>
                    <a:pt x="4473" y="3248"/>
                  </a:cubicBezTo>
                  <a:cubicBezTo>
                    <a:pt x="4465" y="3149"/>
                    <a:pt x="4438" y="3073"/>
                    <a:pt x="4422" y="3035"/>
                  </a:cubicBezTo>
                  <a:cubicBezTo>
                    <a:pt x="4403" y="2989"/>
                    <a:pt x="4357" y="2891"/>
                    <a:pt x="4260" y="2794"/>
                  </a:cubicBezTo>
                  <a:cubicBezTo>
                    <a:pt x="4112" y="2646"/>
                    <a:pt x="3913" y="2564"/>
                    <a:pt x="3699" y="2564"/>
                  </a:cubicBezTo>
                  <a:cubicBezTo>
                    <a:pt x="3545" y="2564"/>
                    <a:pt x="3401" y="2505"/>
                    <a:pt x="3294" y="2398"/>
                  </a:cubicBezTo>
                  <a:cubicBezTo>
                    <a:pt x="3187" y="2292"/>
                    <a:pt x="3132" y="2151"/>
                    <a:pt x="3139" y="2003"/>
                  </a:cubicBezTo>
                  <a:cubicBezTo>
                    <a:pt x="3152" y="1730"/>
                    <a:pt x="3387" y="1506"/>
                    <a:pt x="3673" y="1493"/>
                  </a:cubicBezTo>
                  <a:cubicBezTo>
                    <a:pt x="3828" y="1486"/>
                    <a:pt x="3974" y="1539"/>
                    <a:pt x="4086" y="1641"/>
                  </a:cubicBezTo>
                  <a:cubicBezTo>
                    <a:pt x="4198" y="1743"/>
                    <a:pt x="4260" y="1881"/>
                    <a:pt x="4260" y="2028"/>
                  </a:cubicBezTo>
                  <a:cubicBezTo>
                    <a:pt x="4260" y="2233"/>
                    <a:pt x="4345" y="2424"/>
                    <a:pt x="4500" y="2565"/>
                  </a:cubicBezTo>
                  <a:cubicBezTo>
                    <a:pt x="4655" y="2706"/>
                    <a:pt x="4858" y="2779"/>
                    <a:pt x="5072" y="2769"/>
                  </a:cubicBezTo>
                  <a:cubicBezTo>
                    <a:pt x="5468" y="2752"/>
                    <a:pt x="5792" y="2442"/>
                    <a:pt x="5811" y="2063"/>
                  </a:cubicBezTo>
                  <a:cubicBezTo>
                    <a:pt x="5821" y="1858"/>
                    <a:pt x="5745" y="1664"/>
                    <a:pt x="5597" y="1516"/>
                  </a:cubicBezTo>
                  <a:cubicBezTo>
                    <a:pt x="5449" y="1368"/>
                    <a:pt x="5250" y="1287"/>
                    <a:pt x="5036" y="1287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solidFill>
                <a:srgbClr val="12376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Montserrat" pitchFamily="2" charset="77"/>
              </a:endParaRPr>
            </a:p>
          </p:txBody>
        </p:sp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id="{2A9E23FB-F04C-A45A-AF2A-79C1732B5E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4400" y="488823"/>
              <a:ext cx="8366127" cy="5846763"/>
            </a:xfrm>
            <a:custGeom>
              <a:avLst/>
              <a:gdLst>
                <a:gd name="T0" fmla="*/ 785 w 5820"/>
                <a:gd name="T1" fmla="*/ 2777 h 4063"/>
                <a:gd name="T2" fmla="*/ 785 w 5820"/>
                <a:gd name="T3" fmla="*/ 2777 h 4063"/>
                <a:gd name="T4" fmla="*/ 1190 w 5820"/>
                <a:gd name="T5" fmla="*/ 2943 h 4063"/>
                <a:gd name="T6" fmla="*/ 1345 w 5820"/>
                <a:gd name="T7" fmla="*/ 3338 h 4063"/>
                <a:gd name="T8" fmla="*/ 811 w 5820"/>
                <a:gd name="T9" fmla="*/ 3848 h 4063"/>
                <a:gd name="T10" fmla="*/ 398 w 5820"/>
                <a:gd name="T11" fmla="*/ 3701 h 4063"/>
                <a:gd name="T12" fmla="*/ 263 w 5820"/>
                <a:gd name="T13" fmla="*/ 3510 h 4063"/>
                <a:gd name="T14" fmla="*/ 38 w 5820"/>
                <a:gd name="T15" fmla="*/ 3516 h 4063"/>
                <a:gd name="T16" fmla="*/ 249 w 5820"/>
                <a:gd name="T17" fmla="*/ 3849 h 4063"/>
                <a:gd name="T18" fmla="*/ 821 w 5820"/>
                <a:gd name="T19" fmla="*/ 4054 h 4063"/>
                <a:gd name="T20" fmla="*/ 1560 w 5820"/>
                <a:gd name="T21" fmla="*/ 3348 h 4063"/>
                <a:gd name="T22" fmla="*/ 1346 w 5820"/>
                <a:gd name="T23" fmla="*/ 2801 h 4063"/>
                <a:gd name="T24" fmla="*/ 785 w 5820"/>
                <a:gd name="T25" fmla="*/ 2571 h 4063"/>
                <a:gd name="T26" fmla="*/ 379 w 5820"/>
                <a:gd name="T27" fmla="*/ 2405 h 4063"/>
                <a:gd name="T28" fmla="*/ 225 w 5820"/>
                <a:gd name="T29" fmla="*/ 2010 h 4063"/>
                <a:gd name="T30" fmla="*/ 758 w 5820"/>
                <a:gd name="T31" fmla="*/ 1500 h 4063"/>
                <a:gd name="T32" fmla="*/ 1172 w 5820"/>
                <a:gd name="T33" fmla="*/ 1648 h 4063"/>
                <a:gd name="T34" fmla="*/ 1345 w 5820"/>
                <a:gd name="T35" fmla="*/ 2035 h 4063"/>
                <a:gd name="T36" fmla="*/ 1585 w 5820"/>
                <a:gd name="T37" fmla="*/ 2572 h 4063"/>
                <a:gd name="T38" fmla="*/ 2158 w 5820"/>
                <a:gd name="T39" fmla="*/ 2776 h 4063"/>
                <a:gd name="T40" fmla="*/ 2896 w 5820"/>
                <a:gd name="T41" fmla="*/ 2070 h 4063"/>
                <a:gd name="T42" fmla="*/ 2682 w 5820"/>
                <a:gd name="T43" fmla="*/ 1523 h 4063"/>
                <a:gd name="T44" fmla="*/ 2121 w 5820"/>
                <a:gd name="T45" fmla="*/ 1294 h 4063"/>
                <a:gd name="T46" fmla="*/ 1716 w 5820"/>
                <a:gd name="T47" fmla="*/ 1128 h 4063"/>
                <a:gd name="T48" fmla="*/ 1561 w 5820"/>
                <a:gd name="T49" fmla="*/ 732 h 4063"/>
                <a:gd name="T50" fmla="*/ 2095 w 5820"/>
                <a:gd name="T51" fmla="*/ 222 h 4063"/>
                <a:gd name="T52" fmla="*/ 2673 w 5820"/>
                <a:gd name="T53" fmla="*/ 660 h 4063"/>
                <a:gd name="T54" fmla="*/ 2927 w 5820"/>
                <a:gd name="T55" fmla="*/ 861 h 4063"/>
                <a:gd name="T56" fmla="*/ 5820 w 5820"/>
                <a:gd name="T57" fmla="*/ 861 h 4063"/>
                <a:gd name="T58" fmla="*/ 5820 w 5820"/>
                <a:gd name="T59" fmla="*/ 655 h 4063"/>
                <a:gd name="T60" fmla="*/ 2927 w 5820"/>
                <a:gd name="T61" fmla="*/ 655 h 4063"/>
                <a:gd name="T62" fmla="*/ 2884 w 5820"/>
                <a:gd name="T63" fmla="*/ 623 h 4063"/>
                <a:gd name="T64" fmla="*/ 2085 w 5820"/>
                <a:gd name="T65" fmla="*/ 17 h 4063"/>
                <a:gd name="T66" fmla="*/ 1346 w 5820"/>
                <a:gd name="T67" fmla="*/ 723 h 4063"/>
                <a:gd name="T68" fmla="*/ 1348 w 5820"/>
                <a:gd name="T69" fmla="*/ 815 h 4063"/>
                <a:gd name="T70" fmla="*/ 1399 w 5820"/>
                <a:gd name="T71" fmla="*/ 1029 h 4063"/>
                <a:gd name="T72" fmla="*/ 1560 w 5820"/>
                <a:gd name="T73" fmla="*/ 1270 h 4063"/>
                <a:gd name="T74" fmla="*/ 2121 w 5820"/>
                <a:gd name="T75" fmla="*/ 1499 h 4063"/>
                <a:gd name="T76" fmla="*/ 2527 w 5820"/>
                <a:gd name="T77" fmla="*/ 1665 h 4063"/>
                <a:gd name="T78" fmla="*/ 2681 w 5820"/>
                <a:gd name="T79" fmla="*/ 2061 h 4063"/>
                <a:gd name="T80" fmla="*/ 2148 w 5820"/>
                <a:gd name="T81" fmla="*/ 2571 h 4063"/>
                <a:gd name="T82" fmla="*/ 1734 w 5820"/>
                <a:gd name="T83" fmla="*/ 2423 h 4063"/>
                <a:gd name="T84" fmla="*/ 1561 w 5820"/>
                <a:gd name="T85" fmla="*/ 2035 h 4063"/>
                <a:gd name="T86" fmla="*/ 1321 w 5820"/>
                <a:gd name="T87" fmla="*/ 1499 h 4063"/>
                <a:gd name="T88" fmla="*/ 748 w 5820"/>
                <a:gd name="T89" fmla="*/ 1294 h 4063"/>
                <a:gd name="T90" fmla="*/ 10 w 5820"/>
                <a:gd name="T91" fmla="*/ 2000 h 4063"/>
                <a:gd name="T92" fmla="*/ 224 w 5820"/>
                <a:gd name="T93" fmla="*/ 2548 h 4063"/>
                <a:gd name="T94" fmla="*/ 785 w 5820"/>
                <a:gd name="T95" fmla="*/ 2777 h 4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820" h="4063">
                  <a:moveTo>
                    <a:pt x="785" y="2777"/>
                  </a:moveTo>
                  <a:lnTo>
                    <a:pt x="785" y="2777"/>
                  </a:lnTo>
                  <a:cubicBezTo>
                    <a:pt x="939" y="2777"/>
                    <a:pt x="1083" y="2836"/>
                    <a:pt x="1190" y="2943"/>
                  </a:cubicBezTo>
                  <a:cubicBezTo>
                    <a:pt x="1297" y="3050"/>
                    <a:pt x="1352" y="3190"/>
                    <a:pt x="1345" y="3338"/>
                  </a:cubicBezTo>
                  <a:cubicBezTo>
                    <a:pt x="1332" y="3612"/>
                    <a:pt x="1097" y="3836"/>
                    <a:pt x="811" y="3848"/>
                  </a:cubicBezTo>
                  <a:cubicBezTo>
                    <a:pt x="656" y="3855"/>
                    <a:pt x="509" y="3803"/>
                    <a:pt x="398" y="3701"/>
                  </a:cubicBezTo>
                  <a:cubicBezTo>
                    <a:pt x="338" y="3646"/>
                    <a:pt x="292" y="3581"/>
                    <a:pt x="263" y="3510"/>
                  </a:cubicBezTo>
                  <a:cubicBezTo>
                    <a:pt x="188" y="3511"/>
                    <a:pt x="113" y="3514"/>
                    <a:pt x="38" y="3516"/>
                  </a:cubicBezTo>
                  <a:cubicBezTo>
                    <a:pt x="75" y="3642"/>
                    <a:pt x="147" y="3756"/>
                    <a:pt x="249" y="3849"/>
                  </a:cubicBezTo>
                  <a:cubicBezTo>
                    <a:pt x="404" y="3991"/>
                    <a:pt x="607" y="4063"/>
                    <a:pt x="821" y="4054"/>
                  </a:cubicBezTo>
                  <a:cubicBezTo>
                    <a:pt x="1217" y="4037"/>
                    <a:pt x="1542" y="3726"/>
                    <a:pt x="1560" y="3348"/>
                  </a:cubicBezTo>
                  <a:cubicBezTo>
                    <a:pt x="1570" y="3143"/>
                    <a:pt x="1494" y="2949"/>
                    <a:pt x="1346" y="2801"/>
                  </a:cubicBezTo>
                  <a:cubicBezTo>
                    <a:pt x="1198" y="2653"/>
                    <a:pt x="999" y="2571"/>
                    <a:pt x="785" y="2571"/>
                  </a:cubicBezTo>
                  <a:cubicBezTo>
                    <a:pt x="630" y="2571"/>
                    <a:pt x="486" y="2512"/>
                    <a:pt x="379" y="2405"/>
                  </a:cubicBezTo>
                  <a:cubicBezTo>
                    <a:pt x="273" y="2299"/>
                    <a:pt x="218" y="2158"/>
                    <a:pt x="225" y="2010"/>
                  </a:cubicBezTo>
                  <a:cubicBezTo>
                    <a:pt x="238" y="1737"/>
                    <a:pt x="472" y="1513"/>
                    <a:pt x="758" y="1500"/>
                  </a:cubicBezTo>
                  <a:cubicBezTo>
                    <a:pt x="913" y="1493"/>
                    <a:pt x="1060" y="1546"/>
                    <a:pt x="1172" y="1648"/>
                  </a:cubicBezTo>
                  <a:cubicBezTo>
                    <a:pt x="1284" y="1750"/>
                    <a:pt x="1345" y="1888"/>
                    <a:pt x="1345" y="2035"/>
                  </a:cubicBezTo>
                  <a:cubicBezTo>
                    <a:pt x="1345" y="2240"/>
                    <a:pt x="1431" y="2430"/>
                    <a:pt x="1585" y="2572"/>
                  </a:cubicBezTo>
                  <a:cubicBezTo>
                    <a:pt x="1740" y="2713"/>
                    <a:pt x="1943" y="2786"/>
                    <a:pt x="2158" y="2776"/>
                  </a:cubicBezTo>
                  <a:cubicBezTo>
                    <a:pt x="2554" y="2759"/>
                    <a:pt x="2878" y="2449"/>
                    <a:pt x="2896" y="2070"/>
                  </a:cubicBezTo>
                  <a:cubicBezTo>
                    <a:pt x="2906" y="1865"/>
                    <a:pt x="2830" y="1671"/>
                    <a:pt x="2682" y="1523"/>
                  </a:cubicBezTo>
                  <a:cubicBezTo>
                    <a:pt x="2535" y="1375"/>
                    <a:pt x="2335" y="1294"/>
                    <a:pt x="2121" y="1294"/>
                  </a:cubicBezTo>
                  <a:cubicBezTo>
                    <a:pt x="1967" y="1294"/>
                    <a:pt x="1823" y="1235"/>
                    <a:pt x="1716" y="1128"/>
                  </a:cubicBezTo>
                  <a:cubicBezTo>
                    <a:pt x="1609" y="1021"/>
                    <a:pt x="1554" y="880"/>
                    <a:pt x="1561" y="732"/>
                  </a:cubicBezTo>
                  <a:cubicBezTo>
                    <a:pt x="1574" y="459"/>
                    <a:pt x="1809" y="235"/>
                    <a:pt x="2095" y="222"/>
                  </a:cubicBezTo>
                  <a:cubicBezTo>
                    <a:pt x="2374" y="210"/>
                    <a:pt x="2622" y="398"/>
                    <a:pt x="2673" y="660"/>
                  </a:cubicBezTo>
                  <a:cubicBezTo>
                    <a:pt x="2695" y="776"/>
                    <a:pt x="2802" y="861"/>
                    <a:pt x="2927" y="861"/>
                  </a:cubicBezTo>
                  <a:lnTo>
                    <a:pt x="5820" y="861"/>
                  </a:lnTo>
                  <a:lnTo>
                    <a:pt x="5820" y="655"/>
                  </a:lnTo>
                  <a:lnTo>
                    <a:pt x="2927" y="655"/>
                  </a:lnTo>
                  <a:cubicBezTo>
                    <a:pt x="2906" y="655"/>
                    <a:pt x="2888" y="641"/>
                    <a:pt x="2884" y="623"/>
                  </a:cubicBezTo>
                  <a:cubicBezTo>
                    <a:pt x="2815" y="260"/>
                    <a:pt x="2471" y="0"/>
                    <a:pt x="2085" y="17"/>
                  </a:cubicBezTo>
                  <a:cubicBezTo>
                    <a:pt x="1689" y="34"/>
                    <a:pt x="1364" y="344"/>
                    <a:pt x="1346" y="723"/>
                  </a:cubicBezTo>
                  <a:cubicBezTo>
                    <a:pt x="1344" y="769"/>
                    <a:pt x="1348" y="815"/>
                    <a:pt x="1348" y="815"/>
                  </a:cubicBezTo>
                  <a:cubicBezTo>
                    <a:pt x="1356" y="915"/>
                    <a:pt x="1383" y="991"/>
                    <a:pt x="1399" y="1029"/>
                  </a:cubicBezTo>
                  <a:cubicBezTo>
                    <a:pt x="1417" y="1075"/>
                    <a:pt x="1463" y="1173"/>
                    <a:pt x="1560" y="1270"/>
                  </a:cubicBezTo>
                  <a:cubicBezTo>
                    <a:pt x="1708" y="1418"/>
                    <a:pt x="1907" y="1499"/>
                    <a:pt x="2121" y="1499"/>
                  </a:cubicBezTo>
                  <a:cubicBezTo>
                    <a:pt x="2276" y="1499"/>
                    <a:pt x="2420" y="1558"/>
                    <a:pt x="2527" y="1665"/>
                  </a:cubicBezTo>
                  <a:cubicBezTo>
                    <a:pt x="2633" y="1772"/>
                    <a:pt x="2688" y="1913"/>
                    <a:pt x="2681" y="2061"/>
                  </a:cubicBezTo>
                  <a:cubicBezTo>
                    <a:pt x="2668" y="2334"/>
                    <a:pt x="2434" y="2558"/>
                    <a:pt x="2148" y="2571"/>
                  </a:cubicBezTo>
                  <a:cubicBezTo>
                    <a:pt x="1993" y="2577"/>
                    <a:pt x="1846" y="2525"/>
                    <a:pt x="1734" y="2423"/>
                  </a:cubicBezTo>
                  <a:cubicBezTo>
                    <a:pt x="1622" y="2321"/>
                    <a:pt x="1561" y="2183"/>
                    <a:pt x="1561" y="2035"/>
                  </a:cubicBezTo>
                  <a:cubicBezTo>
                    <a:pt x="1561" y="1831"/>
                    <a:pt x="1475" y="1640"/>
                    <a:pt x="1321" y="1499"/>
                  </a:cubicBezTo>
                  <a:cubicBezTo>
                    <a:pt x="1166" y="1358"/>
                    <a:pt x="963" y="1285"/>
                    <a:pt x="748" y="1294"/>
                  </a:cubicBezTo>
                  <a:cubicBezTo>
                    <a:pt x="352" y="1312"/>
                    <a:pt x="28" y="1622"/>
                    <a:pt x="10" y="2000"/>
                  </a:cubicBezTo>
                  <a:cubicBezTo>
                    <a:pt x="0" y="2205"/>
                    <a:pt x="76" y="2400"/>
                    <a:pt x="224" y="2548"/>
                  </a:cubicBezTo>
                  <a:cubicBezTo>
                    <a:pt x="371" y="2696"/>
                    <a:pt x="571" y="2777"/>
                    <a:pt x="785" y="2777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Montserrat" pitchFamily="2" charset="77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A1976CE-B88A-E0EA-526D-D42215929641}"/>
              </a:ext>
            </a:extLst>
          </p:cNvPr>
          <p:cNvSpPr txBox="1"/>
          <p:nvPr/>
        </p:nvSpPr>
        <p:spPr>
          <a:xfrm>
            <a:off x="7307612" y="5353853"/>
            <a:ext cx="2991116" cy="745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Montserrat" pitchFamily="2" charset="77"/>
                <a:ea typeface="Lato" panose="020F0502020204030203" pitchFamily="34" charset="0"/>
                <a:cs typeface="Lato" panose="020F0502020204030203" pitchFamily="34" charset="0"/>
              </a:rPr>
              <a:t>PROGRAM INVENTORY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3EE4A2-7154-84D0-B08F-5620A0DB2F5A}"/>
              </a:ext>
            </a:extLst>
          </p:cNvPr>
          <p:cNvSpPr txBox="1"/>
          <p:nvPr/>
        </p:nvSpPr>
        <p:spPr>
          <a:xfrm>
            <a:off x="2855491" y="2343429"/>
            <a:ext cx="2211744" cy="745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Montserrat" pitchFamily="2" charset="77"/>
                <a:ea typeface="Lato" panose="020F0502020204030203" pitchFamily="34" charset="0"/>
                <a:cs typeface="Lato" panose="020F0502020204030203" pitchFamily="34" charset="0"/>
              </a:rPr>
              <a:t>PROGRAM COSTING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2F88DB-FBAC-E280-8A9E-5FE27328F273}"/>
              </a:ext>
            </a:extLst>
          </p:cNvPr>
          <p:cNvSpPr txBox="1"/>
          <p:nvPr/>
        </p:nvSpPr>
        <p:spPr>
          <a:xfrm>
            <a:off x="9197371" y="3368802"/>
            <a:ext cx="2202714" cy="745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Montserrat" pitchFamily="2" charset="77"/>
                <a:ea typeface="Lato" panose="020F0502020204030203" pitchFamily="34" charset="0"/>
                <a:cs typeface="Lato" panose="020F0502020204030203" pitchFamily="34" charset="0"/>
              </a:rPr>
              <a:t>PROGRAM SCORING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85B90F-4BB2-E9CD-AD3A-7A9E00F4D620}"/>
              </a:ext>
            </a:extLst>
          </p:cNvPr>
          <p:cNvSpPr txBox="1"/>
          <p:nvPr/>
        </p:nvSpPr>
        <p:spPr>
          <a:xfrm>
            <a:off x="1502875" y="3827346"/>
            <a:ext cx="1913264" cy="1077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Montserrat" pitchFamily="2" charset="77"/>
                <a:ea typeface="Lato" panose="020F0502020204030203" pitchFamily="34" charset="0"/>
                <a:cs typeface="Lato" panose="020F0502020204030203" pitchFamily="34" charset="0"/>
              </a:rPr>
              <a:t>UPLOAD BUDGET DATA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AC73740-AD9F-E9DF-4EA1-55E9C41D5203}"/>
              </a:ext>
            </a:extLst>
          </p:cNvPr>
          <p:cNvGrpSpPr/>
          <p:nvPr/>
        </p:nvGrpSpPr>
        <p:grpSpPr>
          <a:xfrm>
            <a:off x="370733" y="3827346"/>
            <a:ext cx="1152771" cy="1067128"/>
            <a:chOff x="154030" y="3285325"/>
            <a:chExt cx="1188720" cy="1188720"/>
          </a:xfrm>
        </p:grpSpPr>
        <p:pic>
          <p:nvPicPr>
            <p:cNvPr id="11" name="Picture 10" descr="Shape&#10;&#10;Description automatically generated">
              <a:extLst>
                <a:ext uri="{FF2B5EF4-FFF2-40B4-BE49-F238E27FC236}">
                  <a16:creationId xmlns:a16="http://schemas.microsoft.com/office/drawing/2014/main" id="{7FAD27C7-C651-7C83-CECB-EBF8F20A9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4030" y="3285325"/>
              <a:ext cx="1188720" cy="118872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8F3EFCB-2E8A-6868-4DCB-9777FDF8610A}"/>
                </a:ext>
              </a:extLst>
            </p:cNvPr>
            <p:cNvSpPr txBox="1"/>
            <p:nvPr/>
          </p:nvSpPr>
          <p:spPr>
            <a:xfrm>
              <a:off x="448568" y="3587297"/>
              <a:ext cx="5996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123261"/>
                  </a:solidFill>
                  <a:latin typeface="Montserrat" pitchFamily="2" charset="77"/>
                  <a:ea typeface="Lato" panose="020F0502020204030203" pitchFamily="34" charset="0"/>
                  <a:cs typeface="Lato" panose="020F0502020204030203" pitchFamily="34" charset="0"/>
                </a:rPr>
                <a:t>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C975360-C77D-3698-4103-BBA178519917}"/>
              </a:ext>
            </a:extLst>
          </p:cNvPr>
          <p:cNvGrpSpPr/>
          <p:nvPr/>
        </p:nvGrpSpPr>
        <p:grpSpPr>
          <a:xfrm>
            <a:off x="6265571" y="5189518"/>
            <a:ext cx="1152771" cy="1067128"/>
            <a:chOff x="6373260" y="5136026"/>
            <a:chExt cx="1188720" cy="1188720"/>
          </a:xfrm>
        </p:grpSpPr>
        <p:pic>
          <p:nvPicPr>
            <p:cNvPr id="14" name="Picture 13" descr="Shape&#10;&#10;Description automatically generated">
              <a:extLst>
                <a:ext uri="{FF2B5EF4-FFF2-40B4-BE49-F238E27FC236}">
                  <a16:creationId xmlns:a16="http://schemas.microsoft.com/office/drawing/2014/main" id="{AF5D4097-C360-A576-704F-24C13A568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73260" y="5136026"/>
              <a:ext cx="1188720" cy="118872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52A4FB3-9979-342B-1194-BF3666B75EAE}"/>
                </a:ext>
              </a:extLst>
            </p:cNvPr>
            <p:cNvSpPr txBox="1"/>
            <p:nvPr/>
          </p:nvSpPr>
          <p:spPr>
            <a:xfrm>
              <a:off x="6667798" y="5437998"/>
              <a:ext cx="5996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123261"/>
                  </a:solidFill>
                  <a:latin typeface="Montserrat" pitchFamily="2" charset="77"/>
                  <a:ea typeface="Lato" panose="020F0502020204030203" pitchFamily="34" charset="0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C3A056A-EEF5-F919-A3B7-88D783F022AD}"/>
              </a:ext>
            </a:extLst>
          </p:cNvPr>
          <p:cNvGrpSpPr/>
          <p:nvPr/>
        </p:nvGrpSpPr>
        <p:grpSpPr>
          <a:xfrm>
            <a:off x="1780057" y="2182862"/>
            <a:ext cx="1152771" cy="1067128"/>
            <a:chOff x="1638572" y="1463115"/>
            <a:chExt cx="1188720" cy="1188720"/>
          </a:xfrm>
        </p:grpSpPr>
        <p:pic>
          <p:nvPicPr>
            <p:cNvPr id="17" name="Picture 16" descr="Shape&#10;&#10;Description automatically generated">
              <a:extLst>
                <a:ext uri="{FF2B5EF4-FFF2-40B4-BE49-F238E27FC236}">
                  <a16:creationId xmlns:a16="http://schemas.microsoft.com/office/drawing/2014/main" id="{A0B6AC93-E76A-ABC1-8D83-DC11A9BCB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38572" y="1463115"/>
              <a:ext cx="1188720" cy="118872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F0AB220-6484-35CF-323A-E13C135C1F01}"/>
                </a:ext>
              </a:extLst>
            </p:cNvPr>
            <p:cNvSpPr txBox="1"/>
            <p:nvPr/>
          </p:nvSpPr>
          <p:spPr>
            <a:xfrm>
              <a:off x="1933110" y="1765087"/>
              <a:ext cx="5996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123261"/>
                  </a:solidFill>
                  <a:latin typeface="Montserrat" pitchFamily="2" charset="77"/>
                  <a:ea typeface="Lato" panose="020F0502020204030203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27F9F4F-50FE-E4AE-77AB-1CEEC7536A40}"/>
              </a:ext>
            </a:extLst>
          </p:cNvPr>
          <p:cNvGrpSpPr/>
          <p:nvPr/>
        </p:nvGrpSpPr>
        <p:grpSpPr>
          <a:xfrm>
            <a:off x="8121147" y="3194464"/>
            <a:ext cx="1152771" cy="1067128"/>
            <a:chOff x="10181727" y="2144471"/>
            <a:chExt cx="1188720" cy="1188720"/>
          </a:xfrm>
        </p:grpSpPr>
        <p:pic>
          <p:nvPicPr>
            <p:cNvPr id="20" name="Picture 19" descr="Shape&#10;&#10;Description automatically generated">
              <a:extLst>
                <a:ext uri="{FF2B5EF4-FFF2-40B4-BE49-F238E27FC236}">
                  <a16:creationId xmlns:a16="http://schemas.microsoft.com/office/drawing/2014/main" id="{7EF59D11-2D91-A459-6456-5D1338677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81727" y="2144471"/>
              <a:ext cx="1188720" cy="118872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147F251-650A-09C0-A50A-D753F3D49694}"/>
                </a:ext>
              </a:extLst>
            </p:cNvPr>
            <p:cNvSpPr txBox="1"/>
            <p:nvPr/>
          </p:nvSpPr>
          <p:spPr>
            <a:xfrm>
              <a:off x="10476265" y="2446443"/>
              <a:ext cx="5996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123261"/>
                  </a:solidFill>
                  <a:latin typeface="Montserrat" pitchFamily="2" charset="77"/>
                  <a:ea typeface="Lato" panose="020F0502020204030203" pitchFamily="34" charset="0"/>
                  <a:cs typeface="Lato" panose="020F0502020204030203" pitchFamily="34" charset="0"/>
                </a:rPr>
                <a:t>4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11661C8-4B53-B515-5D0D-074ABC77746F}"/>
              </a:ext>
            </a:extLst>
          </p:cNvPr>
          <p:cNvSpPr txBox="1"/>
          <p:nvPr/>
        </p:nvSpPr>
        <p:spPr>
          <a:xfrm>
            <a:off x="9667898" y="951107"/>
            <a:ext cx="25241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Montserrat" pitchFamily="2" charset="77"/>
                <a:ea typeface="Lato" panose="020F0502020204030203" pitchFamily="34" charset="0"/>
                <a:cs typeface="Lato" panose="020F0502020204030203" pitchFamily="34" charset="0"/>
              </a:rPr>
              <a:t>PROGRAM ANALYSIS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032D8F3-9DD0-E8F6-93DC-FFE0E007DF74}"/>
              </a:ext>
            </a:extLst>
          </p:cNvPr>
          <p:cNvGrpSpPr/>
          <p:nvPr/>
        </p:nvGrpSpPr>
        <p:grpSpPr>
          <a:xfrm>
            <a:off x="8567268" y="745958"/>
            <a:ext cx="1152771" cy="1067128"/>
            <a:chOff x="10209023" y="54262"/>
            <a:chExt cx="1188720" cy="1188720"/>
          </a:xfrm>
        </p:grpSpPr>
        <p:pic>
          <p:nvPicPr>
            <p:cNvPr id="24" name="Picture 23" descr="Shape&#10;&#10;Description automatically generated">
              <a:extLst>
                <a:ext uri="{FF2B5EF4-FFF2-40B4-BE49-F238E27FC236}">
                  <a16:creationId xmlns:a16="http://schemas.microsoft.com/office/drawing/2014/main" id="{E25114F7-FC49-5438-D2CC-CB129060E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09023" y="54262"/>
              <a:ext cx="1188720" cy="118872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0DA4C5F-0284-0227-461F-B1A15E3B26CB}"/>
                </a:ext>
              </a:extLst>
            </p:cNvPr>
            <p:cNvSpPr txBox="1"/>
            <p:nvPr/>
          </p:nvSpPr>
          <p:spPr>
            <a:xfrm>
              <a:off x="10503561" y="356234"/>
              <a:ext cx="5996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123261"/>
                  </a:solidFill>
                  <a:latin typeface="Montserrat" pitchFamily="2" charset="77"/>
                  <a:ea typeface="Lato" panose="020F0502020204030203" pitchFamily="34" charset="0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A92369F-221E-5C54-286E-AAC74B6B873D}"/>
              </a:ext>
            </a:extLst>
          </p:cNvPr>
          <p:cNvGrpSpPr/>
          <p:nvPr/>
        </p:nvGrpSpPr>
        <p:grpSpPr>
          <a:xfrm>
            <a:off x="6386194" y="1466943"/>
            <a:ext cx="1296251" cy="1201374"/>
            <a:chOff x="6435808" y="928812"/>
            <a:chExt cx="1336675" cy="1338263"/>
          </a:xfrm>
        </p:grpSpPr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id="{2119CA11-37C0-CB41-FDAF-11B58B5311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5808" y="928812"/>
              <a:ext cx="1336675" cy="1338263"/>
            </a:xfrm>
            <a:custGeom>
              <a:avLst/>
              <a:gdLst>
                <a:gd name="T0" fmla="*/ 930 w 930"/>
                <a:gd name="T1" fmla="*/ 465 h 930"/>
                <a:gd name="T2" fmla="*/ 930 w 930"/>
                <a:gd name="T3" fmla="*/ 465 h 930"/>
                <a:gd name="T4" fmla="*/ 465 w 930"/>
                <a:gd name="T5" fmla="*/ 0 h 930"/>
                <a:gd name="T6" fmla="*/ 0 w 930"/>
                <a:gd name="T7" fmla="*/ 465 h 930"/>
                <a:gd name="T8" fmla="*/ 465 w 930"/>
                <a:gd name="T9" fmla="*/ 930 h 930"/>
                <a:gd name="T10" fmla="*/ 930 w 930"/>
                <a:gd name="T11" fmla="*/ 465 h 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0" h="930">
                  <a:moveTo>
                    <a:pt x="930" y="465"/>
                  </a:moveTo>
                  <a:lnTo>
                    <a:pt x="930" y="465"/>
                  </a:lnTo>
                  <a:cubicBezTo>
                    <a:pt x="930" y="208"/>
                    <a:pt x="722" y="0"/>
                    <a:pt x="465" y="0"/>
                  </a:cubicBezTo>
                  <a:cubicBezTo>
                    <a:pt x="208" y="0"/>
                    <a:pt x="0" y="208"/>
                    <a:pt x="0" y="465"/>
                  </a:cubicBezTo>
                  <a:cubicBezTo>
                    <a:pt x="0" y="722"/>
                    <a:pt x="208" y="930"/>
                    <a:pt x="465" y="930"/>
                  </a:cubicBezTo>
                  <a:cubicBezTo>
                    <a:pt x="722" y="930"/>
                    <a:pt x="930" y="722"/>
                    <a:pt x="930" y="465"/>
                  </a:cubicBezTo>
                  <a:close/>
                </a:path>
              </a:pathLst>
            </a:custGeom>
            <a:solidFill>
              <a:schemeClr val="accent4"/>
            </a:solidFill>
            <a:ln w="19050">
              <a:solidFill>
                <a:srgbClr val="12376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Montserrat" pitchFamily="2" charset="77"/>
              </a:endParaRPr>
            </a:p>
          </p:txBody>
        </p:sp>
        <p:sp>
          <p:nvSpPr>
            <p:cNvPr id="28" name="Freeform 15">
              <a:extLst>
                <a:ext uri="{FF2B5EF4-FFF2-40B4-BE49-F238E27FC236}">
                  <a16:creationId xmlns:a16="http://schemas.microsoft.com/office/drawing/2014/main" id="{9F363FCD-A939-C729-FB2A-2E1FA334D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0145" y="1238374"/>
              <a:ext cx="487363" cy="515938"/>
            </a:xfrm>
            <a:custGeom>
              <a:avLst/>
              <a:gdLst>
                <a:gd name="T0" fmla="*/ 191 w 339"/>
                <a:gd name="T1" fmla="*/ 0 h 359"/>
                <a:gd name="T2" fmla="*/ 191 w 339"/>
                <a:gd name="T3" fmla="*/ 0 h 359"/>
                <a:gd name="T4" fmla="*/ 257 w 339"/>
                <a:gd name="T5" fmla="*/ 21 h 359"/>
                <a:gd name="T6" fmla="*/ 332 w 339"/>
                <a:gd name="T7" fmla="*/ 175 h 359"/>
                <a:gd name="T8" fmla="*/ 309 w 339"/>
                <a:gd name="T9" fmla="*/ 241 h 359"/>
                <a:gd name="T10" fmla="*/ 272 w 339"/>
                <a:gd name="T11" fmla="*/ 342 h 359"/>
                <a:gd name="T12" fmla="*/ 252 w 339"/>
                <a:gd name="T13" fmla="*/ 359 h 359"/>
                <a:gd name="T14" fmla="*/ 101 w 339"/>
                <a:gd name="T15" fmla="*/ 359 h 359"/>
                <a:gd name="T16" fmla="*/ 82 w 339"/>
                <a:gd name="T17" fmla="*/ 342 h 359"/>
                <a:gd name="T18" fmla="*/ 44 w 339"/>
                <a:gd name="T19" fmla="*/ 241 h 359"/>
                <a:gd name="T20" fmla="*/ 90 w 339"/>
                <a:gd name="T21" fmla="*/ 26 h 359"/>
                <a:gd name="T22" fmla="*/ 156 w 339"/>
                <a:gd name="T23" fmla="*/ 1 h 359"/>
                <a:gd name="T24" fmla="*/ 162 w 339"/>
                <a:gd name="T25" fmla="*/ 0 h 359"/>
                <a:gd name="T26" fmla="*/ 191 w 339"/>
                <a:gd name="T27" fmla="*/ 0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9" h="359">
                  <a:moveTo>
                    <a:pt x="191" y="0"/>
                  </a:moveTo>
                  <a:lnTo>
                    <a:pt x="191" y="0"/>
                  </a:lnTo>
                  <a:cubicBezTo>
                    <a:pt x="214" y="4"/>
                    <a:pt x="236" y="9"/>
                    <a:pt x="257" y="21"/>
                  </a:cubicBezTo>
                  <a:cubicBezTo>
                    <a:pt x="310" y="53"/>
                    <a:pt x="339" y="114"/>
                    <a:pt x="332" y="175"/>
                  </a:cubicBezTo>
                  <a:cubicBezTo>
                    <a:pt x="329" y="199"/>
                    <a:pt x="321" y="221"/>
                    <a:pt x="309" y="241"/>
                  </a:cubicBezTo>
                  <a:cubicBezTo>
                    <a:pt x="291" y="273"/>
                    <a:pt x="276" y="305"/>
                    <a:pt x="272" y="342"/>
                  </a:cubicBezTo>
                  <a:cubicBezTo>
                    <a:pt x="271" y="356"/>
                    <a:pt x="266" y="359"/>
                    <a:pt x="252" y="359"/>
                  </a:cubicBezTo>
                  <a:cubicBezTo>
                    <a:pt x="202" y="359"/>
                    <a:pt x="152" y="359"/>
                    <a:pt x="101" y="359"/>
                  </a:cubicBezTo>
                  <a:cubicBezTo>
                    <a:pt x="88" y="359"/>
                    <a:pt x="83" y="356"/>
                    <a:pt x="82" y="342"/>
                  </a:cubicBezTo>
                  <a:cubicBezTo>
                    <a:pt x="77" y="306"/>
                    <a:pt x="63" y="273"/>
                    <a:pt x="44" y="241"/>
                  </a:cubicBezTo>
                  <a:cubicBezTo>
                    <a:pt x="0" y="165"/>
                    <a:pt x="19" y="73"/>
                    <a:pt x="90" y="26"/>
                  </a:cubicBezTo>
                  <a:cubicBezTo>
                    <a:pt x="110" y="12"/>
                    <a:pt x="132" y="4"/>
                    <a:pt x="156" y="1"/>
                  </a:cubicBezTo>
                  <a:cubicBezTo>
                    <a:pt x="158" y="1"/>
                    <a:pt x="160" y="0"/>
                    <a:pt x="162" y="0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Montserrat" pitchFamily="2" charset="77"/>
              </a:endParaRPr>
            </a:p>
          </p:txBody>
        </p:sp>
        <p:sp>
          <p:nvSpPr>
            <p:cNvPr id="29" name="Freeform 16">
              <a:extLst>
                <a:ext uri="{FF2B5EF4-FFF2-40B4-BE49-F238E27FC236}">
                  <a16:creationId xmlns:a16="http://schemas.microsoft.com/office/drawing/2014/main" id="{26FB2740-BF15-3601-CA45-D462D4ADAFF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5245" y="1913062"/>
              <a:ext cx="177800" cy="44450"/>
            </a:xfrm>
            <a:custGeom>
              <a:avLst/>
              <a:gdLst>
                <a:gd name="T0" fmla="*/ 23 w 124"/>
                <a:gd name="T1" fmla="*/ 31 h 31"/>
                <a:gd name="T2" fmla="*/ 23 w 124"/>
                <a:gd name="T3" fmla="*/ 31 h 31"/>
                <a:gd name="T4" fmla="*/ 0 w 124"/>
                <a:gd name="T5" fmla="*/ 0 h 31"/>
                <a:gd name="T6" fmla="*/ 124 w 124"/>
                <a:gd name="T7" fmla="*/ 0 h 31"/>
                <a:gd name="T8" fmla="*/ 101 w 124"/>
                <a:gd name="T9" fmla="*/ 31 h 31"/>
                <a:gd name="T10" fmla="*/ 23 w 124"/>
                <a:gd name="T11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4" h="31">
                  <a:moveTo>
                    <a:pt x="23" y="31"/>
                  </a:moveTo>
                  <a:lnTo>
                    <a:pt x="23" y="31"/>
                  </a:lnTo>
                  <a:cubicBezTo>
                    <a:pt x="9" y="25"/>
                    <a:pt x="0" y="17"/>
                    <a:pt x="0" y="0"/>
                  </a:cubicBezTo>
                  <a:lnTo>
                    <a:pt x="124" y="0"/>
                  </a:lnTo>
                  <a:cubicBezTo>
                    <a:pt x="124" y="17"/>
                    <a:pt x="114" y="25"/>
                    <a:pt x="101" y="31"/>
                  </a:cubicBezTo>
                  <a:lnTo>
                    <a:pt x="23" y="31"/>
                  </a:lnTo>
                  <a:close/>
                </a:path>
              </a:pathLst>
            </a:custGeom>
            <a:solidFill>
              <a:srgbClr val="FEFEFE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Montserrat" pitchFamily="2" charset="77"/>
              </a:endParaRPr>
            </a:p>
          </p:txBody>
        </p:sp>
        <p:sp>
          <p:nvSpPr>
            <p:cNvPr id="30" name="Freeform 17">
              <a:extLst>
                <a:ext uri="{FF2B5EF4-FFF2-40B4-BE49-F238E27FC236}">
                  <a16:creationId xmlns:a16="http://schemas.microsoft.com/office/drawing/2014/main" id="{3D3A3746-6366-977C-0C35-16E14866F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7620" y="1778124"/>
              <a:ext cx="271463" cy="46038"/>
            </a:xfrm>
            <a:custGeom>
              <a:avLst/>
              <a:gdLst>
                <a:gd name="T0" fmla="*/ 96 w 189"/>
                <a:gd name="T1" fmla="*/ 0 h 32"/>
                <a:gd name="T2" fmla="*/ 96 w 189"/>
                <a:gd name="T3" fmla="*/ 0 h 32"/>
                <a:gd name="T4" fmla="*/ 169 w 189"/>
                <a:gd name="T5" fmla="*/ 0 h 32"/>
                <a:gd name="T6" fmla="*/ 189 w 189"/>
                <a:gd name="T7" fmla="*/ 16 h 32"/>
                <a:gd name="T8" fmla="*/ 169 w 189"/>
                <a:gd name="T9" fmla="*/ 31 h 32"/>
                <a:gd name="T10" fmla="*/ 21 w 189"/>
                <a:gd name="T11" fmla="*/ 31 h 32"/>
                <a:gd name="T12" fmla="*/ 1 w 189"/>
                <a:gd name="T13" fmla="*/ 15 h 32"/>
                <a:gd name="T14" fmla="*/ 20 w 189"/>
                <a:gd name="T15" fmla="*/ 0 h 32"/>
                <a:gd name="T16" fmla="*/ 96 w 189"/>
                <a:gd name="T1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" h="32">
                  <a:moveTo>
                    <a:pt x="96" y="0"/>
                  </a:moveTo>
                  <a:lnTo>
                    <a:pt x="96" y="0"/>
                  </a:lnTo>
                  <a:cubicBezTo>
                    <a:pt x="120" y="0"/>
                    <a:pt x="145" y="0"/>
                    <a:pt x="169" y="0"/>
                  </a:cubicBezTo>
                  <a:cubicBezTo>
                    <a:pt x="181" y="0"/>
                    <a:pt x="189" y="7"/>
                    <a:pt x="189" y="16"/>
                  </a:cubicBezTo>
                  <a:cubicBezTo>
                    <a:pt x="188" y="25"/>
                    <a:pt x="181" y="31"/>
                    <a:pt x="169" y="31"/>
                  </a:cubicBezTo>
                  <a:cubicBezTo>
                    <a:pt x="120" y="32"/>
                    <a:pt x="70" y="32"/>
                    <a:pt x="21" y="31"/>
                  </a:cubicBezTo>
                  <a:cubicBezTo>
                    <a:pt x="8" y="31"/>
                    <a:pt x="0" y="25"/>
                    <a:pt x="1" y="15"/>
                  </a:cubicBezTo>
                  <a:cubicBezTo>
                    <a:pt x="1" y="6"/>
                    <a:pt x="9" y="0"/>
                    <a:pt x="20" y="0"/>
                  </a:cubicBezTo>
                  <a:cubicBezTo>
                    <a:pt x="46" y="0"/>
                    <a:pt x="71" y="0"/>
                    <a:pt x="96" y="0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Montserrat" pitchFamily="2" charset="77"/>
              </a:endParaRPr>
            </a:p>
          </p:txBody>
        </p:sp>
        <p:sp>
          <p:nvSpPr>
            <p:cNvPr id="31" name="Freeform 18">
              <a:extLst>
                <a:ext uri="{FF2B5EF4-FFF2-40B4-BE49-F238E27FC236}">
                  <a16:creationId xmlns:a16="http://schemas.microsoft.com/office/drawing/2014/main" id="{1095C0DE-4441-D49C-BAAB-2B4E898FB5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9208" y="1844799"/>
              <a:ext cx="269875" cy="44450"/>
            </a:xfrm>
            <a:custGeom>
              <a:avLst/>
              <a:gdLst>
                <a:gd name="T0" fmla="*/ 94 w 188"/>
                <a:gd name="T1" fmla="*/ 0 h 31"/>
                <a:gd name="T2" fmla="*/ 94 w 188"/>
                <a:gd name="T3" fmla="*/ 0 h 31"/>
                <a:gd name="T4" fmla="*/ 169 w 188"/>
                <a:gd name="T5" fmla="*/ 0 h 31"/>
                <a:gd name="T6" fmla="*/ 188 w 188"/>
                <a:gd name="T7" fmla="*/ 15 h 31"/>
                <a:gd name="T8" fmla="*/ 169 w 188"/>
                <a:gd name="T9" fmla="*/ 31 h 31"/>
                <a:gd name="T10" fmla="*/ 19 w 188"/>
                <a:gd name="T11" fmla="*/ 31 h 31"/>
                <a:gd name="T12" fmla="*/ 0 w 188"/>
                <a:gd name="T13" fmla="*/ 15 h 31"/>
                <a:gd name="T14" fmla="*/ 18 w 188"/>
                <a:gd name="T15" fmla="*/ 0 h 31"/>
                <a:gd name="T16" fmla="*/ 94 w 188"/>
                <a:gd name="T1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8" h="31">
                  <a:moveTo>
                    <a:pt x="94" y="0"/>
                  </a:moveTo>
                  <a:lnTo>
                    <a:pt x="94" y="0"/>
                  </a:lnTo>
                  <a:cubicBezTo>
                    <a:pt x="119" y="0"/>
                    <a:pt x="144" y="0"/>
                    <a:pt x="169" y="0"/>
                  </a:cubicBezTo>
                  <a:cubicBezTo>
                    <a:pt x="180" y="0"/>
                    <a:pt x="187" y="6"/>
                    <a:pt x="188" y="15"/>
                  </a:cubicBezTo>
                  <a:cubicBezTo>
                    <a:pt x="188" y="24"/>
                    <a:pt x="181" y="31"/>
                    <a:pt x="169" y="31"/>
                  </a:cubicBezTo>
                  <a:cubicBezTo>
                    <a:pt x="119" y="31"/>
                    <a:pt x="69" y="31"/>
                    <a:pt x="19" y="31"/>
                  </a:cubicBezTo>
                  <a:cubicBezTo>
                    <a:pt x="6" y="31"/>
                    <a:pt x="0" y="25"/>
                    <a:pt x="0" y="15"/>
                  </a:cubicBezTo>
                  <a:cubicBezTo>
                    <a:pt x="0" y="6"/>
                    <a:pt x="7" y="0"/>
                    <a:pt x="18" y="0"/>
                  </a:cubicBezTo>
                  <a:cubicBezTo>
                    <a:pt x="43" y="0"/>
                    <a:pt x="68" y="0"/>
                    <a:pt x="94" y="0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Montserrat" pitchFamily="2" charset="77"/>
              </a:endParaRPr>
            </a:p>
          </p:txBody>
        </p:sp>
      </p:grpSp>
      <p:sp>
        <p:nvSpPr>
          <p:cNvPr id="32" name="Freeform 13">
            <a:extLst>
              <a:ext uri="{FF2B5EF4-FFF2-40B4-BE49-F238E27FC236}">
                <a16:creationId xmlns:a16="http://schemas.microsoft.com/office/drawing/2014/main" id="{23BB0153-282B-B602-A066-56E6CB1359BD}"/>
              </a:ext>
            </a:extLst>
          </p:cNvPr>
          <p:cNvSpPr>
            <a:spLocks/>
          </p:cNvSpPr>
          <p:nvPr/>
        </p:nvSpPr>
        <p:spPr bwMode="auto">
          <a:xfrm>
            <a:off x="6397356" y="3112262"/>
            <a:ext cx="1296251" cy="1201374"/>
          </a:xfrm>
          <a:custGeom>
            <a:avLst/>
            <a:gdLst>
              <a:gd name="T0" fmla="*/ 930 w 930"/>
              <a:gd name="T1" fmla="*/ 465 h 930"/>
              <a:gd name="T2" fmla="*/ 930 w 930"/>
              <a:gd name="T3" fmla="*/ 465 h 930"/>
              <a:gd name="T4" fmla="*/ 465 w 930"/>
              <a:gd name="T5" fmla="*/ 0 h 930"/>
              <a:gd name="T6" fmla="*/ 0 w 930"/>
              <a:gd name="T7" fmla="*/ 465 h 930"/>
              <a:gd name="T8" fmla="*/ 465 w 930"/>
              <a:gd name="T9" fmla="*/ 930 h 930"/>
              <a:gd name="T10" fmla="*/ 930 w 930"/>
              <a:gd name="T11" fmla="*/ 465 h 9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30" h="930">
                <a:moveTo>
                  <a:pt x="930" y="465"/>
                </a:moveTo>
                <a:lnTo>
                  <a:pt x="930" y="465"/>
                </a:lnTo>
                <a:cubicBezTo>
                  <a:pt x="930" y="209"/>
                  <a:pt x="722" y="0"/>
                  <a:pt x="465" y="0"/>
                </a:cubicBezTo>
                <a:cubicBezTo>
                  <a:pt x="208" y="0"/>
                  <a:pt x="0" y="209"/>
                  <a:pt x="0" y="465"/>
                </a:cubicBezTo>
                <a:cubicBezTo>
                  <a:pt x="0" y="722"/>
                  <a:pt x="208" y="930"/>
                  <a:pt x="465" y="930"/>
                </a:cubicBezTo>
                <a:cubicBezTo>
                  <a:pt x="722" y="930"/>
                  <a:pt x="930" y="722"/>
                  <a:pt x="930" y="465"/>
                </a:cubicBezTo>
                <a:close/>
              </a:path>
            </a:pathLst>
          </a:custGeom>
          <a:solidFill>
            <a:schemeClr val="accent4"/>
          </a:solidFill>
          <a:ln w="19050">
            <a:solidFill>
              <a:srgbClr val="12376E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Montserrat" pitchFamily="2" charset="77"/>
            </a:endParaRPr>
          </a:p>
        </p:txBody>
      </p:sp>
      <p:sp>
        <p:nvSpPr>
          <p:cNvPr id="33" name="Freeform 19">
            <a:extLst>
              <a:ext uri="{FF2B5EF4-FFF2-40B4-BE49-F238E27FC236}">
                <a16:creationId xmlns:a16="http://schemas.microsoft.com/office/drawing/2014/main" id="{39E15444-8A0B-946B-BCA6-3AFEAC22FEBB}"/>
              </a:ext>
            </a:extLst>
          </p:cNvPr>
          <p:cNvSpPr>
            <a:spLocks/>
          </p:cNvSpPr>
          <p:nvPr/>
        </p:nvSpPr>
        <p:spPr bwMode="auto">
          <a:xfrm>
            <a:off x="6708333" y="3498468"/>
            <a:ext cx="132396" cy="123986"/>
          </a:xfrm>
          <a:custGeom>
            <a:avLst/>
            <a:gdLst>
              <a:gd name="T0" fmla="*/ 0 w 95"/>
              <a:gd name="T1" fmla="*/ 96 h 96"/>
              <a:gd name="T2" fmla="*/ 0 w 95"/>
              <a:gd name="T3" fmla="*/ 96 h 96"/>
              <a:gd name="T4" fmla="*/ 95 w 95"/>
              <a:gd name="T5" fmla="*/ 96 h 96"/>
              <a:gd name="T6" fmla="*/ 95 w 95"/>
              <a:gd name="T7" fmla="*/ 0 h 96"/>
              <a:gd name="T8" fmla="*/ 0 w 95"/>
              <a:gd name="T9" fmla="*/ 0 h 96"/>
              <a:gd name="T10" fmla="*/ 0 w 95"/>
              <a:gd name="T11" fmla="*/ 96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5" h="96">
                <a:moveTo>
                  <a:pt x="0" y="96"/>
                </a:moveTo>
                <a:lnTo>
                  <a:pt x="0" y="96"/>
                </a:lnTo>
                <a:lnTo>
                  <a:pt x="95" y="96"/>
                </a:lnTo>
                <a:lnTo>
                  <a:pt x="95" y="0"/>
                </a:lnTo>
                <a:lnTo>
                  <a:pt x="0" y="0"/>
                </a:lnTo>
                <a:lnTo>
                  <a:pt x="0" y="96"/>
                </a:lnTo>
                <a:close/>
              </a:path>
            </a:pathLst>
          </a:custGeom>
          <a:solidFill>
            <a:srgbClr val="FEFEFE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Montserrat" pitchFamily="2" charset="77"/>
            </a:endParaRPr>
          </a:p>
        </p:txBody>
      </p:sp>
      <p:sp>
        <p:nvSpPr>
          <p:cNvPr id="34" name="Freeform 20">
            <a:extLst>
              <a:ext uri="{FF2B5EF4-FFF2-40B4-BE49-F238E27FC236}">
                <a16:creationId xmlns:a16="http://schemas.microsoft.com/office/drawing/2014/main" id="{F5EA48BE-F8CE-FB5A-9A39-E2E9EAD18E32}"/>
              </a:ext>
            </a:extLst>
          </p:cNvPr>
          <p:cNvSpPr>
            <a:spLocks/>
          </p:cNvSpPr>
          <p:nvPr/>
        </p:nvSpPr>
        <p:spPr bwMode="auto">
          <a:xfrm>
            <a:off x="6708333" y="3652381"/>
            <a:ext cx="132396" cy="122560"/>
          </a:xfrm>
          <a:custGeom>
            <a:avLst/>
            <a:gdLst>
              <a:gd name="T0" fmla="*/ 0 w 95"/>
              <a:gd name="T1" fmla="*/ 95 h 95"/>
              <a:gd name="T2" fmla="*/ 0 w 95"/>
              <a:gd name="T3" fmla="*/ 95 h 95"/>
              <a:gd name="T4" fmla="*/ 95 w 95"/>
              <a:gd name="T5" fmla="*/ 95 h 95"/>
              <a:gd name="T6" fmla="*/ 95 w 95"/>
              <a:gd name="T7" fmla="*/ 0 h 95"/>
              <a:gd name="T8" fmla="*/ 0 w 95"/>
              <a:gd name="T9" fmla="*/ 0 h 95"/>
              <a:gd name="T10" fmla="*/ 0 w 95"/>
              <a:gd name="T11" fmla="*/ 95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5" h="95">
                <a:moveTo>
                  <a:pt x="0" y="95"/>
                </a:moveTo>
                <a:lnTo>
                  <a:pt x="0" y="95"/>
                </a:lnTo>
                <a:lnTo>
                  <a:pt x="95" y="95"/>
                </a:lnTo>
                <a:lnTo>
                  <a:pt x="95" y="0"/>
                </a:lnTo>
                <a:lnTo>
                  <a:pt x="0" y="0"/>
                </a:lnTo>
                <a:lnTo>
                  <a:pt x="0" y="95"/>
                </a:lnTo>
                <a:close/>
              </a:path>
            </a:pathLst>
          </a:custGeom>
          <a:solidFill>
            <a:srgbClr val="FEFEFE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Montserrat" pitchFamily="2" charset="77"/>
            </a:endParaRPr>
          </a:p>
        </p:txBody>
      </p:sp>
      <p:sp>
        <p:nvSpPr>
          <p:cNvPr id="35" name="Freeform 21">
            <a:extLst>
              <a:ext uri="{FF2B5EF4-FFF2-40B4-BE49-F238E27FC236}">
                <a16:creationId xmlns:a16="http://schemas.microsoft.com/office/drawing/2014/main" id="{8F26FA41-C41E-4DFD-DE85-CB71955EEBC5}"/>
              </a:ext>
            </a:extLst>
          </p:cNvPr>
          <p:cNvSpPr>
            <a:spLocks/>
          </p:cNvSpPr>
          <p:nvPr/>
        </p:nvSpPr>
        <p:spPr bwMode="auto">
          <a:xfrm>
            <a:off x="6708333" y="3804869"/>
            <a:ext cx="132396" cy="122560"/>
          </a:xfrm>
          <a:custGeom>
            <a:avLst/>
            <a:gdLst>
              <a:gd name="T0" fmla="*/ 0 w 95"/>
              <a:gd name="T1" fmla="*/ 95 h 95"/>
              <a:gd name="T2" fmla="*/ 0 w 95"/>
              <a:gd name="T3" fmla="*/ 95 h 95"/>
              <a:gd name="T4" fmla="*/ 95 w 95"/>
              <a:gd name="T5" fmla="*/ 95 h 95"/>
              <a:gd name="T6" fmla="*/ 95 w 95"/>
              <a:gd name="T7" fmla="*/ 0 h 95"/>
              <a:gd name="T8" fmla="*/ 0 w 95"/>
              <a:gd name="T9" fmla="*/ 0 h 95"/>
              <a:gd name="T10" fmla="*/ 0 w 95"/>
              <a:gd name="T11" fmla="*/ 95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5" h="95">
                <a:moveTo>
                  <a:pt x="0" y="95"/>
                </a:moveTo>
                <a:lnTo>
                  <a:pt x="0" y="95"/>
                </a:lnTo>
                <a:lnTo>
                  <a:pt x="95" y="95"/>
                </a:lnTo>
                <a:lnTo>
                  <a:pt x="95" y="0"/>
                </a:lnTo>
                <a:lnTo>
                  <a:pt x="0" y="0"/>
                </a:lnTo>
                <a:lnTo>
                  <a:pt x="0" y="95"/>
                </a:lnTo>
                <a:close/>
              </a:path>
            </a:pathLst>
          </a:custGeom>
          <a:solidFill>
            <a:srgbClr val="FEFEFE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Montserrat" pitchFamily="2" charset="77"/>
            </a:endParaRPr>
          </a:p>
        </p:txBody>
      </p:sp>
      <p:sp>
        <p:nvSpPr>
          <p:cNvPr id="36" name="Freeform 22">
            <a:extLst>
              <a:ext uri="{FF2B5EF4-FFF2-40B4-BE49-F238E27FC236}">
                <a16:creationId xmlns:a16="http://schemas.microsoft.com/office/drawing/2014/main" id="{FB03FF2A-0C47-5AE9-EAF2-B866AE3928FB}"/>
              </a:ext>
            </a:extLst>
          </p:cNvPr>
          <p:cNvSpPr>
            <a:spLocks/>
          </p:cNvSpPr>
          <p:nvPr/>
        </p:nvSpPr>
        <p:spPr bwMode="auto">
          <a:xfrm>
            <a:off x="6933101" y="3543601"/>
            <a:ext cx="429518" cy="0"/>
          </a:xfrm>
          <a:custGeom>
            <a:avLst/>
            <a:gdLst>
              <a:gd name="T0" fmla="*/ 0 w 308"/>
              <a:gd name="T1" fmla="*/ 0 w 308"/>
              <a:gd name="T2" fmla="*/ 308 w 308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308">
                <a:moveTo>
                  <a:pt x="0" y="0"/>
                </a:moveTo>
                <a:lnTo>
                  <a:pt x="0" y="0"/>
                </a:lnTo>
                <a:lnTo>
                  <a:pt x="308" y="0"/>
                </a:lnTo>
              </a:path>
            </a:pathLst>
          </a:custGeom>
          <a:noFill/>
          <a:ln w="14288" cap="flat">
            <a:solidFill>
              <a:srgbClr val="FEFEF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Montserrat" pitchFamily="2" charset="77"/>
            </a:endParaRPr>
          </a:p>
        </p:txBody>
      </p:sp>
      <p:sp>
        <p:nvSpPr>
          <p:cNvPr id="37" name="Freeform 23">
            <a:extLst>
              <a:ext uri="{FF2B5EF4-FFF2-40B4-BE49-F238E27FC236}">
                <a16:creationId xmlns:a16="http://schemas.microsoft.com/office/drawing/2014/main" id="{8D8BCCBD-ECDB-26DB-4EEE-B58F2D4339E3}"/>
              </a:ext>
            </a:extLst>
          </p:cNvPr>
          <p:cNvSpPr>
            <a:spLocks/>
          </p:cNvSpPr>
          <p:nvPr/>
        </p:nvSpPr>
        <p:spPr bwMode="auto">
          <a:xfrm>
            <a:off x="6933101" y="3701771"/>
            <a:ext cx="429518" cy="0"/>
          </a:xfrm>
          <a:custGeom>
            <a:avLst/>
            <a:gdLst>
              <a:gd name="T0" fmla="*/ 0 w 308"/>
              <a:gd name="T1" fmla="*/ 0 w 308"/>
              <a:gd name="T2" fmla="*/ 308 w 308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308">
                <a:moveTo>
                  <a:pt x="0" y="0"/>
                </a:moveTo>
                <a:lnTo>
                  <a:pt x="0" y="0"/>
                </a:lnTo>
                <a:lnTo>
                  <a:pt x="308" y="0"/>
                </a:lnTo>
              </a:path>
            </a:pathLst>
          </a:custGeom>
          <a:noFill/>
          <a:ln w="14288" cap="flat">
            <a:solidFill>
              <a:srgbClr val="FEFEF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Montserrat" pitchFamily="2" charset="77"/>
            </a:endParaRPr>
          </a:p>
        </p:txBody>
      </p:sp>
      <p:sp>
        <p:nvSpPr>
          <p:cNvPr id="38" name="Freeform 24">
            <a:extLst>
              <a:ext uri="{FF2B5EF4-FFF2-40B4-BE49-F238E27FC236}">
                <a16:creationId xmlns:a16="http://schemas.microsoft.com/office/drawing/2014/main" id="{7AC93743-40D2-24CC-C445-4E0368E170DC}"/>
              </a:ext>
            </a:extLst>
          </p:cNvPr>
          <p:cNvSpPr>
            <a:spLocks/>
          </p:cNvSpPr>
          <p:nvPr/>
        </p:nvSpPr>
        <p:spPr bwMode="auto">
          <a:xfrm>
            <a:off x="6933101" y="3859939"/>
            <a:ext cx="429518" cy="0"/>
          </a:xfrm>
          <a:custGeom>
            <a:avLst/>
            <a:gdLst>
              <a:gd name="T0" fmla="*/ 0 w 308"/>
              <a:gd name="T1" fmla="*/ 0 w 308"/>
              <a:gd name="T2" fmla="*/ 308 w 308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308">
                <a:moveTo>
                  <a:pt x="0" y="0"/>
                </a:moveTo>
                <a:lnTo>
                  <a:pt x="0" y="0"/>
                </a:lnTo>
                <a:lnTo>
                  <a:pt x="308" y="0"/>
                </a:lnTo>
              </a:path>
            </a:pathLst>
          </a:custGeom>
          <a:noFill/>
          <a:ln w="14288" cap="flat">
            <a:solidFill>
              <a:srgbClr val="FEFEF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Montserrat" pitchFamily="2" charset="77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E9D0505-5885-46F5-C1E0-AD9904F76D28}"/>
              </a:ext>
            </a:extLst>
          </p:cNvPr>
          <p:cNvGrpSpPr/>
          <p:nvPr/>
        </p:nvGrpSpPr>
        <p:grpSpPr>
          <a:xfrm>
            <a:off x="4534512" y="3118189"/>
            <a:ext cx="1296251" cy="1201374"/>
            <a:chOff x="4526045" y="2773487"/>
            <a:chExt cx="1336675" cy="1338263"/>
          </a:xfrm>
        </p:grpSpPr>
        <p:sp>
          <p:nvSpPr>
            <p:cNvPr id="40" name="Freeform 12">
              <a:extLst>
                <a:ext uri="{FF2B5EF4-FFF2-40B4-BE49-F238E27FC236}">
                  <a16:creationId xmlns:a16="http://schemas.microsoft.com/office/drawing/2014/main" id="{A9FC3690-79FD-1593-285B-206A94452F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6045" y="2773487"/>
              <a:ext cx="1336675" cy="1338263"/>
            </a:xfrm>
            <a:custGeom>
              <a:avLst/>
              <a:gdLst>
                <a:gd name="T0" fmla="*/ 930 w 930"/>
                <a:gd name="T1" fmla="*/ 465 h 930"/>
                <a:gd name="T2" fmla="*/ 930 w 930"/>
                <a:gd name="T3" fmla="*/ 465 h 930"/>
                <a:gd name="T4" fmla="*/ 465 w 930"/>
                <a:gd name="T5" fmla="*/ 0 h 930"/>
                <a:gd name="T6" fmla="*/ 0 w 930"/>
                <a:gd name="T7" fmla="*/ 465 h 930"/>
                <a:gd name="T8" fmla="*/ 465 w 930"/>
                <a:gd name="T9" fmla="*/ 930 h 930"/>
                <a:gd name="T10" fmla="*/ 930 w 930"/>
                <a:gd name="T11" fmla="*/ 465 h 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0" h="930">
                  <a:moveTo>
                    <a:pt x="930" y="465"/>
                  </a:moveTo>
                  <a:lnTo>
                    <a:pt x="930" y="465"/>
                  </a:lnTo>
                  <a:cubicBezTo>
                    <a:pt x="930" y="209"/>
                    <a:pt x="722" y="0"/>
                    <a:pt x="465" y="0"/>
                  </a:cubicBezTo>
                  <a:cubicBezTo>
                    <a:pt x="208" y="0"/>
                    <a:pt x="0" y="209"/>
                    <a:pt x="0" y="465"/>
                  </a:cubicBezTo>
                  <a:cubicBezTo>
                    <a:pt x="0" y="722"/>
                    <a:pt x="208" y="930"/>
                    <a:pt x="465" y="930"/>
                  </a:cubicBezTo>
                  <a:cubicBezTo>
                    <a:pt x="722" y="930"/>
                    <a:pt x="930" y="722"/>
                    <a:pt x="930" y="465"/>
                  </a:cubicBezTo>
                  <a:close/>
                </a:path>
              </a:pathLst>
            </a:custGeom>
            <a:solidFill>
              <a:schemeClr val="accent4"/>
            </a:solidFill>
            <a:ln w="19050">
              <a:solidFill>
                <a:srgbClr val="12376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Montserrat" pitchFamily="2" charset="77"/>
              </a:endParaRPr>
            </a:p>
          </p:txBody>
        </p:sp>
        <p:sp>
          <p:nvSpPr>
            <p:cNvPr id="41" name="Freeform 25">
              <a:extLst>
                <a:ext uri="{FF2B5EF4-FFF2-40B4-BE49-F238E27FC236}">
                  <a16:creationId xmlns:a16="http://schemas.microsoft.com/office/drawing/2014/main" id="{1108EDF5-B1B8-DDED-5485-71C0C10B57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38782" y="3108449"/>
              <a:ext cx="509588" cy="504825"/>
            </a:xfrm>
            <a:custGeom>
              <a:avLst/>
              <a:gdLst>
                <a:gd name="T0" fmla="*/ 179 w 355"/>
                <a:gd name="T1" fmla="*/ 240 h 351"/>
                <a:gd name="T2" fmla="*/ 232 w 355"/>
                <a:gd name="T3" fmla="*/ 214 h 351"/>
                <a:gd name="T4" fmla="*/ 234 w 355"/>
                <a:gd name="T5" fmla="*/ 136 h 351"/>
                <a:gd name="T6" fmla="*/ 189 w 355"/>
                <a:gd name="T7" fmla="*/ 107 h 351"/>
                <a:gd name="T8" fmla="*/ 143 w 355"/>
                <a:gd name="T9" fmla="*/ 117 h 351"/>
                <a:gd name="T10" fmla="*/ 113 w 355"/>
                <a:gd name="T11" fmla="*/ 156 h 351"/>
                <a:gd name="T12" fmla="*/ 130 w 355"/>
                <a:gd name="T13" fmla="*/ 221 h 351"/>
                <a:gd name="T14" fmla="*/ 70 w 355"/>
                <a:gd name="T15" fmla="*/ 316 h 351"/>
                <a:gd name="T16" fmla="*/ 74 w 355"/>
                <a:gd name="T17" fmla="*/ 296 h 351"/>
                <a:gd name="T18" fmla="*/ 65 w 355"/>
                <a:gd name="T19" fmla="*/ 262 h 351"/>
                <a:gd name="T20" fmla="*/ 21 w 355"/>
                <a:gd name="T21" fmla="*/ 258 h 351"/>
                <a:gd name="T22" fmla="*/ 39 w 355"/>
                <a:gd name="T23" fmla="*/ 204 h 351"/>
                <a:gd name="T24" fmla="*/ 0 w 355"/>
                <a:gd name="T25" fmla="*/ 160 h 351"/>
                <a:gd name="T26" fmla="*/ 44 w 355"/>
                <a:gd name="T27" fmla="*/ 124 h 351"/>
                <a:gd name="T28" fmla="*/ 35 w 355"/>
                <a:gd name="T29" fmla="*/ 67 h 351"/>
                <a:gd name="T30" fmla="*/ 91 w 355"/>
                <a:gd name="T31" fmla="*/ 60 h 351"/>
                <a:gd name="T32" fmla="*/ 111 w 355"/>
                <a:gd name="T33" fmla="*/ 40 h 351"/>
                <a:gd name="T34" fmla="*/ 114 w 355"/>
                <a:gd name="T35" fmla="*/ 19 h 351"/>
                <a:gd name="T36" fmla="*/ 140 w 355"/>
                <a:gd name="T37" fmla="*/ 0 h 351"/>
                <a:gd name="T38" fmla="*/ 187 w 355"/>
                <a:gd name="T39" fmla="*/ 32 h 351"/>
                <a:gd name="T40" fmla="*/ 240 w 355"/>
                <a:gd name="T41" fmla="*/ 7 h 351"/>
                <a:gd name="T42" fmla="*/ 263 w 355"/>
                <a:gd name="T43" fmla="*/ 60 h 351"/>
                <a:gd name="T44" fmla="*/ 319 w 355"/>
                <a:gd name="T45" fmla="*/ 65 h 351"/>
                <a:gd name="T46" fmla="*/ 303 w 355"/>
                <a:gd name="T47" fmla="*/ 106 h 351"/>
                <a:gd name="T48" fmla="*/ 353 w 355"/>
                <a:gd name="T49" fmla="*/ 137 h 351"/>
                <a:gd name="T50" fmla="*/ 320 w 355"/>
                <a:gd name="T51" fmla="*/ 185 h 351"/>
                <a:gd name="T52" fmla="*/ 345 w 355"/>
                <a:gd name="T53" fmla="*/ 236 h 351"/>
                <a:gd name="T54" fmla="*/ 293 w 355"/>
                <a:gd name="T55" fmla="*/ 258 h 351"/>
                <a:gd name="T56" fmla="*/ 284 w 355"/>
                <a:gd name="T57" fmla="*/ 317 h 351"/>
                <a:gd name="T58" fmla="*/ 228 w 355"/>
                <a:gd name="T59" fmla="*/ 308 h 351"/>
                <a:gd name="T60" fmla="*/ 191 w 355"/>
                <a:gd name="T61" fmla="*/ 351 h 351"/>
                <a:gd name="T62" fmla="*/ 148 w 355"/>
                <a:gd name="T63" fmla="*/ 314 h 351"/>
                <a:gd name="T64" fmla="*/ 93 w 355"/>
                <a:gd name="T65" fmla="*/ 330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55" h="351">
                  <a:moveTo>
                    <a:pt x="179" y="240"/>
                  </a:moveTo>
                  <a:lnTo>
                    <a:pt x="179" y="240"/>
                  </a:lnTo>
                  <a:cubicBezTo>
                    <a:pt x="183" y="239"/>
                    <a:pt x="189" y="241"/>
                    <a:pt x="196" y="239"/>
                  </a:cubicBezTo>
                  <a:cubicBezTo>
                    <a:pt x="216" y="231"/>
                    <a:pt x="218" y="228"/>
                    <a:pt x="232" y="214"/>
                  </a:cubicBezTo>
                  <a:cubicBezTo>
                    <a:pt x="239" y="206"/>
                    <a:pt x="240" y="195"/>
                    <a:pt x="245" y="186"/>
                  </a:cubicBezTo>
                  <a:cubicBezTo>
                    <a:pt x="246" y="168"/>
                    <a:pt x="245" y="151"/>
                    <a:pt x="234" y="136"/>
                  </a:cubicBezTo>
                  <a:cubicBezTo>
                    <a:pt x="227" y="127"/>
                    <a:pt x="219" y="119"/>
                    <a:pt x="209" y="114"/>
                  </a:cubicBezTo>
                  <a:cubicBezTo>
                    <a:pt x="203" y="111"/>
                    <a:pt x="196" y="108"/>
                    <a:pt x="189" y="107"/>
                  </a:cubicBezTo>
                  <a:cubicBezTo>
                    <a:pt x="182" y="106"/>
                    <a:pt x="176" y="106"/>
                    <a:pt x="170" y="107"/>
                  </a:cubicBezTo>
                  <a:cubicBezTo>
                    <a:pt x="161" y="109"/>
                    <a:pt x="151" y="111"/>
                    <a:pt x="143" y="117"/>
                  </a:cubicBezTo>
                  <a:cubicBezTo>
                    <a:pt x="136" y="122"/>
                    <a:pt x="130" y="127"/>
                    <a:pt x="125" y="134"/>
                  </a:cubicBezTo>
                  <a:cubicBezTo>
                    <a:pt x="120" y="140"/>
                    <a:pt x="115" y="147"/>
                    <a:pt x="113" y="156"/>
                  </a:cubicBezTo>
                  <a:cubicBezTo>
                    <a:pt x="112" y="163"/>
                    <a:pt x="112" y="170"/>
                    <a:pt x="111" y="177"/>
                  </a:cubicBezTo>
                  <a:cubicBezTo>
                    <a:pt x="110" y="195"/>
                    <a:pt x="118" y="209"/>
                    <a:pt x="130" y="221"/>
                  </a:cubicBezTo>
                  <a:cubicBezTo>
                    <a:pt x="142" y="234"/>
                    <a:pt x="158" y="242"/>
                    <a:pt x="179" y="240"/>
                  </a:cubicBezTo>
                  <a:close/>
                  <a:moveTo>
                    <a:pt x="70" y="316"/>
                  </a:moveTo>
                  <a:lnTo>
                    <a:pt x="70" y="316"/>
                  </a:lnTo>
                  <a:cubicBezTo>
                    <a:pt x="76" y="310"/>
                    <a:pt x="72" y="303"/>
                    <a:pt x="74" y="296"/>
                  </a:cubicBezTo>
                  <a:cubicBezTo>
                    <a:pt x="77" y="290"/>
                    <a:pt x="76" y="283"/>
                    <a:pt x="77" y="275"/>
                  </a:cubicBezTo>
                  <a:cubicBezTo>
                    <a:pt x="73" y="271"/>
                    <a:pt x="69" y="267"/>
                    <a:pt x="65" y="262"/>
                  </a:cubicBezTo>
                  <a:cubicBezTo>
                    <a:pt x="62" y="258"/>
                    <a:pt x="56" y="258"/>
                    <a:pt x="51" y="258"/>
                  </a:cubicBezTo>
                  <a:cubicBezTo>
                    <a:pt x="42" y="258"/>
                    <a:pt x="32" y="258"/>
                    <a:pt x="21" y="258"/>
                  </a:cubicBezTo>
                  <a:cubicBezTo>
                    <a:pt x="18" y="251"/>
                    <a:pt x="14" y="243"/>
                    <a:pt x="11" y="236"/>
                  </a:cubicBezTo>
                  <a:cubicBezTo>
                    <a:pt x="21" y="225"/>
                    <a:pt x="30" y="214"/>
                    <a:pt x="39" y="204"/>
                  </a:cubicBezTo>
                  <a:cubicBezTo>
                    <a:pt x="35" y="199"/>
                    <a:pt x="38" y="193"/>
                    <a:pt x="36" y="186"/>
                  </a:cubicBezTo>
                  <a:cubicBezTo>
                    <a:pt x="27" y="176"/>
                    <a:pt x="12" y="171"/>
                    <a:pt x="0" y="160"/>
                  </a:cubicBezTo>
                  <a:cubicBezTo>
                    <a:pt x="1" y="153"/>
                    <a:pt x="2" y="145"/>
                    <a:pt x="4" y="137"/>
                  </a:cubicBezTo>
                  <a:cubicBezTo>
                    <a:pt x="16" y="133"/>
                    <a:pt x="30" y="128"/>
                    <a:pt x="44" y="124"/>
                  </a:cubicBezTo>
                  <a:cubicBezTo>
                    <a:pt x="47" y="118"/>
                    <a:pt x="50" y="111"/>
                    <a:pt x="52" y="105"/>
                  </a:cubicBezTo>
                  <a:cubicBezTo>
                    <a:pt x="47" y="92"/>
                    <a:pt x="41" y="80"/>
                    <a:pt x="35" y="67"/>
                  </a:cubicBezTo>
                  <a:cubicBezTo>
                    <a:pt x="41" y="61"/>
                    <a:pt x="46" y="54"/>
                    <a:pt x="52" y="48"/>
                  </a:cubicBezTo>
                  <a:cubicBezTo>
                    <a:pt x="65" y="52"/>
                    <a:pt x="77" y="56"/>
                    <a:pt x="91" y="60"/>
                  </a:cubicBezTo>
                  <a:cubicBezTo>
                    <a:pt x="96" y="57"/>
                    <a:pt x="102" y="53"/>
                    <a:pt x="109" y="49"/>
                  </a:cubicBezTo>
                  <a:cubicBezTo>
                    <a:pt x="109" y="47"/>
                    <a:pt x="111" y="44"/>
                    <a:pt x="111" y="40"/>
                  </a:cubicBezTo>
                  <a:cubicBezTo>
                    <a:pt x="112" y="37"/>
                    <a:pt x="111" y="33"/>
                    <a:pt x="113" y="29"/>
                  </a:cubicBezTo>
                  <a:cubicBezTo>
                    <a:pt x="114" y="27"/>
                    <a:pt x="113" y="22"/>
                    <a:pt x="114" y="19"/>
                  </a:cubicBezTo>
                  <a:cubicBezTo>
                    <a:pt x="115" y="14"/>
                    <a:pt x="116" y="10"/>
                    <a:pt x="117" y="7"/>
                  </a:cubicBezTo>
                  <a:cubicBezTo>
                    <a:pt x="126" y="4"/>
                    <a:pt x="132" y="2"/>
                    <a:pt x="140" y="0"/>
                  </a:cubicBezTo>
                  <a:cubicBezTo>
                    <a:pt x="149" y="11"/>
                    <a:pt x="159" y="22"/>
                    <a:pt x="169" y="32"/>
                  </a:cubicBezTo>
                  <a:lnTo>
                    <a:pt x="187" y="32"/>
                  </a:lnTo>
                  <a:cubicBezTo>
                    <a:pt x="197" y="22"/>
                    <a:pt x="206" y="11"/>
                    <a:pt x="216" y="0"/>
                  </a:cubicBezTo>
                  <a:cubicBezTo>
                    <a:pt x="224" y="3"/>
                    <a:pt x="232" y="5"/>
                    <a:pt x="240" y="7"/>
                  </a:cubicBezTo>
                  <a:cubicBezTo>
                    <a:pt x="242" y="22"/>
                    <a:pt x="244" y="36"/>
                    <a:pt x="247" y="49"/>
                  </a:cubicBezTo>
                  <a:cubicBezTo>
                    <a:pt x="253" y="53"/>
                    <a:pt x="258" y="56"/>
                    <a:pt x="263" y="60"/>
                  </a:cubicBezTo>
                  <a:cubicBezTo>
                    <a:pt x="277" y="56"/>
                    <a:pt x="290" y="52"/>
                    <a:pt x="304" y="48"/>
                  </a:cubicBezTo>
                  <a:cubicBezTo>
                    <a:pt x="309" y="54"/>
                    <a:pt x="314" y="59"/>
                    <a:pt x="319" y="65"/>
                  </a:cubicBezTo>
                  <a:cubicBezTo>
                    <a:pt x="320" y="68"/>
                    <a:pt x="319" y="71"/>
                    <a:pt x="317" y="75"/>
                  </a:cubicBezTo>
                  <a:cubicBezTo>
                    <a:pt x="312" y="85"/>
                    <a:pt x="308" y="95"/>
                    <a:pt x="303" y="106"/>
                  </a:cubicBezTo>
                  <a:cubicBezTo>
                    <a:pt x="306" y="111"/>
                    <a:pt x="309" y="117"/>
                    <a:pt x="312" y="124"/>
                  </a:cubicBezTo>
                  <a:cubicBezTo>
                    <a:pt x="325" y="128"/>
                    <a:pt x="339" y="132"/>
                    <a:pt x="353" y="137"/>
                  </a:cubicBezTo>
                  <a:cubicBezTo>
                    <a:pt x="353" y="144"/>
                    <a:pt x="354" y="152"/>
                    <a:pt x="355" y="161"/>
                  </a:cubicBezTo>
                  <a:cubicBezTo>
                    <a:pt x="345" y="169"/>
                    <a:pt x="332" y="176"/>
                    <a:pt x="320" y="185"/>
                  </a:cubicBezTo>
                  <a:cubicBezTo>
                    <a:pt x="319" y="190"/>
                    <a:pt x="319" y="196"/>
                    <a:pt x="318" y="205"/>
                  </a:cubicBezTo>
                  <a:cubicBezTo>
                    <a:pt x="326" y="214"/>
                    <a:pt x="335" y="225"/>
                    <a:pt x="345" y="236"/>
                  </a:cubicBezTo>
                  <a:cubicBezTo>
                    <a:pt x="342" y="243"/>
                    <a:pt x="338" y="251"/>
                    <a:pt x="334" y="258"/>
                  </a:cubicBezTo>
                  <a:lnTo>
                    <a:pt x="293" y="258"/>
                  </a:lnTo>
                  <a:cubicBezTo>
                    <a:pt x="289" y="264"/>
                    <a:pt x="284" y="270"/>
                    <a:pt x="279" y="276"/>
                  </a:cubicBezTo>
                  <a:cubicBezTo>
                    <a:pt x="281" y="289"/>
                    <a:pt x="283" y="302"/>
                    <a:pt x="284" y="317"/>
                  </a:cubicBezTo>
                  <a:cubicBezTo>
                    <a:pt x="278" y="321"/>
                    <a:pt x="271" y="325"/>
                    <a:pt x="264" y="330"/>
                  </a:cubicBezTo>
                  <a:cubicBezTo>
                    <a:pt x="252" y="323"/>
                    <a:pt x="240" y="316"/>
                    <a:pt x="228" y="308"/>
                  </a:cubicBezTo>
                  <a:cubicBezTo>
                    <a:pt x="221" y="310"/>
                    <a:pt x="215" y="312"/>
                    <a:pt x="208" y="314"/>
                  </a:cubicBezTo>
                  <a:cubicBezTo>
                    <a:pt x="202" y="326"/>
                    <a:pt x="197" y="338"/>
                    <a:pt x="191" y="351"/>
                  </a:cubicBezTo>
                  <a:lnTo>
                    <a:pt x="166" y="351"/>
                  </a:lnTo>
                  <a:cubicBezTo>
                    <a:pt x="160" y="340"/>
                    <a:pt x="153" y="327"/>
                    <a:pt x="148" y="314"/>
                  </a:cubicBezTo>
                  <a:cubicBezTo>
                    <a:pt x="142" y="312"/>
                    <a:pt x="135" y="310"/>
                    <a:pt x="128" y="308"/>
                  </a:cubicBezTo>
                  <a:cubicBezTo>
                    <a:pt x="116" y="315"/>
                    <a:pt x="104" y="323"/>
                    <a:pt x="93" y="330"/>
                  </a:cubicBezTo>
                  <a:cubicBezTo>
                    <a:pt x="85" y="326"/>
                    <a:pt x="78" y="321"/>
                    <a:pt x="70" y="316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Montserrat" pitchFamily="2" charset="77"/>
              </a:endParaRPr>
            </a:p>
          </p:txBody>
        </p:sp>
        <p:sp>
          <p:nvSpPr>
            <p:cNvPr id="42" name="Freeform 26">
              <a:extLst>
                <a:ext uri="{FF2B5EF4-FFF2-40B4-BE49-F238E27FC236}">
                  <a16:creationId xmlns:a16="http://schemas.microsoft.com/office/drawing/2014/main" id="{D7B1C139-B6EE-8A6E-7A71-F344410560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16608" y="3446587"/>
              <a:ext cx="336550" cy="334963"/>
            </a:xfrm>
            <a:custGeom>
              <a:avLst/>
              <a:gdLst>
                <a:gd name="T0" fmla="*/ 151 w 234"/>
                <a:gd name="T1" fmla="*/ 127 h 233"/>
                <a:gd name="T2" fmla="*/ 151 w 234"/>
                <a:gd name="T3" fmla="*/ 127 h 233"/>
                <a:gd name="T4" fmla="*/ 151 w 234"/>
                <a:gd name="T5" fmla="*/ 111 h 233"/>
                <a:gd name="T6" fmla="*/ 139 w 234"/>
                <a:gd name="T7" fmla="*/ 94 h 233"/>
                <a:gd name="T8" fmla="*/ 103 w 234"/>
                <a:gd name="T9" fmla="*/ 89 h 233"/>
                <a:gd name="T10" fmla="*/ 87 w 234"/>
                <a:gd name="T11" fmla="*/ 132 h 233"/>
                <a:gd name="T12" fmla="*/ 109 w 234"/>
                <a:gd name="T13" fmla="*/ 151 h 233"/>
                <a:gd name="T14" fmla="*/ 125 w 234"/>
                <a:gd name="T15" fmla="*/ 152 h 233"/>
                <a:gd name="T16" fmla="*/ 151 w 234"/>
                <a:gd name="T17" fmla="*/ 127 h 233"/>
                <a:gd name="T18" fmla="*/ 70 w 234"/>
                <a:gd name="T19" fmla="*/ 227 h 233"/>
                <a:gd name="T20" fmla="*/ 70 w 234"/>
                <a:gd name="T21" fmla="*/ 227 h 233"/>
                <a:gd name="T22" fmla="*/ 47 w 234"/>
                <a:gd name="T23" fmla="*/ 214 h 233"/>
                <a:gd name="T24" fmla="*/ 55 w 234"/>
                <a:gd name="T25" fmla="*/ 173 h 233"/>
                <a:gd name="T26" fmla="*/ 44 w 234"/>
                <a:gd name="T27" fmla="*/ 157 h 233"/>
                <a:gd name="T28" fmla="*/ 23 w 234"/>
                <a:gd name="T29" fmla="*/ 153 h 233"/>
                <a:gd name="T30" fmla="*/ 3 w 234"/>
                <a:gd name="T31" fmla="*/ 148 h 233"/>
                <a:gd name="T32" fmla="*/ 0 w 234"/>
                <a:gd name="T33" fmla="*/ 123 h 233"/>
                <a:gd name="T34" fmla="*/ 36 w 234"/>
                <a:gd name="T35" fmla="*/ 103 h 233"/>
                <a:gd name="T36" fmla="*/ 42 w 234"/>
                <a:gd name="T37" fmla="*/ 85 h 233"/>
                <a:gd name="T38" fmla="*/ 23 w 234"/>
                <a:gd name="T39" fmla="*/ 49 h 233"/>
                <a:gd name="T40" fmla="*/ 40 w 234"/>
                <a:gd name="T41" fmla="*/ 29 h 233"/>
                <a:gd name="T42" fmla="*/ 79 w 234"/>
                <a:gd name="T43" fmla="*/ 46 h 233"/>
                <a:gd name="T44" fmla="*/ 97 w 234"/>
                <a:gd name="T45" fmla="*/ 38 h 233"/>
                <a:gd name="T46" fmla="*/ 114 w 234"/>
                <a:gd name="T47" fmla="*/ 0 h 233"/>
                <a:gd name="T48" fmla="*/ 140 w 234"/>
                <a:gd name="T49" fmla="*/ 3 h 233"/>
                <a:gd name="T50" fmla="*/ 147 w 234"/>
                <a:gd name="T51" fmla="*/ 27 h 233"/>
                <a:gd name="T52" fmla="*/ 149 w 234"/>
                <a:gd name="T53" fmla="*/ 37 h 233"/>
                <a:gd name="T54" fmla="*/ 157 w 234"/>
                <a:gd name="T55" fmla="*/ 46 h 233"/>
                <a:gd name="T56" fmla="*/ 168 w 234"/>
                <a:gd name="T57" fmla="*/ 53 h 233"/>
                <a:gd name="T58" fmla="*/ 207 w 234"/>
                <a:gd name="T59" fmla="*/ 42 h 233"/>
                <a:gd name="T60" fmla="*/ 222 w 234"/>
                <a:gd name="T61" fmla="*/ 62 h 233"/>
                <a:gd name="T62" fmla="*/ 199 w 234"/>
                <a:gd name="T63" fmla="*/ 98 h 233"/>
                <a:gd name="T64" fmla="*/ 199 w 234"/>
                <a:gd name="T65" fmla="*/ 108 h 233"/>
                <a:gd name="T66" fmla="*/ 202 w 234"/>
                <a:gd name="T67" fmla="*/ 117 h 233"/>
                <a:gd name="T68" fmla="*/ 233 w 234"/>
                <a:gd name="T69" fmla="*/ 140 h 233"/>
                <a:gd name="T70" fmla="*/ 226 w 234"/>
                <a:gd name="T71" fmla="*/ 165 h 233"/>
                <a:gd name="T72" fmla="*/ 205 w 234"/>
                <a:gd name="T73" fmla="*/ 168 h 233"/>
                <a:gd name="T74" fmla="*/ 184 w 234"/>
                <a:gd name="T75" fmla="*/ 168 h 233"/>
                <a:gd name="T76" fmla="*/ 172 w 234"/>
                <a:gd name="T77" fmla="*/ 183 h 233"/>
                <a:gd name="T78" fmla="*/ 172 w 234"/>
                <a:gd name="T79" fmla="*/ 224 h 233"/>
                <a:gd name="T80" fmla="*/ 148 w 234"/>
                <a:gd name="T81" fmla="*/ 233 h 233"/>
                <a:gd name="T82" fmla="*/ 122 w 234"/>
                <a:gd name="T83" fmla="*/ 203 h 233"/>
                <a:gd name="T84" fmla="*/ 103 w 234"/>
                <a:gd name="T85" fmla="*/ 200 h 233"/>
                <a:gd name="T86" fmla="*/ 70 w 234"/>
                <a:gd name="T87" fmla="*/ 227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4" h="233">
                  <a:moveTo>
                    <a:pt x="151" y="127"/>
                  </a:moveTo>
                  <a:lnTo>
                    <a:pt x="151" y="127"/>
                  </a:lnTo>
                  <a:lnTo>
                    <a:pt x="151" y="111"/>
                  </a:lnTo>
                  <a:cubicBezTo>
                    <a:pt x="148" y="105"/>
                    <a:pt x="145" y="99"/>
                    <a:pt x="139" y="94"/>
                  </a:cubicBezTo>
                  <a:cubicBezTo>
                    <a:pt x="126" y="82"/>
                    <a:pt x="116" y="83"/>
                    <a:pt x="103" y="89"/>
                  </a:cubicBezTo>
                  <a:cubicBezTo>
                    <a:pt x="90" y="95"/>
                    <a:pt x="78" y="112"/>
                    <a:pt x="87" y="132"/>
                  </a:cubicBezTo>
                  <a:cubicBezTo>
                    <a:pt x="93" y="145"/>
                    <a:pt x="96" y="147"/>
                    <a:pt x="109" y="151"/>
                  </a:cubicBezTo>
                  <a:cubicBezTo>
                    <a:pt x="115" y="153"/>
                    <a:pt x="121" y="152"/>
                    <a:pt x="125" y="152"/>
                  </a:cubicBezTo>
                  <a:cubicBezTo>
                    <a:pt x="139" y="148"/>
                    <a:pt x="147" y="140"/>
                    <a:pt x="151" y="127"/>
                  </a:cubicBezTo>
                  <a:close/>
                  <a:moveTo>
                    <a:pt x="70" y="227"/>
                  </a:moveTo>
                  <a:lnTo>
                    <a:pt x="70" y="227"/>
                  </a:lnTo>
                  <a:cubicBezTo>
                    <a:pt x="63" y="223"/>
                    <a:pt x="55" y="218"/>
                    <a:pt x="47" y="214"/>
                  </a:cubicBezTo>
                  <a:cubicBezTo>
                    <a:pt x="50" y="200"/>
                    <a:pt x="52" y="186"/>
                    <a:pt x="55" y="173"/>
                  </a:cubicBezTo>
                  <a:cubicBezTo>
                    <a:pt x="51" y="167"/>
                    <a:pt x="48" y="163"/>
                    <a:pt x="44" y="157"/>
                  </a:cubicBezTo>
                  <a:cubicBezTo>
                    <a:pt x="38" y="155"/>
                    <a:pt x="31" y="155"/>
                    <a:pt x="23" y="153"/>
                  </a:cubicBezTo>
                  <a:cubicBezTo>
                    <a:pt x="16" y="151"/>
                    <a:pt x="9" y="151"/>
                    <a:pt x="3" y="148"/>
                  </a:cubicBezTo>
                  <a:cubicBezTo>
                    <a:pt x="2" y="139"/>
                    <a:pt x="1" y="131"/>
                    <a:pt x="0" y="123"/>
                  </a:cubicBezTo>
                  <a:cubicBezTo>
                    <a:pt x="11" y="117"/>
                    <a:pt x="23" y="110"/>
                    <a:pt x="36" y="103"/>
                  </a:cubicBezTo>
                  <a:cubicBezTo>
                    <a:pt x="38" y="98"/>
                    <a:pt x="40" y="92"/>
                    <a:pt x="42" y="85"/>
                  </a:cubicBezTo>
                  <a:cubicBezTo>
                    <a:pt x="36" y="73"/>
                    <a:pt x="30" y="61"/>
                    <a:pt x="23" y="49"/>
                  </a:cubicBezTo>
                  <a:cubicBezTo>
                    <a:pt x="28" y="43"/>
                    <a:pt x="34" y="36"/>
                    <a:pt x="40" y="29"/>
                  </a:cubicBezTo>
                  <a:cubicBezTo>
                    <a:pt x="53" y="35"/>
                    <a:pt x="66" y="40"/>
                    <a:pt x="79" y="46"/>
                  </a:cubicBezTo>
                  <a:cubicBezTo>
                    <a:pt x="84" y="43"/>
                    <a:pt x="90" y="41"/>
                    <a:pt x="97" y="38"/>
                  </a:cubicBezTo>
                  <a:cubicBezTo>
                    <a:pt x="102" y="27"/>
                    <a:pt x="108" y="14"/>
                    <a:pt x="114" y="0"/>
                  </a:cubicBezTo>
                  <a:cubicBezTo>
                    <a:pt x="122" y="1"/>
                    <a:pt x="130" y="2"/>
                    <a:pt x="140" y="3"/>
                  </a:cubicBezTo>
                  <a:cubicBezTo>
                    <a:pt x="142" y="11"/>
                    <a:pt x="145" y="18"/>
                    <a:pt x="147" y="27"/>
                  </a:cubicBezTo>
                  <a:cubicBezTo>
                    <a:pt x="147" y="30"/>
                    <a:pt x="149" y="33"/>
                    <a:pt x="149" y="37"/>
                  </a:cubicBezTo>
                  <a:cubicBezTo>
                    <a:pt x="150" y="40"/>
                    <a:pt x="151" y="45"/>
                    <a:pt x="157" y="46"/>
                  </a:cubicBezTo>
                  <a:cubicBezTo>
                    <a:pt x="161" y="47"/>
                    <a:pt x="165" y="50"/>
                    <a:pt x="168" y="53"/>
                  </a:cubicBezTo>
                  <a:cubicBezTo>
                    <a:pt x="181" y="49"/>
                    <a:pt x="194" y="46"/>
                    <a:pt x="207" y="42"/>
                  </a:cubicBezTo>
                  <a:cubicBezTo>
                    <a:pt x="212" y="48"/>
                    <a:pt x="217" y="55"/>
                    <a:pt x="222" y="62"/>
                  </a:cubicBezTo>
                  <a:cubicBezTo>
                    <a:pt x="217" y="75"/>
                    <a:pt x="206" y="84"/>
                    <a:pt x="199" y="98"/>
                  </a:cubicBezTo>
                  <a:cubicBezTo>
                    <a:pt x="199" y="100"/>
                    <a:pt x="198" y="104"/>
                    <a:pt x="199" y="108"/>
                  </a:cubicBezTo>
                  <a:cubicBezTo>
                    <a:pt x="199" y="111"/>
                    <a:pt x="201" y="114"/>
                    <a:pt x="202" y="117"/>
                  </a:cubicBezTo>
                  <a:cubicBezTo>
                    <a:pt x="211" y="124"/>
                    <a:pt x="222" y="132"/>
                    <a:pt x="233" y="140"/>
                  </a:cubicBezTo>
                  <a:cubicBezTo>
                    <a:pt x="234" y="149"/>
                    <a:pt x="229" y="157"/>
                    <a:pt x="226" y="165"/>
                  </a:cubicBezTo>
                  <a:cubicBezTo>
                    <a:pt x="218" y="166"/>
                    <a:pt x="212" y="167"/>
                    <a:pt x="205" y="168"/>
                  </a:cubicBezTo>
                  <a:cubicBezTo>
                    <a:pt x="198" y="168"/>
                    <a:pt x="191" y="168"/>
                    <a:pt x="184" y="168"/>
                  </a:cubicBezTo>
                  <a:cubicBezTo>
                    <a:pt x="180" y="173"/>
                    <a:pt x="176" y="178"/>
                    <a:pt x="172" y="183"/>
                  </a:cubicBezTo>
                  <a:lnTo>
                    <a:pt x="172" y="224"/>
                  </a:lnTo>
                  <a:cubicBezTo>
                    <a:pt x="164" y="227"/>
                    <a:pt x="156" y="230"/>
                    <a:pt x="148" y="233"/>
                  </a:cubicBezTo>
                  <a:cubicBezTo>
                    <a:pt x="139" y="223"/>
                    <a:pt x="130" y="213"/>
                    <a:pt x="122" y="203"/>
                  </a:cubicBezTo>
                  <a:cubicBezTo>
                    <a:pt x="115" y="202"/>
                    <a:pt x="109" y="201"/>
                    <a:pt x="103" y="200"/>
                  </a:cubicBezTo>
                  <a:cubicBezTo>
                    <a:pt x="92" y="209"/>
                    <a:pt x="81" y="218"/>
                    <a:pt x="70" y="227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Montserrat" pitchFamily="2" charset="77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85CCC41-3BC7-FF4F-FF34-DB9F52D0EE27}"/>
              </a:ext>
            </a:extLst>
          </p:cNvPr>
          <p:cNvGrpSpPr/>
          <p:nvPr/>
        </p:nvGrpSpPr>
        <p:grpSpPr>
          <a:xfrm>
            <a:off x="4516867" y="4772750"/>
            <a:ext cx="1296251" cy="1201374"/>
            <a:chOff x="4526045" y="4592762"/>
            <a:chExt cx="1336675" cy="1338263"/>
          </a:xfrm>
        </p:grpSpPr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800E9438-7A19-ADC2-E8BA-ACDD6E3B5B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6045" y="4592762"/>
              <a:ext cx="1336675" cy="1338263"/>
            </a:xfrm>
            <a:custGeom>
              <a:avLst/>
              <a:gdLst>
                <a:gd name="T0" fmla="*/ 930 w 930"/>
                <a:gd name="T1" fmla="*/ 465 h 930"/>
                <a:gd name="T2" fmla="*/ 930 w 930"/>
                <a:gd name="T3" fmla="*/ 465 h 930"/>
                <a:gd name="T4" fmla="*/ 465 w 930"/>
                <a:gd name="T5" fmla="*/ 0 h 930"/>
                <a:gd name="T6" fmla="*/ 0 w 930"/>
                <a:gd name="T7" fmla="*/ 465 h 930"/>
                <a:gd name="T8" fmla="*/ 465 w 930"/>
                <a:gd name="T9" fmla="*/ 930 h 930"/>
                <a:gd name="T10" fmla="*/ 930 w 930"/>
                <a:gd name="T11" fmla="*/ 465 h 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0" h="930">
                  <a:moveTo>
                    <a:pt x="930" y="465"/>
                  </a:moveTo>
                  <a:lnTo>
                    <a:pt x="930" y="465"/>
                  </a:lnTo>
                  <a:cubicBezTo>
                    <a:pt x="930" y="208"/>
                    <a:pt x="722" y="0"/>
                    <a:pt x="465" y="0"/>
                  </a:cubicBezTo>
                  <a:cubicBezTo>
                    <a:pt x="208" y="0"/>
                    <a:pt x="0" y="208"/>
                    <a:pt x="0" y="465"/>
                  </a:cubicBezTo>
                  <a:cubicBezTo>
                    <a:pt x="0" y="722"/>
                    <a:pt x="208" y="930"/>
                    <a:pt x="465" y="930"/>
                  </a:cubicBezTo>
                  <a:cubicBezTo>
                    <a:pt x="722" y="930"/>
                    <a:pt x="930" y="722"/>
                    <a:pt x="930" y="465"/>
                  </a:cubicBezTo>
                  <a:close/>
                </a:path>
              </a:pathLst>
            </a:custGeom>
            <a:solidFill>
              <a:schemeClr val="accent4"/>
            </a:solidFill>
            <a:ln w="19050">
              <a:solidFill>
                <a:srgbClr val="12376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Montserrat" pitchFamily="2" charset="77"/>
              </a:endParaRPr>
            </a:p>
          </p:txBody>
        </p:sp>
        <p:sp>
          <p:nvSpPr>
            <p:cNvPr id="45" name="Freeform 27">
              <a:extLst>
                <a:ext uri="{FF2B5EF4-FFF2-40B4-BE49-F238E27FC236}">
                  <a16:creationId xmlns:a16="http://schemas.microsoft.com/office/drawing/2014/main" id="{84D46E4D-8D09-F251-31B7-ACC7643C82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56245" y="4921374"/>
              <a:ext cx="677863" cy="677863"/>
            </a:xfrm>
            <a:custGeom>
              <a:avLst/>
              <a:gdLst>
                <a:gd name="T0" fmla="*/ 99 w 472"/>
                <a:gd name="T1" fmla="*/ 235 h 471"/>
                <a:gd name="T2" fmla="*/ 374 w 472"/>
                <a:gd name="T3" fmla="*/ 235 h 471"/>
                <a:gd name="T4" fmla="*/ 99 w 472"/>
                <a:gd name="T5" fmla="*/ 235 h 471"/>
                <a:gd name="T6" fmla="*/ 141 w 472"/>
                <a:gd name="T7" fmla="*/ 70 h 471"/>
                <a:gd name="T8" fmla="*/ 143 w 472"/>
                <a:gd name="T9" fmla="*/ 18 h 471"/>
                <a:gd name="T10" fmla="*/ 190 w 472"/>
                <a:gd name="T11" fmla="*/ 9 h 471"/>
                <a:gd name="T12" fmla="*/ 224 w 472"/>
                <a:gd name="T13" fmla="*/ 49 h 471"/>
                <a:gd name="T14" fmla="*/ 243 w 472"/>
                <a:gd name="T15" fmla="*/ 44 h 471"/>
                <a:gd name="T16" fmla="*/ 264 w 472"/>
                <a:gd name="T17" fmla="*/ 5 h 471"/>
                <a:gd name="T18" fmla="*/ 312 w 472"/>
                <a:gd name="T19" fmla="*/ 11 h 471"/>
                <a:gd name="T20" fmla="*/ 320 w 472"/>
                <a:gd name="T21" fmla="*/ 62 h 471"/>
                <a:gd name="T22" fmla="*/ 334 w 472"/>
                <a:gd name="T23" fmla="*/ 75 h 471"/>
                <a:gd name="T24" fmla="*/ 380 w 472"/>
                <a:gd name="T25" fmla="*/ 54 h 471"/>
                <a:gd name="T26" fmla="*/ 420 w 472"/>
                <a:gd name="T27" fmla="*/ 85 h 471"/>
                <a:gd name="T28" fmla="*/ 399 w 472"/>
                <a:gd name="T29" fmla="*/ 131 h 471"/>
                <a:gd name="T30" fmla="*/ 403 w 472"/>
                <a:gd name="T31" fmla="*/ 150 h 471"/>
                <a:gd name="T32" fmla="*/ 456 w 472"/>
                <a:gd name="T33" fmla="*/ 158 h 471"/>
                <a:gd name="T34" fmla="*/ 471 w 472"/>
                <a:gd name="T35" fmla="*/ 205 h 471"/>
                <a:gd name="T36" fmla="*/ 430 w 472"/>
                <a:gd name="T37" fmla="*/ 231 h 471"/>
                <a:gd name="T38" fmla="*/ 423 w 472"/>
                <a:gd name="T39" fmla="*/ 253 h 471"/>
                <a:gd name="T40" fmla="*/ 462 w 472"/>
                <a:gd name="T41" fmla="*/ 287 h 471"/>
                <a:gd name="T42" fmla="*/ 451 w 472"/>
                <a:gd name="T43" fmla="*/ 333 h 471"/>
                <a:gd name="T44" fmla="*/ 402 w 472"/>
                <a:gd name="T45" fmla="*/ 334 h 471"/>
                <a:gd name="T46" fmla="*/ 382 w 472"/>
                <a:gd name="T47" fmla="*/ 351 h 471"/>
                <a:gd name="T48" fmla="*/ 397 w 472"/>
                <a:gd name="T49" fmla="*/ 401 h 471"/>
                <a:gd name="T50" fmla="*/ 364 w 472"/>
                <a:gd name="T51" fmla="*/ 433 h 471"/>
                <a:gd name="T52" fmla="*/ 321 w 472"/>
                <a:gd name="T53" fmla="*/ 406 h 471"/>
                <a:gd name="T54" fmla="*/ 294 w 472"/>
                <a:gd name="T55" fmla="*/ 412 h 471"/>
                <a:gd name="T56" fmla="*/ 279 w 472"/>
                <a:gd name="T57" fmla="*/ 461 h 471"/>
                <a:gd name="T58" fmla="*/ 235 w 472"/>
                <a:gd name="T59" fmla="*/ 470 h 471"/>
                <a:gd name="T60" fmla="*/ 214 w 472"/>
                <a:gd name="T61" fmla="*/ 425 h 471"/>
                <a:gd name="T62" fmla="*/ 186 w 472"/>
                <a:gd name="T63" fmla="*/ 414 h 471"/>
                <a:gd name="T64" fmla="*/ 147 w 472"/>
                <a:gd name="T65" fmla="*/ 447 h 471"/>
                <a:gd name="T66" fmla="*/ 106 w 472"/>
                <a:gd name="T67" fmla="*/ 430 h 471"/>
                <a:gd name="T68" fmla="*/ 113 w 472"/>
                <a:gd name="T69" fmla="*/ 380 h 471"/>
                <a:gd name="T70" fmla="*/ 96 w 472"/>
                <a:gd name="T71" fmla="*/ 356 h 471"/>
                <a:gd name="T72" fmla="*/ 45 w 472"/>
                <a:gd name="T73" fmla="*/ 362 h 471"/>
                <a:gd name="T74" fmla="*/ 19 w 472"/>
                <a:gd name="T75" fmla="*/ 326 h 471"/>
                <a:gd name="T76" fmla="*/ 52 w 472"/>
                <a:gd name="T77" fmla="*/ 287 h 471"/>
                <a:gd name="T78" fmla="*/ 52 w 472"/>
                <a:gd name="T79" fmla="*/ 258 h 471"/>
                <a:gd name="T80" fmla="*/ 4 w 472"/>
                <a:gd name="T81" fmla="*/ 236 h 471"/>
                <a:gd name="T82" fmla="*/ 5 w 472"/>
                <a:gd name="T83" fmla="*/ 190 h 471"/>
                <a:gd name="T84" fmla="*/ 54 w 472"/>
                <a:gd name="T85" fmla="*/ 177 h 471"/>
                <a:gd name="T86" fmla="*/ 68 w 472"/>
                <a:gd name="T87" fmla="*/ 155 h 471"/>
                <a:gd name="T88" fmla="*/ 42 w 472"/>
                <a:gd name="T89" fmla="*/ 112 h 471"/>
                <a:gd name="T90" fmla="*/ 67 w 472"/>
                <a:gd name="T91" fmla="*/ 72 h 471"/>
                <a:gd name="T92" fmla="*/ 115 w 472"/>
                <a:gd name="T93" fmla="*/ 86 h 471"/>
                <a:gd name="T94" fmla="*/ 137 w 472"/>
                <a:gd name="T95" fmla="*/ 78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72" h="471">
                  <a:moveTo>
                    <a:pt x="99" y="235"/>
                  </a:moveTo>
                  <a:lnTo>
                    <a:pt x="99" y="235"/>
                  </a:lnTo>
                  <a:cubicBezTo>
                    <a:pt x="99" y="312"/>
                    <a:pt x="161" y="373"/>
                    <a:pt x="237" y="373"/>
                  </a:cubicBezTo>
                  <a:cubicBezTo>
                    <a:pt x="313" y="373"/>
                    <a:pt x="375" y="310"/>
                    <a:pt x="374" y="235"/>
                  </a:cubicBezTo>
                  <a:cubicBezTo>
                    <a:pt x="374" y="159"/>
                    <a:pt x="312" y="97"/>
                    <a:pt x="236" y="98"/>
                  </a:cubicBezTo>
                  <a:cubicBezTo>
                    <a:pt x="160" y="98"/>
                    <a:pt x="98" y="160"/>
                    <a:pt x="99" y="235"/>
                  </a:cubicBezTo>
                  <a:close/>
                  <a:moveTo>
                    <a:pt x="141" y="70"/>
                  </a:moveTo>
                  <a:lnTo>
                    <a:pt x="141" y="70"/>
                  </a:lnTo>
                  <a:cubicBezTo>
                    <a:pt x="140" y="55"/>
                    <a:pt x="139" y="41"/>
                    <a:pt x="138" y="28"/>
                  </a:cubicBezTo>
                  <a:cubicBezTo>
                    <a:pt x="137" y="22"/>
                    <a:pt x="138" y="20"/>
                    <a:pt x="143" y="18"/>
                  </a:cubicBezTo>
                  <a:cubicBezTo>
                    <a:pt x="156" y="14"/>
                    <a:pt x="168" y="10"/>
                    <a:pt x="181" y="6"/>
                  </a:cubicBezTo>
                  <a:cubicBezTo>
                    <a:pt x="185" y="4"/>
                    <a:pt x="187" y="5"/>
                    <a:pt x="190" y="9"/>
                  </a:cubicBezTo>
                  <a:cubicBezTo>
                    <a:pt x="198" y="21"/>
                    <a:pt x="207" y="32"/>
                    <a:pt x="215" y="44"/>
                  </a:cubicBezTo>
                  <a:cubicBezTo>
                    <a:pt x="217" y="47"/>
                    <a:pt x="220" y="49"/>
                    <a:pt x="224" y="49"/>
                  </a:cubicBezTo>
                  <a:cubicBezTo>
                    <a:pt x="228" y="48"/>
                    <a:pt x="231" y="48"/>
                    <a:pt x="235" y="48"/>
                  </a:cubicBezTo>
                  <a:cubicBezTo>
                    <a:pt x="239" y="48"/>
                    <a:pt x="241" y="47"/>
                    <a:pt x="243" y="44"/>
                  </a:cubicBezTo>
                  <a:cubicBezTo>
                    <a:pt x="247" y="35"/>
                    <a:pt x="252" y="26"/>
                    <a:pt x="257" y="17"/>
                  </a:cubicBezTo>
                  <a:cubicBezTo>
                    <a:pt x="259" y="13"/>
                    <a:pt x="261" y="9"/>
                    <a:pt x="264" y="5"/>
                  </a:cubicBezTo>
                  <a:cubicBezTo>
                    <a:pt x="265" y="1"/>
                    <a:pt x="268" y="0"/>
                    <a:pt x="271" y="1"/>
                  </a:cubicBezTo>
                  <a:cubicBezTo>
                    <a:pt x="285" y="5"/>
                    <a:pt x="298" y="8"/>
                    <a:pt x="312" y="11"/>
                  </a:cubicBezTo>
                  <a:cubicBezTo>
                    <a:pt x="317" y="12"/>
                    <a:pt x="318" y="14"/>
                    <a:pt x="318" y="18"/>
                  </a:cubicBezTo>
                  <a:cubicBezTo>
                    <a:pt x="319" y="33"/>
                    <a:pt x="319" y="47"/>
                    <a:pt x="320" y="62"/>
                  </a:cubicBezTo>
                  <a:cubicBezTo>
                    <a:pt x="320" y="66"/>
                    <a:pt x="321" y="68"/>
                    <a:pt x="324" y="70"/>
                  </a:cubicBezTo>
                  <a:cubicBezTo>
                    <a:pt x="327" y="72"/>
                    <a:pt x="331" y="73"/>
                    <a:pt x="334" y="75"/>
                  </a:cubicBezTo>
                  <a:cubicBezTo>
                    <a:pt x="337" y="77"/>
                    <a:pt x="340" y="77"/>
                    <a:pt x="343" y="75"/>
                  </a:cubicBezTo>
                  <a:cubicBezTo>
                    <a:pt x="355" y="68"/>
                    <a:pt x="368" y="61"/>
                    <a:pt x="380" y="54"/>
                  </a:cubicBezTo>
                  <a:cubicBezTo>
                    <a:pt x="385" y="52"/>
                    <a:pt x="387" y="52"/>
                    <a:pt x="391" y="56"/>
                  </a:cubicBezTo>
                  <a:cubicBezTo>
                    <a:pt x="400" y="66"/>
                    <a:pt x="410" y="75"/>
                    <a:pt x="420" y="85"/>
                  </a:cubicBezTo>
                  <a:cubicBezTo>
                    <a:pt x="423" y="88"/>
                    <a:pt x="423" y="90"/>
                    <a:pt x="421" y="94"/>
                  </a:cubicBezTo>
                  <a:cubicBezTo>
                    <a:pt x="413" y="106"/>
                    <a:pt x="406" y="119"/>
                    <a:pt x="399" y="131"/>
                  </a:cubicBezTo>
                  <a:cubicBezTo>
                    <a:pt x="397" y="134"/>
                    <a:pt x="396" y="138"/>
                    <a:pt x="398" y="141"/>
                  </a:cubicBezTo>
                  <a:cubicBezTo>
                    <a:pt x="400" y="144"/>
                    <a:pt x="402" y="147"/>
                    <a:pt x="403" y="150"/>
                  </a:cubicBezTo>
                  <a:cubicBezTo>
                    <a:pt x="405" y="154"/>
                    <a:pt x="408" y="155"/>
                    <a:pt x="412" y="156"/>
                  </a:cubicBezTo>
                  <a:cubicBezTo>
                    <a:pt x="427" y="157"/>
                    <a:pt x="441" y="157"/>
                    <a:pt x="456" y="158"/>
                  </a:cubicBezTo>
                  <a:cubicBezTo>
                    <a:pt x="460" y="159"/>
                    <a:pt x="461" y="160"/>
                    <a:pt x="462" y="164"/>
                  </a:cubicBezTo>
                  <a:cubicBezTo>
                    <a:pt x="465" y="178"/>
                    <a:pt x="468" y="192"/>
                    <a:pt x="471" y="205"/>
                  </a:cubicBezTo>
                  <a:cubicBezTo>
                    <a:pt x="472" y="209"/>
                    <a:pt x="471" y="211"/>
                    <a:pt x="467" y="213"/>
                  </a:cubicBezTo>
                  <a:cubicBezTo>
                    <a:pt x="455" y="219"/>
                    <a:pt x="442" y="225"/>
                    <a:pt x="430" y="231"/>
                  </a:cubicBezTo>
                  <a:cubicBezTo>
                    <a:pt x="425" y="234"/>
                    <a:pt x="423" y="236"/>
                    <a:pt x="423" y="241"/>
                  </a:cubicBezTo>
                  <a:cubicBezTo>
                    <a:pt x="423" y="245"/>
                    <a:pt x="423" y="249"/>
                    <a:pt x="423" y="253"/>
                  </a:cubicBezTo>
                  <a:cubicBezTo>
                    <a:pt x="422" y="257"/>
                    <a:pt x="424" y="259"/>
                    <a:pt x="427" y="262"/>
                  </a:cubicBezTo>
                  <a:cubicBezTo>
                    <a:pt x="438" y="270"/>
                    <a:pt x="450" y="279"/>
                    <a:pt x="462" y="287"/>
                  </a:cubicBezTo>
                  <a:cubicBezTo>
                    <a:pt x="466" y="290"/>
                    <a:pt x="466" y="292"/>
                    <a:pt x="465" y="297"/>
                  </a:cubicBezTo>
                  <a:cubicBezTo>
                    <a:pt x="460" y="309"/>
                    <a:pt x="456" y="321"/>
                    <a:pt x="451" y="333"/>
                  </a:cubicBezTo>
                  <a:cubicBezTo>
                    <a:pt x="449" y="338"/>
                    <a:pt x="448" y="339"/>
                    <a:pt x="443" y="339"/>
                  </a:cubicBezTo>
                  <a:cubicBezTo>
                    <a:pt x="429" y="337"/>
                    <a:pt x="416" y="336"/>
                    <a:pt x="402" y="334"/>
                  </a:cubicBezTo>
                  <a:cubicBezTo>
                    <a:pt x="397" y="334"/>
                    <a:pt x="394" y="335"/>
                    <a:pt x="391" y="339"/>
                  </a:cubicBezTo>
                  <a:cubicBezTo>
                    <a:pt x="389" y="343"/>
                    <a:pt x="385" y="347"/>
                    <a:pt x="382" y="351"/>
                  </a:cubicBezTo>
                  <a:cubicBezTo>
                    <a:pt x="380" y="354"/>
                    <a:pt x="380" y="357"/>
                    <a:pt x="381" y="360"/>
                  </a:cubicBezTo>
                  <a:cubicBezTo>
                    <a:pt x="386" y="374"/>
                    <a:pt x="391" y="387"/>
                    <a:pt x="397" y="401"/>
                  </a:cubicBezTo>
                  <a:cubicBezTo>
                    <a:pt x="398" y="406"/>
                    <a:pt x="398" y="407"/>
                    <a:pt x="394" y="411"/>
                  </a:cubicBezTo>
                  <a:cubicBezTo>
                    <a:pt x="384" y="418"/>
                    <a:pt x="374" y="426"/>
                    <a:pt x="364" y="433"/>
                  </a:cubicBezTo>
                  <a:cubicBezTo>
                    <a:pt x="360" y="436"/>
                    <a:pt x="358" y="436"/>
                    <a:pt x="354" y="433"/>
                  </a:cubicBezTo>
                  <a:cubicBezTo>
                    <a:pt x="343" y="424"/>
                    <a:pt x="332" y="415"/>
                    <a:pt x="321" y="406"/>
                  </a:cubicBezTo>
                  <a:cubicBezTo>
                    <a:pt x="319" y="404"/>
                    <a:pt x="316" y="403"/>
                    <a:pt x="312" y="405"/>
                  </a:cubicBezTo>
                  <a:cubicBezTo>
                    <a:pt x="306" y="407"/>
                    <a:pt x="300" y="410"/>
                    <a:pt x="294" y="412"/>
                  </a:cubicBezTo>
                  <a:cubicBezTo>
                    <a:pt x="290" y="413"/>
                    <a:pt x="289" y="415"/>
                    <a:pt x="288" y="419"/>
                  </a:cubicBezTo>
                  <a:cubicBezTo>
                    <a:pt x="285" y="433"/>
                    <a:pt x="282" y="447"/>
                    <a:pt x="279" y="461"/>
                  </a:cubicBezTo>
                  <a:cubicBezTo>
                    <a:pt x="278" y="466"/>
                    <a:pt x="277" y="467"/>
                    <a:pt x="272" y="468"/>
                  </a:cubicBezTo>
                  <a:cubicBezTo>
                    <a:pt x="259" y="469"/>
                    <a:pt x="247" y="470"/>
                    <a:pt x="235" y="470"/>
                  </a:cubicBezTo>
                  <a:cubicBezTo>
                    <a:pt x="230" y="471"/>
                    <a:pt x="229" y="469"/>
                    <a:pt x="227" y="465"/>
                  </a:cubicBezTo>
                  <a:cubicBezTo>
                    <a:pt x="223" y="452"/>
                    <a:pt x="218" y="438"/>
                    <a:pt x="214" y="425"/>
                  </a:cubicBezTo>
                  <a:cubicBezTo>
                    <a:pt x="213" y="421"/>
                    <a:pt x="210" y="419"/>
                    <a:pt x="207" y="418"/>
                  </a:cubicBezTo>
                  <a:cubicBezTo>
                    <a:pt x="200" y="417"/>
                    <a:pt x="193" y="415"/>
                    <a:pt x="186" y="414"/>
                  </a:cubicBezTo>
                  <a:cubicBezTo>
                    <a:pt x="183" y="413"/>
                    <a:pt x="180" y="414"/>
                    <a:pt x="177" y="416"/>
                  </a:cubicBezTo>
                  <a:cubicBezTo>
                    <a:pt x="167" y="426"/>
                    <a:pt x="157" y="436"/>
                    <a:pt x="147" y="447"/>
                  </a:cubicBezTo>
                  <a:cubicBezTo>
                    <a:pt x="143" y="450"/>
                    <a:pt x="142" y="450"/>
                    <a:pt x="137" y="448"/>
                  </a:cubicBezTo>
                  <a:cubicBezTo>
                    <a:pt x="127" y="442"/>
                    <a:pt x="116" y="436"/>
                    <a:pt x="106" y="430"/>
                  </a:cubicBezTo>
                  <a:cubicBezTo>
                    <a:pt x="102" y="428"/>
                    <a:pt x="101" y="426"/>
                    <a:pt x="102" y="421"/>
                  </a:cubicBezTo>
                  <a:cubicBezTo>
                    <a:pt x="106" y="408"/>
                    <a:pt x="109" y="394"/>
                    <a:pt x="113" y="380"/>
                  </a:cubicBezTo>
                  <a:cubicBezTo>
                    <a:pt x="114" y="376"/>
                    <a:pt x="113" y="374"/>
                    <a:pt x="110" y="371"/>
                  </a:cubicBezTo>
                  <a:cubicBezTo>
                    <a:pt x="106" y="366"/>
                    <a:pt x="101" y="361"/>
                    <a:pt x="96" y="356"/>
                  </a:cubicBezTo>
                  <a:cubicBezTo>
                    <a:pt x="93" y="353"/>
                    <a:pt x="90" y="352"/>
                    <a:pt x="86" y="353"/>
                  </a:cubicBezTo>
                  <a:cubicBezTo>
                    <a:pt x="72" y="356"/>
                    <a:pt x="58" y="359"/>
                    <a:pt x="45" y="362"/>
                  </a:cubicBezTo>
                  <a:cubicBezTo>
                    <a:pt x="40" y="363"/>
                    <a:pt x="38" y="362"/>
                    <a:pt x="36" y="358"/>
                  </a:cubicBezTo>
                  <a:cubicBezTo>
                    <a:pt x="31" y="348"/>
                    <a:pt x="25" y="337"/>
                    <a:pt x="19" y="326"/>
                  </a:cubicBezTo>
                  <a:cubicBezTo>
                    <a:pt x="17" y="322"/>
                    <a:pt x="18" y="320"/>
                    <a:pt x="21" y="317"/>
                  </a:cubicBezTo>
                  <a:cubicBezTo>
                    <a:pt x="31" y="307"/>
                    <a:pt x="42" y="297"/>
                    <a:pt x="52" y="287"/>
                  </a:cubicBezTo>
                  <a:cubicBezTo>
                    <a:pt x="56" y="285"/>
                    <a:pt x="57" y="281"/>
                    <a:pt x="56" y="277"/>
                  </a:cubicBezTo>
                  <a:cubicBezTo>
                    <a:pt x="54" y="271"/>
                    <a:pt x="53" y="265"/>
                    <a:pt x="52" y="258"/>
                  </a:cubicBezTo>
                  <a:cubicBezTo>
                    <a:pt x="52" y="255"/>
                    <a:pt x="50" y="252"/>
                    <a:pt x="46" y="251"/>
                  </a:cubicBezTo>
                  <a:cubicBezTo>
                    <a:pt x="32" y="246"/>
                    <a:pt x="18" y="241"/>
                    <a:pt x="4" y="236"/>
                  </a:cubicBezTo>
                  <a:cubicBezTo>
                    <a:pt x="2" y="235"/>
                    <a:pt x="0" y="234"/>
                    <a:pt x="1" y="231"/>
                  </a:cubicBezTo>
                  <a:cubicBezTo>
                    <a:pt x="2" y="218"/>
                    <a:pt x="4" y="204"/>
                    <a:pt x="5" y="190"/>
                  </a:cubicBezTo>
                  <a:cubicBezTo>
                    <a:pt x="6" y="187"/>
                    <a:pt x="7" y="185"/>
                    <a:pt x="11" y="185"/>
                  </a:cubicBezTo>
                  <a:cubicBezTo>
                    <a:pt x="25" y="182"/>
                    <a:pt x="39" y="179"/>
                    <a:pt x="54" y="177"/>
                  </a:cubicBezTo>
                  <a:cubicBezTo>
                    <a:pt x="58" y="176"/>
                    <a:pt x="61" y="174"/>
                    <a:pt x="62" y="170"/>
                  </a:cubicBezTo>
                  <a:cubicBezTo>
                    <a:pt x="64" y="165"/>
                    <a:pt x="66" y="160"/>
                    <a:pt x="68" y="155"/>
                  </a:cubicBezTo>
                  <a:cubicBezTo>
                    <a:pt x="70" y="152"/>
                    <a:pt x="70" y="148"/>
                    <a:pt x="67" y="145"/>
                  </a:cubicBezTo>
                  <a:cubicBezTo>
                    <a:pt x="59" y="134"/>
                    <a:pt x="50" y="123"/>
                    <a:pt x="42" y="112"/>
                  </a:cubicBezTo>
                  <a:cubicBezTo>
                    <a:pt x="39" y="108"/>
                    <a:pt x="39" y="106"/>
                    <a:pt x="42" y="102"/>
                  </a:cubicBezTo>
                  <a:cubicBezTo>
                    <a:pt x="50" y="92"/>
                    <a:pt x="58" y="82"/>
                    <a:pt x="67" y="72"/>
                  </a:cubicBezTo>
                  <a:cubicBezTo>
                    <a:pt x="69" y="68"/>
                    <a:pt x="71" y="68"/>
                    <a:pt x="75" y="69"/>
                  </a:cubicBezTo>
                  <a:cubicBezTo>
                    <a:pt x="88" y="75"/>
                    <a:pt x="102" y="80"/>
                    <a:pt x="115" y="86"/>
                  </a:cubicBezTo>
                  <a:cubicBezTo>
                    <a:pt x="119" y="88"/>
                    <a:pt x="123" y="88"/>
                    <a:pt x="126" y="85"/>
                  </a:cubicBezTo>
                  <a:cubicBezTo>
                    <a:pt x="130" y="82"/>
                    <a:pt x="133" y="80"/>
                    <a:pt x="137" y="78"/>
                  </a:cubicBezTo>
                  <a:cubicBezTo>
                    <a:pt x="140" y="76"/>
                    <a:pt x="141" y="73"/>
                    <a:pt x="141" y="70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Montserrat" pitchFamily="2" charset="77"/>
              </a:endParaRPr>
            </a:p>
          </p:txBody>
        </p:sp>
      </p:grpSp>
      <p:sp>
        <p:nvSpPr>
          <p:cNvPr id="46" name="Freeform 28">
            <a:extLst>
              <a:ext uri="{FF2B5EF4-FFF2-40B4-BE49-F238E27FC236}">
                <a16:creationId xmlns:a16="http://schemas.microsoft.com/office/drawing/2014/main" id="{430828AF-3200-552C-228B-2EB80B7C0EA0}"/>
              </a:ext>
            </a:extLst>
          </p:cNvPr>
          <p:cNvSpPr>
            <a:spLocks/>
          </p:cNvSpPr>
          <p:nvPr/>
        </p:nvSpPr>
        <p:spPr bwMode="auto">
          <a:xfrm>
            <a:off x="544988" y="5018499"/>
            <a:ext cx="2929652" cy="0"/>
          </a:xfrm>
          <a:custGeom>
            <a:avLst/>
            <a:gdLst>
              <a:gd name="T0" fmla="*/ 0 w 2102"/>
              <a:gd name="T1" fmla="*/ 0 w 2102"/>
              <a:gd name="T2" fmla="*/ 2102 w 210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102">
                <a:moveTo>
                  <a:pt x="0" y="0"/>
                </a:moveTo>
                <a:lnTo>
                  <a:pt x="0" y="0"/>
                </a:lnTo>
                <a:lnTo>
                  <a:pt x="2102" y="0"/>
                </a:lnTo>
              </a:path>
            </a:pathLst>
          </a:custGeom>
          <a:solidFill>
            <a:srgbClr val="5778B3"/>
          </a:solidFill>
          <a:ln w="30163" cap="flat">
            <a:solidFill>
              <a:srgbClr val="5778B3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Montserrat" pitchFamily="2" charset="77"/>
            </a:endParaRPr>
          </a:p>
        </p:txBody>
      </p:sp>
      <p:sp>
        <p:nvSpPr>
          <p:cNvPr id="47" name="Freeform 29">
            <a:extLst>
              <a:ext uri="{FF2B5EF4-FFF2-40B4-BE49-F238E27FC236}">
                <a16:creationId xmlns:a16="http://schemas.microsoft.com/office/drawing/2014/main" id="{B8313E47-08EB-24DA-3CDB-885B6F29C454}"/>
              </a:ext>
            </a:extLst>
          </p:cNvPr>
          <p:cNvSpPr>
            <a:spLocks/>
          </p:cNvSpPr>
          <p:nvPr/>
        </p:nvSpPr>
        <p:spPr bwMode="auto">
          <a:xfrm>
            <a:off x="3416139" y="4938692"/>
            <a:ext cx="324833" cy="159613"/>
          </a:xfrm>
          <a:custGeom>
            <a:avLst/>
            <a:gdLst>
              <a:gd name="T0" fmla="*/ 0 w 233"/>
              <a:gd name="T1" fmla="*/ 124 h 124"/>
              <a:gd name="T2" fmla="*/ 0 w 233"/>
              <a:gd name="T3" fmla="*/ 124 h 124"/>
              <a:gd name="T4" fmla="*/ 233 w 233"/>
              <a:gd name="T5" fmla="*/ 62 h 124"/>
              <a:gd name="T6" fmla="*/ 0 w 233"/>
              <a:gd name="T7" fmla="*/ 0 h 124"/>
              <a:gd name="T8" fmla="*/ 0 w 233"/>
              <a:gd name="T9" fmla="*/ 124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" h="124">
                <a:moveTo>
                  <a:pt x="0" y="124"/>
                </a:moveTo>
                <a:lnTo>
                  <a:pt x="0" y="124"/>
                </a:lnTo>
                <a:lnTo>
                  <a:pt x="233" y="62"/>
                </a:lnTo>
                <a:lnTo>
                  <a:pt x="0" y="0"/>
                </a:lnTo>
                <a:lnTo>
                  <a:pt x="0" y="124"/>
                </a:lnTo>
                <a:close/>
              </a:path>
            </a:pathLst>
          </a:custGeom>
          <a:solidFill>
            <a:srgbClr val="5778B3"/>
          </a:solidFill>
          <a:ln w="0">
            <a:solidFill>
              <a:srgbClr val="5778B3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Montserrat" pitchFamily="2" charset="77"/>
            </a:endParaRPr>
          </a:p>
        </p:txBody>
      </p:sp>
      <p:sp>
        <p:nvSpPr>
          <p:cNvPr id="48" name="Freeform 30">
            <a:extLst>
              <a:ext uri="{FF2B5EF4-FFF2-40B4-BE49-F238E27FC236}">
                <a16:creationId xmlns:a16="http://schemas.microsoft.com/office/drawing/2014/main" id="{25B6775C-2968-1C8B-8F79-CEDBBE0952E9}"/>
              </a:ext>
            </a:extLst>
          </p:cNvPr>
          <p:cNvSpPr>
            <a:spLocks/>
          </p:cNvSpPr>
          <p:nvPr/>
        </p:nvSpPr>
        <p:spPr bwMode="auto">
          <a:xfrm>
            <a:off x="8567268" y="1761477"/>
            <a:ext cx="2931191" cy="0"/>
          </a:xfrm>
          <a:custGeom>
            <a:avLst/>
            <a:gdLst>
              <a:gd name="T0" fmla="*/ 0 w 2102"/>
              <a:gd name="T1" fmla="*/ 0 w 2102"/>
              <a:gd name="T2" fmla="*/ 2102 w 210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102">
                <a:moveTo>
                  <a:pt x="0" y="0"/>
                </a:moveTo>
                <a:lnTo>
                  <a:pt x="0" y="0"/>
                </a:lnTo>
                <a:lnTo>
                  <a:pt x="2102" y="0"/>
                </a:lnTo>
              </a:path>
            </a:pathLst>
          </a:custGeom>
          <a:solidFill>
            <a:srgbClr val="5778B3"/>
          </a:solidFill>
          <a:ln w="30163" cap="flat">
            <a:solidFill>
              <a:srgbClr val="5778B3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Montserrat" pitchFamily="2" charset="77"/>
            </a:endParaRPr>
          </a:p>
        </p:txBody>
      </p:sp>
      <p:sp>
        <p:nvSpPr>
          <p:cNvPr id="49" name="Freeform 31">
            <a:extLst>
              <a:ext uri="{FF2B5EF4-FFF2-40B4-BE49-F238E27FC236}">
                <a16:creationId xmlns:a16="http://schemas.microsoft.com/office/drawing/2014/main" id="{3C691D91-4236-5B29-6FD4-11EA53845663}"/>
              </a:ext>
            </a:extLst>
          </p:cNvPr>
          <p:cNvSpPr>
            <a:spLocks/>
          </p:cNvSpPr>
          <p:nvPr/>
        </p:nvSpPr>
        <p:spPr bwMode="auto">
          <a:xfrm>
            <a:off x="11438418" y="1678820"/>
            <a:ext cx="324833" cy="162463"/>
          </a:xfrm>
          <a:custGeom>
            <a:avLst/>
            <a:gdLst>
              <a:gd name="T0" fmla="*/ 0 w 233"/>
              <a:gd name="T1" fmla="*/ 125 h 125"/>
              <a:gd name="T2" fmla="*/ 0 w 233"/>
              <a:gd name="T3" fmla="*/ 125 h 125"/>
              <a:gd name="T4" fmla="*/ 233 w 233"/>
              <a:gd name="T5" fmla="*/ 63 h 125"/>
              <a:gd name="T6" fmla="*/ 0 w 233"/>
              <a:gd name="T7" fmla="*/ 0 h 125"/>
              <a:gd name="T8" fmla="*/ 0 w 233"/>
              <a:gd name="T9" fmla="*/ 125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" h="125">
                <a:moveTo>
                  <a:pt x="0" y="125"/>
                </a:moveTo>
                <a:lnTo>
                  <a:pt x="0" y="125"/>
                </a:lnTo>
                <a:lnTo>
                  <a:pt x="233" y="63"/>
                </a:lnTo>
                <a:lnTo>
                  <a:pt x="0" y="0"/>
                </a:lnTo>
                <a:lnTo>
                  <a:pt x="0" y="125"/>
                </a:lnTo>
                <a:close/>
              </a:path>
            </a:pathLst>
          </a:custGeom>
          <a:solidFill>
            <a:srgbClr val="5778B3"/>
          </a:solidFill>
          <a:ln w="0">
            <a:solidFill>
              <a:srgbClr val="5778B3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Montserrat" pitchFamily="2" charset="77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DD158D0C-ED81-6DF6-32FF-7A5840F136BE}"/>
              </a:ext>
            </a:extLst>
          </p:cNvPr>
          <p:cNvSpPr/>
          <p:nvPr/>
        </p:nvSpPr>
        <p:spPr>
          <a:xfrm>
            <a:off x="573771" y="3981563"/>
            <a:ext cx="789205" cy="7313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Montserrat" pitchFamily="2" charset="77"/>
              </a:rPr>
              <a:t>01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6BCC877F-3D28-EF46-9C31-7C532A148BFC}"/>
              </a:ext>
            </a:extLst>
          </p:cNvPr>
          <p:cNvSpPr/>
          <p:nvPr/>
        </p:nvSpPr>
        <p:spPr>
          <a:xfrm>
            <a:off x="6446127" y="5343213"/>
            <a:ext cx="789205" cy="7313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Montserrat" pitchFamily="2" charset="77"/>
              </a:rPr>
              <a:t>02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E1CB6106-4449-D669-E02C-2488BE9E5E57}"/>
              </a:ext>
            </a:extLst>
          </p:cNvPr>
          <p:cNvSpPr/>
          <p:nvPr/>
        </p:nvSpPr>
        <p:spPr>
          <a:xfrm>
            <a:off x="1941187" y="2370468"/>
            <a:ext cx="789205" cy="7313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Montserrat" pitchFamily="2" charset="77"/>
              </a:rPr>
              <a:t>03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A18EEF1E-10CA-6E0D-4EF9-BE913F4BFDD7}"/>
              </a:ext>
            </a:extLst>
          </p:cNvPr>
          <p:cNvSpPr/>
          <p:nvPr/>
        </p:nvSpPr>
        <p:spPr>
          <a:xfrm>
            <a:off x="8319235" y="3336073"/>
            <a:ext cx="789205" cy="7313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Montserrat" pitchFamily="2" charset="77"/>
              </a:rPr>
              <a:t>04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844E33E-DFA2-DA5C-3DCD-E798E11DD126}"/>
              </a:ext>
            </a:extLst>
          </p:cNvPr>
          <p:cNvSpPr/>
          <p:nvPr/>
        </p:nvSpPr>
        <p:spPr>
          <a:xfrm>
            <a:off x="8749050" y="920345"/>
            <a:ext cx="789205" cy="7313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Montserrat" pitchFamily="2" charset="77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32610671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79436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17584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t="6000" r="-1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2714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white image of a city skyline&#10;&#10;Description automatically generated with medium confidence">
            <a:extLst>
              <a:ext uri="{FF2B5EF4-FFF2-40B4-BE49-F238E27FC236}">
                <a16:creationId xmlns:a16="http://schemas.microsoft.com/office/drawing/2014/main" id="{FFE0957B-F90C-A22E-99D6-8C4AEE0EE3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21218"/>
            <a:ext cx="12192000" cy="5163497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0A2F500-81BA-D1A3-5D51-F338F8D28340}"/>
              </a:ext>
            </a:extLst>
          </p:cNvPr>
          <p:cNvCxnSpPr>
            <a:cxnSpLocks/>
          </p:cNvCxnSpPr>
          <p:nvPr/>
        </p:nvCxnSpPr>
        <p:spPr>
          <a:xfrm>
            <a:off x="1030649" y="3429000"/>
            <a:ext cx="0" cy="2181618"/>
          </a:xfrm>
          <a:prstGeom prst="line">
            <a:avLst/>
          </a:prstGeom>
          <a:ln w="28575">
            <a:solidFill>
              <a:srgbClr val="0324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19AAE006-4EBC-3ABA-E5DB-A2C38EA5F0E3}"/>
              </a:ext>
            </a:extLst>
          </p:cNvPr>
          <p:cNvSpPr/>
          <p:nvPr/>
        </p:nvSpPr>
        <p:spPr>
          <a:xfrm>
            <a:off x="126758" y="887779"/>
            <a:ext cx="75280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spc="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77"/>
              </a:rPr>
              <a:t>LEARNING JOURNEY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72CA0B8-B2B9-6E50-C4FE-67C9222DB7AB}"/>
              </a:ext>
            </a:extLst>
          </p:cNvPr>
          <p:cNvGrpSpPr/>
          <p:nvPr/>
        </p:nvGrpSpPr>
        <p:grpSpPr>
          <a:xfrm>
            <a:off x="437700" y="2279278"/>
            <a:ext cx="2481214" cy="1126027"/>
            <a:chOff x="202761" y="-35433"/>
            <a:chExt cx="2481214" cy="112602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B049C72-2363-5613-48A7-4F6C544104F4}"/>
                </a:ext>
              </a:extLst>
            </p:cNvPr>
            <p:cNvSpPr/>
            <p:nvPr/>
          </p:nvSpPr>
          <p:spPr>
            <a:xfrm>
              <a:off x="1321382" y="125048"/>
              <a:ext cx="1362593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rgbClr val="03244D"/>
                  </a:solidFill>
                  <a:latin typeface="Montserrat" pitchFamily="2" charset="77"/>
                </a:rPr>
                <a:t>What is a 21</a:t>
              </a:r>
              <a:r>
                <a:rPr lang="en-US" sz="1400" baseline="30000" dirty="0">
                  <a:solidFill>
                    <a:srgbClr val="03244D"/>
                  </a:solidFill>
                  <a:latin typeface="Montserrat" pitchFamily="2" charset="77"/>
                </a:rPr>
                <a:t>st</a:t>
              </a:r>
              <a:r>
                <a:rPr lang="en-US" sz="1400" dirty="0">
                  <a:solidFill>
                    <a:srgbClr val="03244D"/>
                  </a:solidFill>
                  <a:latin typeface="Montserrat" pitchFamily="2" charset="77"/>
                </a:rPr>
                <a:t> Century Budget?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52F8EC7-F89E-87D9-4D21-52D8C9DCF5FE}"/>
                </a:ext>
              </a:extLst>
            </p:cNvPr>
            <p:cNvGrpSpPr/>
            <p:nvPr/>
          </p:nvGrpSpPr>
          <p:grpSpPr>
            <a:xfrm>
              <a:off x="202761" y="-35433"/>
              <a:ext cx="1126027" cy="1126027"/>
              <a:chOff x="202761" y="-35433"/>
              <a:chExt cx="1126027" cy="1126027"/>
            </a:xfrm>
          </p:grpSpPr>
          <p:pic>
            <p:nvPicPr>
              <p:cNvPr id="8" name="Picture 7" descr="Shape&#10;&#10;Description automatically generated">
                <a:extLst>
                  <a:ext uri="{FF2B5EF4-FFF2-40B4-BE49-F238E27FC236}">
                    <a16:creationId xmlns:a16="http://schemas.microsoft.com/office/drawing/2014/main" id="{32E3DD31-3C33-5C67-77B1-DFD3E9324E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2761" y="-35433"/>
                <a:ext cx="1126027" cy="1126027"/>
              </a:xfrm>
              <a:prstGeom prst="rect">
                <a:avLst/>
              </a:prstGeom>
              <a:noFill/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B1D1538-FCFA-C4B3-C5BE-3D6C2A5C0A19}"/>
                  </a:ext>
                </a:extLst>
              </p:cNvPr>
              <p:cNvSpPr txBox="1"/>
              <p:nvPr/>
            </p:nvSpPr>
            <p:spPr>
              <a:xfrm>
                <a:off x="393900" y="230063"/>
                <a:ext cx="74375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chemeClr val="bg1"/>
                    </a:solidFill>
                    <a:latin typeface="Montserrat" pitchFamily="2" charset="77"/>
                  </a:rPr>
                  <a:t>01</a:t>
                </a:r>
              </a:p>
            </p:txBody>
          </p:sp>
        </p:grp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388FC390-4A9F-2738-D38A-34415A707B2E}"/>
              </a:ext>
            </a:extLst>
          </p:cNvPr>
          <p:cNvSpPr/>
          <p:nvPr/>
        </p:nvSpPr>
        <p:spPr>
          <a:xfrm>
            <a:off x="604803" y="2429795"/>
            <a:ext cx="813816" cy="8147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Montserrat" pitchFamily="2" charset="77"/>
              </a:rPr>
              <a:t>01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9B8438F-4FBE-5F1B-3E9F-E692F8394B0B}"/>
              </a:ext>
            </a:extLst>
          </p:cNvPr>
          <p:cNvGrpSpPr/>
          <p:nvPr/>
        </p:nvGrpSpPr>
        <p:grpSpPr>
          <a:xfrm>
            <a:off x="2758850" y="1559348"/>
            <a:ext cx="2696134" cy="1179341"/>
            <a:chOff x="322572" y="19891"/>
            <a:chExt cx="2510345" cy="117934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5A7B325-6E26-838D-C96D-0964B610286D}"/>
                </a:ext>
              </a:extLst>
            </p:cNvPr>
            <p:cNvSpPr/>
            <p:nvPr/>
          </p:nvSpPr>
          <p:spPr>
            <a:xfrm>
              <a:off x="1373930" y="245125"/>
              <a:ext cx="1458987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rgbClr val="03244D"/>
                  </a:solidFill>
                  <a:latin typeface="Montserrat" pitchFamily="2" charset="77"/>
                </a:rPr>
                <a:t>Advantages &amp; Challenges of Priority-Based Budgeting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09182BE-F8E9-2625-D676-3FEE50EC0BC5}"/>
                </a:ext>
              </a:extLst>
            </p:cNvPr>
            <p:cNvGrpSpPr/>
            <p:nvPr/>
          </p:nvGrpSpPr>
          <p:grpSpPr>
            <a:xfrm>
              <a:off x="322572" y="19891"/>
              <a:ext cx="1126027" cy="1126027"/>
              <a:chOff x="322572" y="19891"/>
              <a:chExt cx="1126027" cy="1126027"/>
            </a:xfrm>
          </p:grpSpPr>
          <p:pic>
            <p:nvPicPr>
              <p:cNvPr id="13" name="Picture 12" descr="Shape&#10;&#10;Description automatically generated">
                <a:extLst>
                  <a:ext uri="{FF2B5EF4-FFF2-40B4-BE49-F238E27FC236}">
                    <a16:creationId xmlns:a16="http://schemas.microsoft.com/office/drawing/2014/main" id="{BEDAD1D1-F8F6-0D6E-EB1A-FF739F8169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2572" y="19891"/>
                <a:ext cx="1126027" cy="1126027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B84FB1B-0BF5-AB94-6753-98B6579AA401}"/>
                  </a:ext>
                </a:extLst>
              </p:cNvPr>
              <p:cNvSpPr txBox="1"/>
              <p:nvPr/>
            </p:nvSpPr>
            <p:spPr>
              <a:xfrm>
                <a:off x="513711" y="285387"/>
                <a:ext cx="74375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chemeClr val="bg1"/>
                    </a:solidFill>
                    <a:latin typeface="Montserrat" pitchFamily="2" charset="77"/>
                  </a:rPr>
                  <a:t>02</a:t>
                </a:r>
              </a:p>
            </p:txBody>
          </p:sp>
        </p:grp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E7802C0-CD70-514E-EC95-FEFFC21C0DAD}"/>
              </a:ext>
            </a:extLst>
          </p:cNvPr>
          <p:cNvCxnSpPr>
            <a:cxnSpLocks/>
            <a:stCxn id="13" idx="2"/>
          </p:cNvCxnSpPr>
          <p:nvPr/>
        </p:nvCxnSpPr>
        <p:spPr>
          <a:xfrm flipH="1">
            <a:off x="3359373" y="2685375"/>
            <a:ext cx="4159" cy="2925243"/>
          </a:xfrm>
          <a:prstGeom prst="line">
            <a:avLst/>
          </a:prstGeom>
          <a:ln w="28575">
            <a:solidFill>
              <a:srgbClr val="0324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70FE042-4D47-38EA-687E-9B0E67200790}"/>
              </a:ext>
            </a:extLst>
          </p:cNvPr>
          <p:cNvGrpSpPr/>
          <p:nvPr/>
        </p:nvGrpSpPr>
        <p:grpSpPr>
          <a:xfrm>
            <a:off x="5202341" y="2003522"/>
            <a:ext cx="3231130" cy="1126027"/>
            <a:chOff x="202761" y="-35433"/>
            <a:chExt cx="3231130" cy="1126027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EECD5C2-6411-9E80-4572-FE585B5CABD2}"/>
                </a:ext>
              </a:extLst>
            </p:cNvPr>
            <p:cNvSpPr/>
            <p:nvPr/>
          </p:nvSpPr>
          <p:spPr>
            <a:xfrm>
              <a:off x="1287709" y="246916"/>
              <a:ext cx="214618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rgbClr val="03244D"/>
                  </a:solidFill>
                  <a:latin typeface="Montserrat" pitchFamily="2" charset="77"/>
                </a:rPr>
                <a:t>The PBB Process and Methodology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D7C15FA-C045-2F2F-A0BB-98E5F33CFD9C}"/>
                </a:ext>
              </a:extLst>
            </p:cNvPr>
            <p:cNvGrpSpPr/>
            <p:nvPr/>
          </p:nvGrpSpPr>
          <p:grpSpPr>
            <a:xfrm>
              <a:off x="202761" y="-35433"/>
              <a:ext cx="1126027" cy="1126027"/>
              <a:chOff x="202761" y="-35433"/>
              <a:chExt cx="1126027" cy="1126027"/>
            </a:xfrm>
          </p:grpSpPr>
          <p:pic>
            <p:nvPicPr>
              <p:cNvPr id="19" name="Picture 18" descr="Shape&#10;&#10;Description automatically generated">
                <a:extLst>
                  <a:ext uri="{FF2B5EF4-FFF2-40B4-BE49-F238E27FC236}">
                    <a16:creationId xmlns:a16="http://schemas.microsoft.com/office/drawing/2014/main" id="{22C6954B-7BC7-D8A1-9F6F-9F66E2B79C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2761" y="-35433"/>
                <a:ext cx="1126027" cy="1126027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381C4A8-E15B-3A77-6CF0-6C236733D6A8}"/>
                  </a:ext>
                </a:extLst>
              </p:cNvPr>
              <p:cNvSpPr txBox="1"/>
              <p:nvPr/>
            </p:nvSpPr>
            <p:spPr>
              <a:xfrm>
                <a:off x="393900" y="230063"/>
                <a:ext cx="74375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chemeClr val="bg1"/>
                    </a:solidFill>
                    <a:latin typeface="Montserrat" pitchFamily="2" charset="77"/>
                  </a:rPr>
                  <a:t>03</a:t>
                </a:r>
              </a:p>
            </p:txBody>
          </p:sp>
        </p:grp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9B04DEE-014C-9C45-7F0C-36DD9FAF3667}"/>
              </a:ext>
            </a:extLst>
          </p:cNvPr>
          <p:cNvCxnSpPr>
            <a:cxnSpLocks/>
          </p:cNvCxnSpPr>
          <p:nvPr/>
        </p:nvCxnSpPr>
        <p:spPr>
          <a:xfrm>
            <a:off x="5812394" y="3053672"/>
            <a:ext cx="0" cy="2091310"/>
          </a:xfrm>
          <a:prstGeom prst="line">
            <a:avLst/>
          </a:prstGeom>
          <a:ln w="28575">
            <a:solidFill>
              <a:srgbClr val="0324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5070C0A-46C3-641A-1DE5-09877F8587DD}"/>
              </a:ext>
            </a:extLst>
          </p:cNvPr>
          <p:cNvGrpSpPr/>
          <p:nvPr/>
        </p:nvGrpSpPr>
        <p:grpSpPr>
          <a:xfrm>
            <a:off x="8150244" y="1413651"/>
            <a:ext cx="2611313" cy="1126027"/>
            <a:chOff x="202761" y="-35433"/>
            <a:chExt cx="2611313" cy="1126027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3F115D6-C829-02C7-3825-7208FA279998}"/>
                </a:ext>
              </a:extLst>
            </p:cNvPr>
            <p:cNvSpPr/>
            <p:nvPr/>
          </p:nvSpPr>
          <p:spPr>
            <a:xfrm>
              <a:off x="1293083" y="260840"/>
              <a:ext cx="152099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rgbClr val="03244D"/>
                  </a:solidFill>
                  <a:latin typeface="Montserrat" pitchFamily="2" charset="77"/>
                </a:rPr>
                <a:t>Creating Program Data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8122E2C-669A-20C1-4D2A-D0C59677581A}"/>
                </a:ext>
              </a:extLst>
            </p:cNvPr>
            <p:cNvGrpSpPr/>
            <p:nvPr/>
          </p:nvGrpSpPr>
          <p:grpSpPr>
            <a:xfrm>
              <a:off x="202761" y="-35433"/>
              <a:ext cx="1126027" cy="1126027"/>
              <a:chOff x="202761" y="-35433"/>
              <a:chExt cx="1126027" cy="1126027"/>
            </a:xfrm>
          </p:grpSpPr>
          <p:pic>
            <p:nvPicPr>
              <p:cNvPr id="25" name="Picture 24" descr="Shape&#10;&#10;Description automatically generated">
                <a:extLst>
                  <a:ext uri="{FF2B5EF4-FFF2-40B4-BE49-F238E27FC236}">
                    <a16:creationId xmlns:a16="http://schemas.microsoft.com/office/drawing/2014/main" id="{D99930A8-8D7C-37D6-D627-F472F2DD81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2761" y="-35433"/>
                <a:ext cx="1126027" cy="1126027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2C2ECF4-9957-0B0F-9E87-DE19FB3FB233}"/>
                  </a:ext>
                </a:extLst>
              </p:cNvPr>
              <p:cNvSpPr txBox="1"/>
              <p:nvPr/>
            </p:nvSpPr>
            <p:spPr>
              <a:xfrm>
                <a:off x="393900" y="230063"/>
                <a:ext cx="74375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chemeClr val="bg1"/>
                    </a:solidFill>
                    <a:latin typeface="Montserrat" pitchFamily="2" charset="77"/>
                  </a:rPr>
                  <a:t>04</a:t>
                </a:r>
              </a:p>
            </p:txBody>
          </p:sp>
        </p:grp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9293A65-C905-87A5-C570-E172C00BA3DC}"/>
              </a:ext>
            </a:extLst>
          </p:cNvPr>
          <p:cNvCxnSpPr>
            <a:cxnSpLocks/>
          </p:cNvCxnSpPr>
          <p:nvPr/>
        </p:nvCxnSpPr>
        <p:spPr>
          <a:xfrm flipH="1">
            <a:off x="8712233" y="2529418"/>
            <a:ext cx="1024" cy="3096310"/>
          </a:xfrm>
          <a:prstGeom prst="line">
            <a:avLst/>
          </a:prstGeom>
          <a:ln w="28575">
            <a:solidFill>
              <a:srgbClr val="0324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FAE93CD-B61B-9B87-814A-65AC7A20644A}"/>
              </a:ext>
            </a:extLst>
          </p:cNvPr>
          <p:cNvGrpSpPr/>
          <p:nvPr/>
        </p:nvGrpSpPr>
        <p:grpSpPr>
          <a:xfrm>
            <a:off x="9673991" y="2374079"/>
            <a:ext cx="2717092" cy="1126027"/>
            <a:chOff x="202761" y="-35433"/>
            <a:chExt cx="2717092" cy="1126027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B8A0C37-0831-7C96-5769-A6892AE52702}"/>
                </a:ext>
              </a:extLst>
            </p:cNvPr>
            <p:cNvSpPr/>
            <p:nvPr/>
          </p:nvSpPr>
          <p:spPr>
            <a:xfrm>
              <a:off x="1398170" y="275863"/>
              <a:ext cx="152168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rgbClr val="03244D"/>
                  </a:solidFill>
                  <a:latin typeface="Montserrat" pitchFamily="2" charset="77"/>
                </a:rPr>
                <a:t>In the Real World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FDC2768-C6CE-03DB-A432-5C52DB702A88}"/>
                </a:ext>
              </a:extLst>
            </p:cNvPr>
            <p:cNvGrpSpPr/>
            <p:nvPr/>
          </p:nvGrpSpPr>
          <p:grpSpPr>
            <a:xfrm>
              <a:off x="202761" y="-35433"/>
              <a:ext cx="1126027" cy="1126027"/>
              <a:chOff x="202761" y="-35433"/>
              <a:chExt cx="1126027" cy="1126027"/>
            </a:xfrm>
          </p:grpSpPr>
          <p:pic>
            <p:nvPicPr>
              <p:cNvPr id="34" name="Picture 33" descr="Shape&#10;&#10;Description automatically generated">
                <a:extLst>
                  <a:ext uri="{FF2B5EF4-FFF2-40B4-BE49-F238E27FC236}">
                    <a16:creationId xmlns:a16="http://schemas.microsoft.com/office/drawing/2014/main" id="{30116B04-E48C-4785-1F9D-C410024454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2761" y="-35433"/>
                <a:ext cx="1126027" cy="1126027"/>
              </a:xfrm>
              <a:prstGeom prst="rect">
                <a:avLst/>
              </a:prstGeom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64FD7AF-0E1D-733A-817D-2D516A60FDE5}"/>
                  </a:ext>
                </a:extLst>
              </p:cNvPr>
              <p:cNvSpPr txBox="1"/>
              <p:nvPr/>
            </p:nvSpPr>
            <p:spPr>
              <a:xfrm>
                <a:off x="393900" y="230063"/>
                <a:ext cx="74375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chemeClr val="bg1"/>
                    </a:solidFill>
                    <a:latin typeface="Montserrat" pitchFamily="2" charset="77"/>
                  </a:rPr>
                  <a:t>05</a:t>
                </a:r>
              </a:p>
            </p:txBody>
          </p:sp>
        </p:grpSp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4B79BBD-CFC3-6779-7C2C-34EFE1B87711}"/>
              </a:ext>
            </a:extLst>
          </p:cNvPr>
          <p:cNvCxnSpPr>
            <a:cxnSpLocks/>
          </p:cNvCxnSpPr>
          <p:nvPr/>
        </p:nvCxnSpPr>
        <p:spPr>
          <a:xfrm>
            <a:off x="10284044" y="3424229"/>
            <a:ext cx="0" cy="2091310"/>
          </a:xfrm>
          <a:prstGeom prst="line">
            <a:avLst/>
          </a:prstGeom>
          <a:ln w="28575">
            <a:solidFill>
              <a:srgbClr val="0324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900ACDC6-43FE-A589-E6F1-3198BC6B6579}"/>
              </a:ext>
            </a:extLst>
          </p:cNvPr>
          <p:cNvSpPr/>
          <p:nvPr/>
        </p:nvSpPr>
        <p:spPr>
          <a:xfrm>
            <a:off x="2922296" y="1763556"/>
            <a:ext cx="813816" cy="8147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Montserrat" pitchFamily="2" charset="77"/>
              </a:rPr>
              <a:t>02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688B9246-CEB7-80DE-B89A-D4F1494C551F}"/>
              </a:ext>
            </a:extLst>
          </p:cNvPr>
          <p:cNvSpPr/>
          <p:nvPr/>
        </p:nvSpPr>
        <p:spPr>
          <a:xfrm>
            <a:off x="5360528" y="2132312"/>
            <a:ext cx="813816" cy="8147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Montserrat" pitchFamily="2" charset="77"/>
              </a:rPr>
              <a:t>03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B9C9E4B-3382-B65C-0B3E-2B90AD4285B6}"/>
              </a:ext>
            </a:extLst>
          </p:cNvPr>
          <p:cNvSpPr/>
          <p:nvPr/>
        </p:nvSpPr>
        <p:spPr>
          <a:xfrm>
            <a:off x="8271318" y="1596156"/>
            <a:ext cx="813816" cy="8147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Montserrat" pitchFamily="2" charset="77"/>
              </a:rPr>
              <a:t>04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860D95B-11C1-36EC-59F6-C8B74BA7CE6D}"/>
              </a:ext>
            </a:extLst>
          </p:cNvPr>
          <p:cNvSpPr/>
          <p:nvPr/>
        </p:nvSpPr>
        <p:spPr>
          <a:xfrm>
            <a:off x="9867283" y="2539677"/>
            <a:ext cx="813816" cy="8147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Montserrat" pitchFamily="2" charset="77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24752116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82931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DC501B-0E2E-40A7-6C92-E07D74699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879" y="759791"/>
            <a:ext cx="10024242" cy="533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5950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572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16EA6FB-AD4B-BE12-155E-D78CCD3807F6}"/>
              </a:ext>
            </a:extLst>
          </p:cNvPr>
          <p:cNvSpPr/>
          <p:nvPr/>
        </p:nvSpPr>
        <p:spPr>
          <a:xfrm>
            <a:off x="2467521" y="2644169"/>
            <a:ext cx="72569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spc="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77"/>
              </a:rPr>
              <a:t>IN THE REAL WORLD</a:t>
            </a:r>
          </a:p>
        </p:txBody>
      </p:sp>
    </p:spTree>
    <p:extLst>
      <p:ext uri="{BB962C8B-B14F-4D97-AF65-F5344CB8AC3E}">
        <p14:creationId xmlns:p14="http://schemas.microsoft.com/office/powerpoint/2010/main" val="16122316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572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73AC396C-B02A-A2A3-EBE1-B898052AF8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50000" t="23231" b="23232"/>
          <a:stretch/>
        </p:blipFill>
        <p:spPr>
          <a:xfrm>
            <a:off x="-822057" y="827037"/>
            <a:ext cx="5573683" cy="5614103"/>
          </a:xfrm>
          <a:prstGeom prst="rect">
            <a:avLst/>
          </a:prstGeom>
        </p:spPr>
      </p:pic>
      <p:pic>
        <p:nvPicPr>
          <p:cNvPr id="5" name="Picture 4" descr="Shape, icon&#10;&#10;Description automatically generated">
            <a:extLst>
              <a:ext uri="{FF2B5EF4-FFF2-40B4-BE49-F238E27FC236}">
                <a16:creationId xmlns:a16="http://schemas.microsoft.com/office/drawing/2014/main" id="{B848FE70-7AD0-A738-3469-7A22EB34C3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biLevel thresh="50000"/>
          </a:blip>
          <a:srcRect l="50000" t="11235" b="13470"/>
          <a:stretch/>
        </p:blipFill>
        <p:spPr>
          <a:xfrm>
            <a:off x="9350" y="591855"/>
            <a:ext cx="2901624" cy="5761400"/>
          </a:xfrm>
          <a:prstGeom prst="rect">
            <a:avLst/>
          </a:prstGeom>
        </p:spPr>
      </p:pic>
      <p:pic>
        <p:nvPicPr>
          <p:cNvPr id="6" name="Picture 5" descr="Shape, icon&#10;&#10;Description automatically generated">
            <a:extLst>
              <a:ext uri="{FF2B5EF4-FFF2-40B4-BE49-F238E27FC236}">
                <a16:creationId xmlns:a16="http://schemas.microsoft.com/office/drawing/2014/main" id="{7D30AE96-6B11-4AAA-F92B-CCE7F1BEBA3D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1032277" y="744697"/>
            <a:ext cx="1840653" cy="1840653"/>
          </a:xfrm>
          <a:prstGeom prst="rect">
            <a:avLst/>
          </a:prstGeom>
        </p:spPr>
      </p:pic>
      <p:pic>
        <p:nvPicPr>
          <p:cNvPr id="7" name="Picture 6" descr="Shape, icon&#10;&#10;Description automatically generated">
            <a:extLst>
              <a:ext uri="{FF2B5EF4-FFF2-40B4-BE49-F238E27FC236}">
                <a16:creationId xmlns:a16="http://schemas.microsoft.com/office/drawing/2014/main" id="{80D5426C-E32F-E57F-1167-269C4B13FFB0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1703265" y="2508673"/>
            <a:ext cx="1840653" cy="1840653"/>
          </a:xfrm>
          <a:prstGeom prst="rect">
            <a:avLst/>
          </a:prstGeom>
        </p:spPr>
      </p:pic>
      <p:pic>
        <p:nvPicPr>
          <p:cNvPr id="8" name="Picture 7" descr="Shape, icon&#10;&#10;Description automatically generated">
            <a:extLst>
              <a:ext uri="{FF2B5EF4-FFF2-40B4-BE49-F238E27FC236}">
                <a16:creationId xmlns:a16="http://schemas.microsoft.com/office/drawing/2014/main" id="{8E41A475-0898-7917-3D75-48F5830CF6DC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972393" y="4600256"/>
            <a:ext cx="1840653" cy="1840653"/>
          </a:xfrm>
          <a:prstGeom prst="rect">
            <a:avLst/>
          </a:prstGeom>
        </p:spPr>
      </p:pic>
      <p:pic>
        <p:nvPicPr>
          <p:cNvPr id="9" name="Picture 51" descr="Bullseye with solid fill">
            <a:extLst>
              <a:ext uri="{FF2B5EF4-FFF2-40B4-BE49-F238E27FC236}">
                <a16:creationId xmlns:a16="http://schemas.microsoft.com/office/drawing/2014/main" id="{99CBB850-19D4-98E8-53B8-62A9830D98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481072" y="1178158"/>
            <a:ext cx="967423" cy="967423"/>
          </a:xfrm>
          <a:prstGeom prst="rect">
            <a:avLst/>
          </a:prstGeom>
        </p:spPr>
      </p:pic>
      <p:pic>
        <p:nvPicPr>
          <p:cNvPr id="10" name="Picture 9" descr="Shape&#10;&#10;Description automatically generated with low confidence">
            <a:extLst>
              <a:ext uri="{FF2B5EF4-FFF2-40B4-BE49-F238E27FC236}">
                <a16:creationId xmlns:a16="http://schemas.microsoft.com/office/drawing/2014/main" id="{58018231-29C9-DC41-56ED-531C8F16FF6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9118" y="2966597"/>
            <a:ext cx="1050415" cy="891745"/>
          </a:xfrm>
          <a:prstGeom prst="rect">
            <a:avLst/>
          </a:prstGeom>
        </p:spPr>
      </p:pic>
      <p:pic>
        <p:nvPicPr>
          <p:cNvPr id="11" name="Picture 10" descr="Shape&#10;&#10;Description automatically generated with low confidence">
            <a:extLst>
              <a:ext uri="{FF2B5EF4-FFF2-40B4-BE49-F238E27FC236}">
                <a16:creationId xmlns:a16="http://schemas.microsoft.com/office/drawing/2014/main" id="{720B4611-A673-F966-10CB-707CA38126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4742" y="5011837"/>
            <a:ext cx="915953" cy="91595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FDC26C8-A848-63DC-EB5A-F87B1FFFB9F7}"/>
              </a:ext>
            </a:extLst>
          </p:cNvPr>
          <p:cNvGrpSpPr/>
          <p:nvPr/>
        </p:nvGrpSpPr>
        <p:grpSpPr>
          <a:xfrm>
            <a:off x="3209491" y="996133"/>
            <a:ext cx="8542242" cy="1512540"/>
            <a:chOff x="3721918" y="254352"/>
            <a:chExt cx="5038351" cy="151254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E9CF421-CDF1-B646-7EC0-F2FE35398A46}"/>
                </a:ext>
              </a:extLst>
            </p:cNvPr>
            <p:cNvSpPr/>
            <p:nvPr/>
          </p:nvSpPr>
          <p:spPr>
            <a:xfrm>
              <a:off x="3721918" y="254352"/>
              <a:ext cx="113936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>
                  <a:schemeClr val="tx1"/>
                </a:buClr>
              </a:pPr>
              <a:r>
                <a:rPr lang="en-US" sz="3200" spc="300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" pitchFamily="2" charset="77"/>
                </a:rPr>
                <a:t>GOAL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7705BAD-2CF7-4179-4B41-888AB006323D}"/>
                </a:ext>
              </a:extLst>
            </p:cNvPr>
            <p:cNvSpPr txBox="1"/>
            <p:nvPr/>
          </p:nvSpPr>
          <p:spPr>
            <a:xfrm>
              <a:off x="3721918" y="751229"/>
              <a:ext cx="503835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chemeClr val="tx1"/>
                </a:buClr>
                <a:buFont typeface="Wingdings" panose="05000000000000000000" pitchFamily="2" charset="2"/>
                <a:buChar char="§"/>
              </a:pPr>
              <a:r>
                <a:rPr lang="en-US" sz="2000" dirty="0">
                  <a:latin typeface="Montserrat" pitchFamily="2" charset="77"/>
                </a:rPr>
                <a:t>Clearly communicate the services offered by the City with regards to snow and how much it costs to offer them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BA41580-2B2B-CD4C-4312-9CD957FA7A83}"/>
              </a:ext>
            </a:extLst>
          </p:cNvPr>
          <p:cNvGrpSpPr/>
          <p:nvPr/>
        </p:nvGrpSpPr>
        <p:grpSpPr>
          <a:xfrm>
            <a:off x="3638024" y="2537090"/>
            <a:ext cx="7507112" cy="2431348"/>
            <a:chOff x="3686265" y="271867"/>
            <a:chExt cx="5038351" cy="243134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18BF3DB-1A4D-189C-805C-E0E3134C812F}"/>
                </a:ext>
              </a:extLst>
            </p:cNvPr>
            <p:cNvSpPr/>
            <p:nvPr/>
          </p:nvSpPr>
          <p:spPr>
            <a:xfrm>
              <a:off x="3686265" y="271867"/>
              <a:ext cx="430438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spc="300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" pitchFamily="2" charset="77"/>
                </a:rPr>
                <a:t>PATH TO ACTION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D53F5EA-C7C3-E9D3-CA0B-9C0C4DD5056E}"/>
                </a:ext>
              </a:extLst>
            </p:cNvPr>
            <p:cNvSpPr txBox="1"/>
            <p:nvPr/>
          </p:nvSpPr>
          <p:spPr>
            <a:xfrm>
              <a:off x="3686265" y="764223"/>
              <a:ext cx="5038351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chemeClr val="tx1"/>
                </a:buClr>
                <a:buFont typeface="Wingdings" panose="05000000000000000000" pitchFamily="2" charset="2"/>
                <a:buChar char="§"/>
              </a:pPr>
              <a:r>
                <a:rPr lang="en-US" sz="2000" dirty="0">
                  <a:latin typeface="Montserrat" pitchFamily="2" charset="77"/>
                </a:rPr>
                <a:t>Identify programs</a:t>
              </a:r>
            </a:p>
            <a:p>
              <a:pPr marL="285750" indent="-285750">
                <a:buClr>
                  <a:schemeClr val="tx1"/>
                </a:buClr>
                <a:buFont typeface="Wingdings" panose="05000000000000000000" pitchFamily="2" charset="2"/>
                <a:buChar char="§"/>
              </a:pPr>
              <a:r>
                <a:rPr lang="en-US" sz="2000" dirty="0">
                  <a:latin typeface="Montserrat" pitchFamily="2" charset="77"/>
                </a:rPr>
                <a:t>Allocate costs and determine the total investment in snow-related programs</a:t>
              </a:r>
            </a:p>
            <a:p>
              <a:pPr marL="285750" indent="-285750">
                <a:buClr>
                  <a:schemeClr val="tx1"/>
                </a:buClr>
                <a:buFont typeface="Wingdings" panose="05000000000000000000" pitchFamily="2" charset="2"/>
                <a:buChar char="§"/>
              </a:pPr>
              <a:r>
                <a:rPr lang="en-US" sz="2000" dirty="0">
                  <a:latin typeface="Montserrat" pitchFamily="2" charset="77"/>
                </a:rPr>
                <a:t>Utilize program data for communication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40220AD-A1ED-448E-F146-B32F68EE2E0D}"/>
              </a:ext>
            </a:extLst>
          </p:cNvPr>
          <p:cNvGrpSpPr/>
          <p:nvPr/>
        </p:nvGrpSpPr>
        <p:grpSpPr>
          <a:xfrm>
            <a:off x="3133880" y="4591478"/>
            <a:ext cx="8011256" cy="1846659"/>
            <a:chOff x="3626237" y="441219"/>
            <a:chExt cx="5038351" cy="184665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75554F8-6990-0C8F-C0B4-D1EFA08CDA67}"/>
                </a:ext>
              </a:extLst>
            </p:cNvPr>
            <p:cNvSpPr/>
            <p:nvPr/>
          </p:nvSpPr>
          <p:spPr>
            <a:xfrm>
              <a:off x="3626237" y="441219"/>
              <a:ext cx="503835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chemeClr val="tx1"/>
                </a:buClr>
              </a:pPr>
              <a:r>
                <a:rPr lang="en-US" sz="3200" spc="300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" pitchFamily="2" charset="77"/>
                </a:rPr>
                <a:t>SKILLS AND CAPACITY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3406EDD-D92F-DD83-9475-82E5BD41A38A}"/>
                </a:ext>
              </a:extLst>
            </p:cNvPr>
            <p:cNvSpPr txBox="1"/>
            <p:nvPr/>
          </p:nvSpPr>
          <p:spPr>
            <a:xfrm>
              <a:off x="3626237" y="964439"/>
              <a:ext cx="503835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chemeClr val="tx1"/>
                </a:buClr>
                <a:buFont typeface="Wingdings" panose="05000000000000000000" pitchFamily="2" charset="2"/>
                <a:buChar char="§"/>
              </a:pPr>
              <a:r>
                <a:rPr lang="en-US" sz="2000" dirty="0">
                  <a:latin typeface="Montserrat" pitchFamily="2" charset="77"/>
                </a:rPr>
                <a:t>Apply data to internal and external communications and utilize data to assist with decisions about future service and resource needs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E04DC1C8-5BF9-0A46-7E44-4C0690B7D05B}"/>
              </a:ext>
            </a:extLst>
          </p:cNvPr>
          <p:cNvSpPr/>
          <p:nvPr/>
        </p:nvSpPr>
        <p:spPr>
          <a:xfrm rot="16200000">
            <a:off x="-1517371" y="3134985"/>
            <a:ext cx="42803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spc="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77"/>
              </a:rPr>
              <a:t>SNOW REMOVAL</a:t>
            </a:r>
          </a:p>
          <a:p>
            <a:pPr algn="ctr"/>
            <a:r>
              <a:rPr lang="en-US" sz="2000" spc="6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</a:rPr>
              <a:t>FLAGSTAFF, AZ</a:t>
            </a:r>
          </a:p>
        </p:txBody>
      </p:sp>
    </p:spTree>
    <p:extLst>
      <p:ext uri="{BB962C8B-B14F-4D97-AF65-F5344CB8AC3E}">
        <p14:creationId xmlns:p14="http://schemas.microsoft.com/office/powerpoint/2010/main" val="24379586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572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73AC396C-B02A-A2A3-EBE1-B898052AF8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50000" t="23231" b="23232"/>
          <a:stretch/>
        </p:blipFill>
        <p:spPr>
          <a:xfrm>
            <a:off x="-822057" y="827037"/>
            <a:ext cx="5573683" cy="5614103"/>
          </a:xfrm>
          <a:prstGeom prst="rect">
            <a:avLst/>
          </a:prstGeom>
        </p:spPr>
      </p:pic>
      <p:pic>
        <p:nvPicPr>
          <p:cNvPr id="5" name="Picture 4" descr="Shape, icon&#10;&#10;Description automatically generated">
            <a:extLst>
              <a:ext uri="{FF2B5EF4-FFF2-40B4-BE49-F238E27FC236}">
                <a16:creationId xmlns:a16="http://schemas.microsoft.com/office/drawing/2014/main" id="{B848FE70-7AD0-A738-3469-7A22EB34C3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biLevel thresh="50000"/>
          </a:blip>
          <a:srcRect l="50000" t="11235" b="13470"/>
          <a:stretch/>
        </p:blipFill>
        <p:spPr>
          <a:xfrm>
            <a:off x="9350" y="591855"/>
            <a:ext cx="2901624" cy="57614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04DC1C8-5BF9-0A46-7E44-4C0690B7D05B}"/>
              </a:ext>
            </a:extLst>
          </p:cNvPr>
          <p:cNvSpPr/>
          <p:nvPr/>
        </p:nvSpPr>
        <p:spPr>
          <a:xfrm rot="16200000">
            <a:off x="-1517371" y="3134985"/>
            <a:ext cx="42803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spc="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77"/>
              </a:rPr>
              <a:t>SNOW REMOVAL</a:t>
            </a:r>
          </a:p>
          <a:p>
            <a:pPr algn="ctr"/>
            <a:r>
              <a:rPr lang="en-US" sz="2000" spc="6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</a:rPr>
              <a:t>FLAGSTAFF, AZ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B9A22E-192A-C929-4BA3-FA4BC6AAAB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722"/>
          <a:stretch/>
        </p:blipFill>
        <p:spPr>
          <a:xfrm>
            <a:off x="3108923" y="1174794"/>
            <a:ext cx="8709621" cy="4751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2271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572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AE5515-7F98-CBCD-0E78-CC9A5EDC2411}"/>
              </a:ext>
            </a:extLst>
          </p:cNvPr>
          <p:cNvSpPr/>
          <p:nvPr/>
        </p:nvSpPr>
        <p:spPr>
          <a:xfrm>
            <a:off x="2467521" y="2644169"/>
            <a:ext cx="72569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spc="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77"/>
              </a:rPr>
              <a:t>CASE STUDY</a:t>
            </a:r>
          </a:p>
        </p:txBody>
      </p:sp>
    </p:spTree>
    <p:extLst>
      <p:ext uri="{BB962C8B-B14F-4D97-AF65-F5344CB8AC3E}">
        <p14:creationId xmlns:p14="http://schemas.microsoft.com/office/powerpoint/2010/main" val="5402970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EA3BEE9-07FB-313F-14FE-3B88EA5AACF6}"/>
              </a:ext>
            </a:extLst>
          </p:cNvPr>
          <p:cNvSpPr txBox="1"/>
          <p:nvPr/>
        </p:nvSpPr>
        <p:spPr>
          <a:xfrm>
            <a:off x="-1016744" y="1168586"/>
            <a:ext cx="14308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Montserrat" pitchFamily="2" charset="77"/>
              </a:rPr>
              <a:t>PRACTICAL APPLICATION OF PBB CASE STUDY OF CITY OF FLAGSTAFF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260D65-9284-B2F4-8FE0-79AA7DE19FE2}"/>
              </a:ext>
            </a:extLst>
          </p:cNvPr>
          <p:cNvSpPr txBox="1"/>
          <p:nvPr/>
        </p:nvSpPr>
        <p:spPr>
          <a:xfrm>
            <a:off x="6999652" y="2150656"/>
            <a:ext cx="49029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Montserrat" pitchFamily="2" charset="77"/>
              </a:rPr>
              <a:t>Create a language through which they could communicate their current service offering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3E27D7-86CC-BAD9-5385-296ADA579018}"/>
              </a:ext>
            </a:extLst>
          </p:cNvPr>
          <p:cNvSpPr txBox="1"/>
          <p:nvPr/>
        </p:nvSpPr>
        <p:spPr>
          <a:xfrm>
            <a:off x="363353" y="1957412"/>
            <a:ext cx="490294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  <a:latin typeface="Montserrat" pitchFamily="2" charset="77"/>
              </a:rPr>
              <a:t>Flagstaff set ambitious goals for climate action in their Carbon Neutrality Plan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  <a:latin typeface="Montserrat" pitchFamily="2" charset="77"/>
              </a:rPr>
              <a:t>Their budget process didn’t provide the necessary data to easily communicate organization wide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  <a:latin typeface="Montserrat" pitchFamily="2" charset="77"/>
              </a:rPr>
              <a:t>How current resources aligned with climate action driven priorities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  <a:latin typeface="Montserrat" pitchFamily="2" charset="77"/>
              </a:rPr>
              <a:t>How changes in resource allocation would impact existing services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  <a:latin typeface="Montserrat" pitchFamily="2" charset="77"/>
              </a:rPr>
              <a:t>How to identify opportunities in their existing budget for resource reallocation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  <a:latin typeface="Montserrat" pitchFamily="2" charset="77"/>
              </a:rPr>
              <a:t>How to identify opportunities for new revenue generation in support of their priorities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A59E8D-0A60-03F6-CA10-9CCD3AD121DB}"/>
              </a:ext>
            </a:extLst>
          </p:cNvPr>
          <p:cNvSpPr txBox="1"/>
          <p:nvPr/>
        </p:nvSpPr>
        <p:spPr>
          <a:xfrm>
            <a:off x="6999652" y="3413174"/>
            <a:ext cx="4902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Montserrat" pitchFamily="2" charset="77"/>
              </a:rPr>
              <a:t>Identify where resources were currently being utilized to provide those services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D97BFA-CA21-DBF9-3EDA-DE4B8255A7AB}"/>
              </a:ext>
            </a:extLst>
          </p:cNvPr>
          <p:cNvSpPr txBox="1"/>
          <p:nvPr/>
        </p:nvSpPr>
        <p:spPr>
          <a:xfrm>
            <a:off x="6999652" y="4417499"/>
            <a:ext cx="49029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Montserrat" pitchFamily="2" charset="77"/>
              </a:rPr>
              <a:t>Produce the data to show alignment to community priorities for a better decision-making process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BD7EC3-FA79-1040-9055-3B4C08EAE178}"/>
              </a:ext>
            </a:extLst>
          </p:cNvPr>
          <p:cNvSpPr txBox="1"/>
          <p:nvPr/>
        </p:nvSpPr>
        <p:spPr>
          <a:xfrm>
            <a:off x="6137591" y="2038266"/>
            <a:ext cx="6927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1"/>
                </a:solidFill>
                <a:latin typeface="Montserrat" pitchFamily="2" charset="77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6E0089-5A59-EEAE-7E22-25D8468756E9}"/>
              </a:ext>
            </a:extLst>
          </p:cNvPr>
          <p:cNvSpPr txBox="1"/>
          <p:nvPr/>
        </p:nvSpPr>
        <p:spPr>
          <a:xfrm>
            <a:off x="6137590" y="3161181"/>
            <a:ext cx="6927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1"/>
                </a:solidFill>
                <a:latin typeface="Montserrat" pitchFamily="2" charset="77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33E256-BE0F-FC18-74A0-58B9CD18283A}"/>
              </a:ext>
            </a:extLst>
          </p:cNvPr>
          <p:cNvSpPr txBox="1"/>
          <p:nvPr/>
        </p:nvSpPr>
        <p:spPr>
          <a:xfrm>
            <a:off x="6137590" y="4237929"/>
            <a:ext cx="6927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1"/>
                </a:solidFill>
                <a:latin typeface="Montserrat" pitchFamily="2" charset="77"/>
              </a:rPr>
              <a:t>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C1A1504-A62C-62BD-5855-64BFC6EFA727}"/>
              </a:ext>
            </a:extLst>
          </p:cNvPr>
          <p:cNvSpPr/>
          <p:nvPr/>
        </p:nvSpPr>
        <p:spPr>
          <a:xfrm>
            <a:off x="5733038" y="2016433"/>
            <a:ext cx="1097280" cy="10972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Montserrat" pitchFamily="2" charset="77"/>
              </a:rPr>
              <a:t>1</a:t>
            </a:r>
            <a:endParaRPr lang="en-US" sz="2000" b="1" dirty="0">
              <a:latin typeface="Montserrat" pitchFamily="2" charset="77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6D0EBFA-473D-A98E-AF68-FF0CC7D42EA0}"/>
              </a:ext>
            </a:extLst>
          </p:cNvPr>
          <p:cNvSpPr/>
          <p:nvPr/>
        </p:nvSpPr>
        <p:spPr>
          <a:xfrm>
            <a:off x="5749971" y="3168095"/>
            <a:ext cx="1097280" cy="10972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Montserrat" pitchFamily="2" charset="77"/>
              </a:rPr>
              <a:t>2</a:t>
            </a:r>
            <a:endParaRPr lang="en-US" sz="2000" b="1" dirty="0">
              <a:latin typeface="Montserrat" pitchFamily="2" charset="77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838CDFB-93AA-8EE1-B4FC-436204190FE7}"/>
              </a:ext>
            </a:extLst>
          </p:cNvPr>
          <p:cNvSpPr/>
          <p:nvPr/>
        </p:nvSpPr>
        <p:spPr>
          <a:xfrm>
            <a:off x="5753666" y="4330524"/>
            <a:ext cx="1097280" cy="10972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Montserrat" pitchFamily="2" charset="77"/>
              </a:rPr>
              <a:t>3</a:t>
            </a:r>
            <a:endParaRPr lang="en-US" sz="2000" b="1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891049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1BC554-2C4D-46BE-922F-E5C2B8628A6D}"/>
              </a:ext>
            </a:extLst>
          </p:cNvPr>
          <p:cNvSpPr/>
          <p:nvPr/>
        </p:nvSpPr>
        <p:spPr>
          <a:xfrm>
            <a:off x="0" y="0"/>
            <a:ext cx="4074695" cy="248639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654C0A-360B-2B9B-206E-0075941A9181}"/>
              </a:ext>
            </a:extLst>
          </p:cNvPr>
          <p:cNvSpPr/>
          <p:nvPr/>
        </p:nvSpPr>
        <p:spPr>
          <a:xfrm>
            <a:off x="4079274" y="0"/>
            <a:ext cx="4059625" cy="248639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B14BAE-ED7D-701C-7802-167B18088559}"/>
              </a:ext>
            </a:extLst>
          </p:cNvPr>
          <p:cNvSpPr/>
          <p:nvPr/>
        </p:nvSpPr>
        <p:spPr>
          <a:xfrm>
            <a:off x="8152386" y="0"/>
            <a:ext cx="4059625" cy="248639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1688AB-DD9F-0685-8F92-89FDCF0E9923}"/>
              </a:ext>
            </a:extLst>
          </p:cNvPr>
          <p:cNvSpPr txBox="1"/>
          <p:nvPr/>
        </p:nvSpPr>
        <p:spPr>
          <a:xfrm>
            <a:off x="324838" y="646848"/>
            <a:ext cx="332352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  <a:latin typeface="Montserrat" pitchFamily="2" charset="77"/>
              </a:rPr>
              <a:t>Mission: </a:t>
            </a:r>
            <a:r>
              <a:rPr lang="en-US" sz="1500" dirty="0">
                <a:solidFill>
                  <a:schemeClr val="bg1"/>
                </a:solidFill>
                <a:latin typeface="Montserrat" pitchFamily="2" charset="77"/>
              </a:rPr>
              <a:t>to create a balanced, data-driven, and sustainable budget process to prioritize spending and reallocate resources from within to launch new programs and envision a better future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8282B3-F178-4291-CD0F-0A18E89468DB}"/>
              </a:ext>
            </a:extLst>
          </p:cNvPr>
          <p:cNvSpPr txBox="1"/>
          <p:nvPr/>
        </p:nvSpPr>
        <p:spPr>
          <a:xfrm>
            <a:off x="4377715" y="646848"/>
            <a:ext cx="32631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  <a:latin typeface="Montserrat" pitchFamily="2" charset="77"/>
              </a:rPr>
              <a:t>Goal: </a:t>
            </a:r>
            <a:r>
              <a:rPr lang="en-US" sz="1500" dirty="0">
                <a:solidFill>
                  <a:schemeClr val="bg1"/>
                </a:solidFill>
                <a:latin typeface="Montserrat" pitchFamily="2" charset="77"/>
              </a:rPr>
              <a:t>to free up resources and dramatically realign them towards the Carbon Neutrality Plan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52567E-EFDF-FFB5-0D52-388DC5401779}"/>
              </a:ext>
            </a:extLst>
          </p:cNvPr>
          <p:cNvSpPr txBox="1"/>
          <p:nvPr/>
        </p:nvSpPr>
        <p:spPr>
          <a:xfrm>
            <a:off x="8437340" y="619290"/>
            <a:ext cx="352375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  <a:latin typeface="Montserrat" pitchFamily="2" charset="77"/>
              </a:rPr>
              <a:t>Strategy: </a:t>
            </a:r>
            <a:r>
              <a:rPr lang="en-US" sz="1500" dirty="0">
                <a:solidFill>
                  <a:schemeClr val="bg1"/>
                </a:solidFill>
                <a:latin typeface="Montserrat" pitchFamily="2" charset="77"/>
              </a:rPr>
              <a:t>to build a prioritized program budget through OnlinePBB to enable communication and data-driven decision making</a:t>
            </a:r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AE7CD64D-DA3E-26C6-FCF7-1B6A4B7682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11" b="22626"/>
          <a:stretch/>
        </p:blipFill>
        <p:spPr>
          <a:xfrm>
            <a:off x="5636001" y="3004898"/>
            <a:ext cx="2978042" cy="295999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CE8812F9-0736-A038-AA1D-19E21BA21A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36" b="23708"/>
          <a:stretch/>
        </p:blipFill>
        <p:spPr>
          <a:xfrm>
            <a:off x="2805789" y="3004898"/>
            <a:ext cx="2701145" cy="2959993"/>
          </a:xfrm>
          <a:prstGeom prst="rect">
            <a:avLst/>
          </a:prstGeom>
        </p:spPr>
      </p:pic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2A5D528-DB6E-E871-3447-7877397F84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1" y="2701196"/>
            <a:ext cx="2375441" cy="356316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F3248A8-4811-908C-61D1-79DF1EEB395B}"/>
              </a:ext>
            </a:extLst>
          </p:cNvPr>
          <p:cNvGrpSpPr>
            <a:grpSpLocks noChangeAspect="1"/>
          </p:cNvGrpSpPr>
          <p:nvPr/>
        </p:nvGrpSpPr>
        <p:grpSpPr>
          <a:xfrm>
            <a:off x="8885490" y="2628039"/>
            <a:ext cx="2701146" cy="3683381"/>
            <a:chOff x="8743110" y="3172690"/>
            <a:chExt cx="2374900" cy="32385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3062B1A-73A3-3030-5AC5-6A2CC0DC9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43110" y="3172690"/>
              <a:ext cx="2374900" cy="17653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6C836A0-5C53-33B0-8C04-E45753C7C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43110" y="4937990"/>
              <a:ext cx="1778000" cy="1473200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C0E7E67-5738-166F-B6BC-7175A6379BB5}"/>
              </a:ext>
            </a:extLst>
          </p:cNvPr>
          <p:cNvSpPr txBox="1"/>
          <p:nvPr/>
        </p:nvSpPr>
        <p:spPr>
          <a:xfrm>
            <a:off x="-1045248" y="98736"/>
            <a:ext cx="14308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chemeClr val="bg1"/>
                </a:solidFill>
                <a:latin typeface="Montserrat" pitchFamily="2" charset="77"/>
              </a:rPr>
              <a:t>PRACTICAL APPLICATION OF PBB CASE STUDY OF CITY OF FLAGSTAFF</a:t>
            </a:r>
          </a:p>
        </p:txBody>
      </p:sp>
    </p:spTree>
    <p:extLst>
      <p:ext uri="{BB962C8B-B14F-4D97-AF65-F5344CB8AC3E}">
        <p14:creationId xmlns:p14="http://schemas.microsoft.com/office/powerpoint/2010/main" val="11147954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7DF16E7F-138A-66BA-55BD-3C7EFD408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174" y="2246457"/>
            <a:ext cx="5601626" cy="39362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6CA9C8-F9CD-16B8-449E-10B9A3EF9C9A}"/>
              </a:ext>
            </a:extLst>
          </p:cNvPr>
          <p:cNvSpPr txBox="1"/>
          <p:nvPr/>
        </p:nvSpPr>
        <p:spPr>
          <a:xfrm>
            <a:off x="0" y="1846347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sz="2000" dirty="0">
                <a:solidFill>
                  <a:schemeClr val="accent1"/>
                </a:solidFill>
                <a:latin typeface="Montserrat" pitchFamily="2" charset="77"/>
              </a:rPr>
              <a:t>We provide the tools and expertise to assist you on your Priority Based Budgeting Journey.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B27BCD-9324-F29F-D0EB-40677C898BAA}"/>
              </a:ext>
            </a:extLst>
          </p:cNvPr>
          <p:cNvSpPr txBox="1"/>
          <p:nvPr/>
        </p:nvSpPr>
        <p:spPr>
          <a:xfrm>
            <a:off x="1113099" y="2848182"/>
            <a:ext cx="41428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1"/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chemeClr val="accent1"/>
                </a:solidFill>
                <a:latin typeface="Montserrat" pitchFamily="2" charset="77"/>
              </a:rPr>
              <a:t>Over 100 cities in the ResourceX community</a:t>
            </a:r>
          </a:p>
          <a:p>
            <a:pPr marL="342900" indent="-342900">
              <a:buClr>
                <a:schemeClr val="accent1"/>
              </a:buClr>
              <a:buFont typeface="Wingdings" pitchFamily="2" charset="2"/>
              <a:buChar char="Ø"/>
            </a:pPr>
            <a:endParaRPr lang="en-US" sz="2000" dirty="0">
              <a:solidFill>
                <a:schemeClr val="accent1"/>
              </a:solidFill>
              <a:latin typeface="Montserrat" pitchFamily="2" charset="77"/>
            </a:endParaRPr>
          </a:p>
          <a:p>
            <a:pPr marL="342900" indent="-342900">
              <a:buClr>
                <a:schemeClr val="accent1"/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chemeClr val="accent1"/>
                </a:solidFill>
                <a:latin typeface="Montserrat" pitchFamily="2" charset="77"/>
              </a:rPr>
              <a:t>Over $15,000,000 in funds allocated to programs</a:t>
            </a:r>
          </a:p>
          <a:p>
            <a:pPr marL="342900" indent="-342900">
              <a:buClr>
                <a:schemeClr val="accent1"/>
              </a:buClr>
              <a:buFont typeface="Wingdings" pitchFamily="2" charset="2"/>
              <a:buChar char="Ø"/>
            </a:pPr>
            <a:endParaRPr lang="en-US" sz="2000" dirty="0">
              <a:solidFill>
                <a:schemeClr val="accent1"/>
              </a:solidFill>
              <a:latin typeface="Montserrat" pitchFamily="2" charset="77"/>
            </a:endParaRPr>
          </a:p>
          <a:p>
            <a:pPr marL="342900" indent="-342900">
              <a:buClr>
                <a:schemeClr val="accent1"/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chemeClr val="accent1"/>
                </a:solidFill>
                <a:latin typeface="Montserrat" pitchFamily="2" charset="77"/>
              </a:rPr>
              <a:t>Over 20,000 programs created in our tools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F78CBC-A61D-173D-E779-9BAAF1742924}"/>
              </a:ext>
            </a:extLst>
          </p:cNvPr>
          <p:cNvSpPr txBox="1"/>
          <p:nvPr/>
        </p:nvSpPr>
        <p:spPr>
          <a:xfrm>
            <a:off x="1113099" y="1244622"/>
            <a:ext cx="9965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sz="4000" b="1" cap="all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77"/>
              </a:rPr>
              <a:t>WHO IS RESOURCEX?</a:t>
            </a:r>
          </a:p>
        </p:txBody>
      </p:sp>
    </p:spTree>
    <p:extLst>
      <p:ext uri="{BB962C8B-B14F-4D97-AF65-F5344CB8AC3E}">
        <p14:creationId xmlns:p14="http://schemas.microsoft.com/office/powerpoint/2010/main" val="2484995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B0CB7E-92E8-8CE0-291A-E510E29B22C9}"/>
              </a:ext>
            </a:extLst>
          </p:cNvPr>
          <p:cNvSpPr/>
          <p:nvPr/>
        </p:nvSpPr>
        <p:spPr>
          <a:xfrm>
            <a:off x="-661805" y="2004230"/>
            <a:ext cx="12557623" cy="4115156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  <a:latin typeface="Montserrat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5DBD84-9ADE-5F25-3C71-AAFEA44453C0}"/>
              </a:ext>
            </a:extLst>
          </p:cNvPr>
          <p:cNvSpPr/>
          <p:nvPr/>
        </p:nvSpPr>
        <p:spPr>
          <a:xfrm>
            <a:off x="414592" y="1303475"/>
            <a:ext cx="113992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spc="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77"/>
              </a:rPr>
              <a:t>WHAT IS PRIORITY-BASED BUDGETING?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9AD4DF-1F77-D8AF-96E7-D246634CE00A}"/>
              </a:ext>
            </a:extLst>
          </p:cNvPr>
          <p:cNvSpPr txBox="1"/>
          <p:nvPr/>
        </p:nvSpPr>
        <p:spPr>
          <a:xfrm>
            <a:off x="475428" y="2641206"/>
            <a:ext cx="80429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all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77"/>
              </a:rPr>
              <a:t>PBB PROVIDES THE DATA TO DRIVE COMMUNICATION AND DECISION-MAKING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E2669C-2D51-8673-A6CE-457F888B8B0F}"/>
              </a:ext>
            </a:extLst>
          </p:cNvPr>
          <p:cNvSpPr txBox="1"/>
          <p:nvPr/>
        </p:nvSpPr>
        <p:spPr>
          <a:xfrm>
            <a:off x="475429" y="4061808"/>
            <a:ext cx="1127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chemeClr val="accent1"/>
                </a:solidFill>
                <a:latin typeface="Montserrat" pitchFamily="2" charset="77"/>
              </a:rPr>
              <a:t>Maximize budgeting transparency &amp; impact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chemeClr val="accent1"/>
                </a:solidFill>
                <a:latin typeface="Montserrat" pitchFamily="2" charset="77"/>
              </a:rPr>
              <a:t>Understand the true cost of doing business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chemeClr val="accent1"/>
                </a:solidFill>
                <a:latin typeface="Montserrat" pitchFamily="2" charset="77"/>
              </a:rPr>
              <a:t>Align resources with community priorities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32443348-85C4-B90C-72CB-7AB359419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0162" y="2641206"/>
            <a:ext cx="3478180" cy="347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516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FB3C400-6BBA-0B18-113A-B8F6D6F0C6A5}"/>
              </a:ext>
            </a:extLst>
          </p:cNvPr>
          <p:cNvSpPr txBox="1"/>
          <p:nvPr/>
        </p:nvSpPr>
        <p:spPr>
          <a:xfrm>
            <a:off x="931513" y="70265"/>
            <a:ext cx="9965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77"/>
              </a:rPr>
              <a:t>THE PBB PROCESS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E3D78CD8-834C-3AEC-ECCE-AB4E2E71DF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78" b="11813"/>
          <a:stretch/>
        </p:blipFill>
        <p:spPr>
          <a:xfrm>
            <a:off x="1675287" y="1119293"/>
            <a:ext cx="8841425" cy="500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868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572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3D763B7-51E1-DCFE-226B-B264B99E6320}"/>
              </a:ext>
            </a:extLst>
          </p:cNvPr>
          <p:cNvSpPr/>
          <p:nvPr/>
        </p:nvSpPr>
        <p:spPr>
          <a:xfrm>
            <a:off x="0" y="2668232"/>
            <a:ext cx="12192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spc="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77"/>
              </a:rPr>
              <a:t>ADVANTAGES &amp; CHALLENGES OF PRIORITY-BASED BUDGETING</a:t>
            </a:r>
          </a:p>
        </p:txBody>
      </p:sp>
    </p:spTree>
    <p:extLst>
      <p:ext uri="{BB962C8B-B14F-4D97-AF65-F5344CB8AC3E}">
        <p14:creationId xmlns:p14="http://schemas.microsoft.com/office/powerpoint/2010/main" val="1302566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937230F-CA90-7B18-B61F-7B83BF2D84CB}"/>
              </a:ext>
            </a:extLst>
          </p:cNvPr>
          <p:cNvSpPr/>
          <p:nvPr/>
        </p:nvSpPr>
        <p:spPr>
          <a:xfrm>
            <a:off x="0" y="1128857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spc="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77"/>
              </a:rPr>
              <a:t>WHICH METHODOLOGY ARE YOU USING?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F02B15-7B87-2283-C39C-CB7D56A51EE9}"/>
              </a:ext>
            </a:extLst>
          </p:cNvPr>
          <p:cNvSpPr txBox="1"/>
          <p:nvPr/>
        </p:nvSpPr>
        <p:spPr>
          <a:xfrm>
            <a:off x="281384" y="2245817"/>
            <a:ext cx="40740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0" u="none" strike="noStrike" dirty="0">
                <a:solidFill>
                  <a:schemeClr val="accent1"/>
                </a:solidFill>
                <a:effectLst/>
                <a:latin typeface="Montserrat" pitchFamily="2" charset="77"/>
                <a:ea typeface="Lato" panose="020F0502020204030203" pitchFamily="34" charset="0"/>
                <a:cs typeface="Lato" panose="020F0502020204030203" pitchFamily="34" charset="0"/>
              </a:rPr>
              <a:t>Most local governments are statutorily obligated to produce a line-item budget or follow an account-based budget structure. </a:t>
            </a:r>
          </a:p>
          <a:p>
            <a:endParaRPr lang="en-US" sz="1600" dirty="0">
              <a:solidFill>
                <a:schemeClr val="accent1"/>
              </a:solidFill>
              <a:latin typeface="Montserrat" pitchFamily="2" charset="77"/>
              <a:ea typeface="Lato" panose="020F0502020204030203" pitchFamily="34" charset="0"/>
              <a:cs typeface="Lato" panose="020F0502020204030203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dirty="0">
                <a:solidFill>
                  <a:schemeClr val="accent1"/>
                </a:solidFill>
                <a:effectLst/>
                <a:latin typeface="Montserrat" pitchFamily="2" charset="77"/>
                <a:ea typeface="Lato" panose="020F0502020204030203" pitchFamily="34" charset="0"/>
                <a:cs typeface="Lato" panose="020F0502020204030203" pitchFamily="34" charset="0"/>
              </a:rPr>
              <a:t>Changes to line-item budgets are overarching, with across-the-board increases and decreases at the organizational or departmental levels. </a:t>
            </a:r>
            <a:endParaRPr lang="en-US" sz="1600" b="0" dirty="0">
              <a:solidFill>
                <a:schemeClr val="accent1"/>
              </a:solidFill>
              <a:effectLst/>
              <a:latin typeface="Montserrat" pitchFamily="2" charset="77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sz="1600" dirty="0">
              <a:solidFill>
                <a:schemeClr val="accent1"/>
              </a:solidFill>
              <a:latin typeface="Montserrat" pitchFamily="2" charset="77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1600" b="0" i="0" u="none" strike="noStrike" dirty="0">
                <a:solidFill>
                  <a:schemeClr val="accent1"/>
                </a:solidFill>
                <a:effectLst/>
                <a:latin typeface="Montserrat" pitchFamily="2" charset="77"/>
                <a:ea typeface="Lato" panose="020F0502020204030203" pitchFamily="34" charset="0"/>
                <a:cs typeface="Lato" panose="020F0502020204030203" pitchFamily="34" charset="0"/>
              </a:rPr>
              <a:t>The line-item approach to budgeting creates a disconnect between funding and understanding the organization's desired outcomes.</a:t>
            </a:r>
            <a:endParaRPr lang="en-US" sz="1600" dirty="0">
              <a:solidFill>
                <a:schemeClr val="accent1"/>
              </a:solidFill>
              <a:latin typeface="Montserrat" pitchFamily="2" charset="77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50C986-72D7-6868-B95C-FD63B8CB3F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726866" y="1873348"/>
            <a:ext cx="6867412" cy="423799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F6A9F9F-E1D2-9917-FBC5-2C68D0549F6A}"/>
              </a:ext>
            </a:extLst>
          </p:cNvPr>
          <p:cNvSpPr/>
          <p:nvPr/>
        </p:nvSpPr>
        <p:spPr>
          <a:xfrm>
            <a:off x="281384" y="1845707"/>
            <a:ext cx="43649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spc="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77"/>
              </a:rPr>
              <a:t>TRADITIONAL</a:t>
            </a:r>
          </a:p>
        </p:txBody>
      </p:sp>
    </p:spTree>
    <p:extLst>
      <p:ext uri="{BB962C8B-B14F-4D97-AF65-F5344CB8AC3E}">
        <p14:creationId xmlns:p14="http://schemas.microsoft.com/office/powerpoint/2010/main" val="31790597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32B1FB1-AB1B-10E0-0A02-90B53B0DB6BA}"/>
              </a:ext>
            </a:extLst>
          </p:cNvPr>
          <p:cNvSpPr txBox="1"/>
          <p:nvPr/>
        </p:nvSpPr>
        <p:spPr>
          <a:xfrm>
            <a:off x="204425" y="2514532"/>
            <a:ext cx="463371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dirty="0">
                <a:solidFill>
                  <a:schemeClr val="accent1"/>
                </a:solidFill>
                <a:effectLst/>
                <a:latin typeface="Montserrat" pitchFamily="2" charset="77"/>
                <a:ea typeface="Lato" panose="020F0502020204030203" pitchFamily="34" charset="0"/>
                <a:cs typeface="Lato" panose="020F0502020204030203" pitchFamily="34" charset="0"/>
              </a:rPr>
              <a:t>Programs are an efficient way to communicate a local government’s budget in a language that the average person can understand. </a:t>
            </a:r>
            <a:endParaRPr lang="en-US" sz="1600" b="0" dirty="0">
              <a:solidFill>
                <a:schemeClr val="accent1"/>
              </a:solidFill>
              <a:effectLst/>
              <a:latin typeface="Montserrat" pitchFamily="2" charset="77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sz="1600" dirty="0">
              <a:solidFill>
                <a:schemeClr val="accent1"/>
              </a:solidFill>
              <a:latin typeface="Montserrat" pitchFamily="2" charset="77"/>
              <a:ea typeface="Lato" panose="020F0502020204030203" pitchFamily="34" charset="0"/>
              <a:cs typeface="Lato" panose="020F0502020204030203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dirty="0">
                <a:solidFill>
                  <a:schemeClr val="accent1"/>
                </a:solidFill>
                <a:effectLst/>
                <a:latin typeface="Montserrat" pitchFamily="2" charset="77"/>
                <a:ea typeface="Lato" panose="020F0502020204030203" pitchFamily="34" charset="0"/>
                <a:cs typeface="Lato" panose="020F0502020204030203" pitchFamily="34" charset="0"/>
              </a:rPr>
              <a:t>A program budget takes a financial language and turns it into a relevant and digestible concept, much like a website is easy for most people to view and understand even if they aren’t familiar with the coding required to create it.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chemeClr val="accent1"/>
              </a:solidFill>
              <a:latin typeface="Montserrat" pitchFamily="2" charset="77"/>
              <a:ea typeface="Lato" panose="020F0502020204030203" pitchFamily="34" charset="0"/>
              <a:cs typeface="Lato" panose="020F0502020204030203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dirty="0">
                <a:solidFill>
                  <a:schemeClr val="accent1"/>
                </a:solidFill>
                <a:effectLst/>
                <a:latin typeface="Montserrat" pitchFamily="2" charset="77"/>
                <a:ea typeface="Lato" panose="020F0502020204030203" pitchFamily="34" charset="0"/>
                <a:cs typeface="Lato" panose="020F0502020204030203" pitchFamily="34" charset="0"/>
              </a:rPr>
              <a:t>Programs are informed by line items, so they are true representations of your budget.</a:t>
            </a:r>
            <a:endParaRPr lang="en-US" sz="1600" b="0" dirty="0">
              <a:solidFill>
                <a:schemeClr val="accent1"/>
              </a:solidFill>
              <a:effectLst/>
              <a:latin typeface="Montserrat" pitchFamily="2" charset="77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941C86-BB1C-17B0-9945-127A684AD8DA}"/>
              </a:ext>
            </a:extLst>
          </p:cNvPr>
          <p:cNvSpPr/>
          <p:nvPr/>
        </p:nvSpPr>
        <p:spPr>
          <a:xfrm>
            <a:off x="204426" y="944037"/>
            <a:ext cx="75920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spc="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77"/>
              </a:rPr>
              <a:t>WHICH METHODOLOGY ARE YOU USING?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6C20A6-5FDD-0A48-7215-9C9ED8EA8424}"/>
              </a:ext>
            </a:extLst>
          </p:cNvPr>
          <p:cNvSpPr/>
          <p:nvPr/>
        </p:nvSpPr>
        <p:spPr>
          <a:xfrm>
            <a:off x="204425" y="2052867"/>
            <a:ext cx="373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pc="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77"/>
              </a:rPr>
              <a:t>PROGRAM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D05070-C83C-3A61-F082-FE76A02F35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014933" y="1338268"/>
            <a:ext cx="2909974" cy="207117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711B50-5BC9-4B5D-110D-A9DEC0F85B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7010" y="3560710"/>
            <a:ext cx="7030565" cy="257136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5502301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303E8B-8759-FE35-5A81-A9640C42309B}"/>
              </a:ext>
            </a:extLst>
          </p:cNvPr>
          <p:cNvSpPr/>
          <p:nvPr/>
        </p:nvSpPr>
        <p:spPr>
          <a:xfrm>
            <a:off x="0" y="1172293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spc="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77"/>
              </a:rPr>
              <a:t>WHICH METHODOLOGY ARE YOU USING?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B26A39-532B-4A94-D934-7CB8C0616F48}"/>
              </a:ext>
            </a:extLst>
          </p:cNvPr>
          <p:cNvSpPr txBox="1"/>
          <p:nvPr/>
        </p:nvSpPr>
        <p:spPr>
          <a:xfrm>
            <a:off x="197351" y="2280288"/>
            <a:ext cx="458536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500" b="0" i="0" u="none" strike="noStrike" dirty="0">
                <a:solidFill>
                  <a:schemeClr val="accent1"/>
                </a:solidFill>
                <a:effectLst/>
                <a:latin typeface="Montserrat" pitchFamily="2" charset="77"/>
                <a:ea typeface="Lato" panose="020F0502020204030203" pitchFamily="34" charset="0"/>
                <a:cs typeface="Lato" panose="020F0502020204030203" pitchFamily="34" charset="0"/>
              </a:rPr>
              <a:t>Develop a program inventory, allocate costs to these programs, and collect data points to assess the impact of the programs.</a:t>
            </a:r>
            <a:endParaRPr lang="en-US" sz="1500" b="0" dirty="0">
              <a:solidFill>
                <a:schemeClr val="accent1"/>
              </a:solidFill>
              <a:effectLst/>
              <a:latin typeface="Montserrat" pitchFamily="2" charset="77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sz="1500" dirty="0">
              <a:solidFill>
                <a:schemeClr val="accent1"/>
              </a:solidFill>
              <a:latin typeface="Montserrat" pitchFamily="2" charset="77"/>
              <a:ea typeface="Lato" panose="020F0502020204030203" pitchFamily="34" charset="0"/>
              <a:cs typeface="Lato" panose="020F0502020204030203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500" b="0" i="0" u="none" strike="noStrike" dirty="0">
                <a:solidFill>
                  <a:schemeClr val="accent1"/>
                </a:solidFill>
                <a:effectLst/>
                <a:latin typeface="Montserrat" pitchFamily="2" charset="77"/>
                <a:ea typeface="Lato" panose="020F0502020204030203" pitchFamily="34" charset="0"/>
                <a:cs typeface="Lato" panose="020F0502020204030203" pitchFamily="34" charset="0"/>
              </a:rPr>
              <a:t>Priority-based budgeting looks at the strategic plan with all the programs and resources and aligns them to the stated outcomes.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1500" dirty="0">
              <a:solidFill>
                <a:schemeClr val="accent1"/>
              </a:solidFill>
              <a:latin typeface="Montserrat" pitchFamily="2" charset="77"/>
              <a:ea typeface="Lato" panose="020F0502020204030203" pitchFamily="34" charset="0"/>
              <a:cs typeface="Lato" panose="020F0502020204030203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500" b="0" i="0" u="none" strike="noStrike" dirty="0">
                <a:solidFill>
                  <a:schemeClr val="accent1"/>
                </a:solidFill>
                <a:effectLst/>
                <a:latin typeface="Montserrat" pitchFamily="2" charset="77"/>
                <a:ea typeface="Lato" panose="020F0502020204030203" pitchFamily="34" charset="0"/>
                <a:cs typeface="Lato" panose="020F0502020204030203" pitchFamily="34" charset="0"/>
              </a:rPr>
              <a:t>Priority-based budgeting captures data points through a scoring process that provides in-depth knowledge about each program and its alignment with outcomes, then communicates that information for informed decisions about future resource allocation.</a:t>
            </a:r>
            <a:endParaRPr lang="en-US" sz="1500" dirty="0">
              <a:solidFill>
                <a:schemeClr val="accent1"/>
              </a:solidFill>
              <a:latin typeface="Montserrat" pitchFamily="2" charset="77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7" name="Picture 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EF0C2A27-F645-B1EB-2688-A1675B5C0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8697" y="2022664"/>
            <a:ext cx="7125952" cy="400834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B44D464-ACF1-94BA-771B-64BFFF74DCA0}"/>
              </a:ext>
            </a:extLst>
          </p:cNvPr>
          <p:cNvSpPr/>
          <p:nvPr/>
        </p:nvSpPr>
        <p:spPr>
          <a:xfrm>
            <a:off x="197351" y="1818623"/>
            <a:ext cx="45853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pc="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77"/>
              </a:rPr>
              <a:t>PRIORITY-BASED</a:t>
            </a:r>
          </a:p>
        </p:txBody>
      </p:sp>
    </p:spTree>
    <p:extLst>
      <p:ext uri="{BB962C8B-B14F-4D97-AF65-F5344CB8AC3E}">
        <p14:creationId xmlns:p14="http://schemas.microsoft.com/office/powerpoint/2010/main" val="112767379"/>
      </p:ext>
    </p:extLst>
  </p:cSld>
  <p:clrMapOvr>
    <a:masterClrMapping/>
  </p:clrMapOvr>
</p:sld>
</file>

<file path=ppt/theme/theme1.xml><?xml version="1.0" encoding="utf-8"?>
<a:theme xmlns:a="http://schemas.openxmlformats.org/drawingml/2006/main" name="ResourceX 2022 Update">
  <a:themeElements>
    <a:clrScheme name="RX Brand Colors 202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463EE"/>
      </a:accent1>
      <a:accent2>
        <a:srgbClr val="F77A05"/>
      </a:accent2>
      <a:accent3>
        <a:srgbClr val="A5A5A5"/>
      </a:accent3>
      <a:accent4>
        <a:srgbClr val="591CD4"/>
      </a:accent4>
      <a:accent5>
        <a:srgbClr val="00C75A"/>
      </a:accent5>
      <a:accent6>
        <a:srgbClr val="F02A16"/>
      </a:accent6>
      <a:hlink>
        <a:srgbClr val="0463EE"/>
      </a:hlink>
      <a:folHlink>
        <a:srgbClr val="591CD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2A189844-E5B7-AD4A-8609-49F82CD05B6A}" vid="{612C720E-88D6-EE4F-9A42-F13111C91FF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ResourceX 2022 Update</Template>
  <TotalTime>2189</TotalTime>
  <Words>884</Words>
  <Application>Microsoft Macintosh PowerPoint</Application>
  <PresentationFormat>Widescreen</PresentationFormat>
  <Paragraphs>175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Montserrat</vt:lpstr>
      <vt:lpstr>Wingdings</vt:lpstr>
      <vt:lpstr>ResourceX 2022 Update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Liz Johnston</dc:creator>
  <cp:lastModifiedBy>Erik Fabian</cp:lastModifiedBy>
  <cp:revision>6</cp:revision>
  <dcterms:created xsi:type="dcterms:W3CDTF">2023-04-05T02:55:26Z</dcterms:created>
  <dcterms:modified xsi:type="dcterms:W3CDTF">2023-04-06T16:37:37Z</dcterms:modified>
</cp:coreProperties>
</file>