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4" r:id="rId3"/>
    <p:sldMasterId id="2147483707" r:id="rId4"/>
  </p:sldMasterIdLst>
  <p:notesMasterIdLst>
    <p:notesMasterId r:id="rId65"/>
  </p:notesMasterIdLst>
  <p:sldIdLst>
    <p:sldId id="256" r:id="rId5"/>
    <p:sldId id="458" r:id="rId6"/>
    <p:sldId id="459" r:id="rId7"/>
    <p:sldId id="461" r:id="rId8"/>
    <p:sldId id="462" r:id="rId9"/>
    <p:sldId id="463" r:id="rId10"/>
    <p:sldId id="465" r:id="rId11"/>
    <p:sldId id="466" r:id="rId12"/>
    <p:sldId id="460" r:id="rId13"/>
    <p:sldId id="469" r:id="rId14"/>
    <p:sldId id="418" r:id="rId15"/>
    <p:sldId id="464" r:id="rId16"/>
    <p:sldId id="530" r:id="rId17"/>
    <p:sldId id="468" r:id="rId18"/>
    <p:sldId id="467" r:id="rId19"/>
    <p:sldId id="470" r:id="rId20"/>
    <p:sldId id="471" r:id="rId21"/>
    <p:sldId id="473" r:id="rId22"/>
    <p:sldId id="538" r:id="rId23"/>
    <p:sldId id="532" r:id="rId24"/>
    <p:sldId id="476" r:id="rId25"/>
    <p:sldId id="478" r:id="rId26"/>
    <p:sldId id="479" r:id="rId27"/>
    <p:sldId id="480" r:id="rId28"/>
    <p:sldId id="475" r:id="rId29"/>
    <p:sldId id="536" r:id="rId30"/>
    <p:sldId id="533" r:id="rId31"/>
    <p:sldId id="482" r:id="rId32"/>
    <p:sldId id="483" r:id="rId33"/>
    <p:sldId id="489" r:id="rId34"/>
    <p:sldId id="490" r:id="rId35"/>
    <p:sldId id="491" r:id="rId36"/>
    <p:sldId id="492" r:id="rId37"/>
    <p:sldId id="493" r:id="rId38"/>
    <p:sldId id="494" r:id="rId39"/>
    <p:sldId id="495" r:id="rId40"/>
    <p:sldId id="539" r:id="rId41"/>
    <p:sldId id="496" r:id="rId42"/>
    <p:sldId id="497" r:id="rId43"/>
    <p:sldId id="498" r:id="rId44"/>
    <p:sldId id="499" r:id="rId45"/>
    <p:sldId id="500" r:id="rId46"/>
    <p:sldId id="501" r:id="rId47"/>
    <p:sldId id="534" r:id="rId48"/>
    <p:sldId id="506" r:id="rId49"/>
    <p:sldId id="540" r:id="rId50"/>
    <p:sldId id="427" r:id="rId51"/>
    <p:sldId id="507" r:id="rId52"/>
    <p:sldId id="508" r:id="rId53"/>
    <p:sldId id="509" r:id="rId54"/>
    <p:sldId id="510" r:id="rId55"/>
    <p:sldId id="511" r:id="rId56"/>
    <p:sldId id="542" r:id="rId57"/>
    <p:sldId id="545" r:id="rId58"/>
    <p:sldId id="543" r:id="rId59"/>
    <p:sldId id="343" r:id="rId60"/>
    <p:sldId id="345" r:id="rId61"/>
    <p:sldId id="426" r:id="rId62"/>
    <p:sldId id="544" r:id="rId63"/>
    <p:sldId id="537" r:id="rId6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1pPr>
    <a:lvl2pPr marL="0" marR="0" indent="2286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2pPr>
    <a:lvl3pPr marL="0" marR="0" indent="4572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3pPr>
    <a:lvl4pPr marL="0" marR="0" indent="6858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4pPr>
    <a:lvl5pPr marL="0" marR="0" indent="9144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5pPr>
    <a:lvl6pPr marL="0" marR="0" indent="11430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6pPr>
    <a:lvl7pPr marL="0" marR="0" indent="13716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7pPr>
    <a:lvl8pPr marL="0" marR="0" indent="16002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8pPr>
    <a:lvl9pPr marL="0" marR="0" indent="18288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B4E878-E785-49A4-B130-B2C41683244A}" v="1" dt="2023-03-21T14:15:01.99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76BA"/>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1DB100"/>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95E"/>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54588" autoAdjust="0"/>
  </p:normalViewPr>
  <p:slideViewPr>
    <p:cSldViewPr snapToGrid="0" snapToObjects="1" showGuides="1">
      <p:cViewPr varScale="1">
        <p:scale>
          <a:sx n="31" d="100"/>
          <a:sy n="31" d="100"/>
        </p:scale>
        <p:origin x="2376" y="90"/>
      </p:cViewPr>
      <p:guideLst>
        <p:guide orient="horz" pos="4320"/>
        <p:guide pos="7680"/>
      </p:guideLst>
    </p:cSldViewPr>
  </p:slideViewPr>
  <p:notesTextViewPr>
    <p:cViewPr>
      <p:scale>
        <a:sx n="3" d="2"/>
        <a:sy n="3" d="2"/>
      </p:scale>
      <p:origin x="0" y="0"/>
    </p:cViewPr>
  </p:notesTextViewPr>
  <p:sorterViewPr>
    <p:cViewPr>
      <p:scale>
        <a:sx n="100" d="100"/>
        <a:sy n="100" d="100"/>
      </p:scale>
      <p:origin x="0" y="-506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yne Kavanagh" userId="c1db9166-7854-430d-9677-d92b71a733b2" providerId="ADAL" clId="{54B4E878-E785-49A4-B130-B2C41683244A}"/>
    <pc:docChg chg="addSld modSld">
      <pc:chgData name="Shayne Kavanagh" userId="c1db9166-7854-430d-9677-d92b71a733b2" providerId="ADAL" clId="{54B4E878-E785-49A4-B130-B2C41683244A}" dt="2023-03-21T14:15:10.447" v="31" actId="1037"/>
      <pc:docMkLst>
        <pc:docMk/>
      </pc:docMkLst>
      <pc:sldChg chg="modSp mod">
        <pc:chgData name="Shayne Kavanagh" userId="c1db9166-7854-430d-9677-d92b71a733b2" providerId="ADAL" clId="{54B4E878-E785-49A4-B130-B2C41683244A}" dt="2023-03-21T14:09:54.080" v="23" actId="20577"/>
        <pc:sldMkLst>
          <pc:docMk/>
          <pc:sldMk cId="0" sldId="256"/>
        </pc:sldMkLst>
        <pc:spChg chg="mod">
          <ac:chgData name="Shayne Kavanagh" userId="c1db9166-7854-430d-9677-d92b71a733b2" providerId="ADAL" clId="{54B4E878-E785-49A4-B130-B2C41683244A}" dt="2023-03-21T14:09:54.080" v="23" actId="20577"/>
          <ac:spMkLst>
            <pc:docMk/>
            <pc:sldMk cId="0" sldId="256"/>
            <ac:spMk id="96" creationId="{00000000-0000-0000-0000-000000000000}"/>
          </ac:spMkLst>
        </pc:spChg>
      </pc:sldChg>
      <pc:sldChg chg="addSp modSp new mod">
        <pc:chgData name="Shayne Kavanagh" userId="c1db9166-7854-430d-9677-d92b71a733b2" providerId="ADAL" clId="{54B4E878-E785-49A4-B130-B2C41683244A}" dt="2023-03-21T14:15:10.447" v="31" actId="1037"/>
        <pc:sldMkLst>
          <pc:docMk/>
          <pc:sldMk cId="2837050879" sldId="545"/>
        </pc:sldMkLst>
        <pc:picChg chg="add mod">
          <ac:chgData name="Shayne Kavanagh" userId="c1db9166-7854-430d-9677-d92b71a733b2" providerId="ADAL" clId="{54B4E878-E785-49A4-B130-B2C41683244A}" dt="2023-03-21T14:15:10.447" v="31" actId="1037"/>
          <ac:picMkLst>
            <pc:docMk/>
            <pc:sldMk cId="2837050879" sldId="545"/>
            <ac:picMk id="4" creationId="{90575A7C-6C9A-3CA4-47BE-89631974163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DEA6E5-7F28-43F2-AA83-E54D735BE31B}" type="doc">
      <dgm:prSet loTypeId="urn:microsoft.com/office/officeart/2005/8/layout/gear1" loCatId="process" qsTypeId="urn:microsoft.com/office/officeart/2005/8/quickstyle/simple1" qsCatId="simple" csTypeId="urn:microsoft.com/office/officeart/2005/8/colors/accent1_2" csCatId="accent1" phldr="1"/>
      <dgm:spPr/>
    </dgm:pt>
    <dgm:pt modelId="{F1798CFC-5FAB-4132-A050-FE0D0B72ABA4}">
      <dgm:prSet phldrT="[Text]" custT="1"/>
      <dgm:spPr/>
      <dgm:t>
        <a:bodyPr/>
        <a:lstStyle/>
        <a:p>
          <a:r>
            <a:rPr lang="en-US" sz="7200" dirty="0"/>
            <a:t>Aging Facilities</a:t>
          </a:r>
        </a:p>
      </dgm:t>
    </dgm:pt>
    <dgm:pt modelId="{0C55A081-9DC4-4BF1-BC59-869F8D6DEC35}" type="parTrans" cxnId="{807C404D-9154-4297-909F-325BCC9E3242}">
      <dgm:prSet/>
      <dgm:spPr/>
      <dgm:t>
        <a:bodyPr/>
        <a:lstStyle/>
        <a:p>
          <a:endParaRPr lang="en-US"/>
        </a:p>
      </dgm:t>
    </dgm:pt>
    <dgm:pt modelId="{F198D459-8328-4794-A9FA-2263EDE760A5}" type="sibTrans" cxnId="{807C404D-9154-4297-909F-325BCC9E3242}">
      <dgm:prSet/>
      <dgm:spPr/>
      <dgm:t>
        <a:bodyPr/>
        <a:lstStyle/>
        <a:p>
          <a:endParaRPr lang="en-US"/>
        </a:p>
      </dgm:t>
    </dgm:pt>
    <dgm:pt modelId="{8239EE96-A48E-47F2-8E31-9FB7D71DDC5C}">
      <dgm:prSet phldrT="[Text]" custT="1"/>
      <dgm:spPr>
        <a:solidFill>
          <a:schemeClr val="accent3">
            <a:lumMod val="75000"/>
          </a:schemeClr>
        </a:solidFill>
      </dgm:spPr>
      <dgm:t>
        <a:bodyPr/>
        <a:lstStyle/>
        <a:p>
          <a:r>
            <a:rPr lang="en-US" sz="4400" dirty="0"/>
            <a:t>Declining Enrollment</a:t>
          </a:r>
        </a:p>
      </dgm:t>
    </dgm:pt>
    <dgm:pt modelId="{0798FE46-7A12-49A2-8A0A-5D0AD3072265}" type="parTrans" cxnId="{D421816F-193F-420E-8FF4-285818D15C5C}">
      <dgm:prSet/>
      <dgm:spPr/>
      <dgm:t>
        <a:bodyPr/>
        <a:lstStyle/>
        <a:p>
          <a:endParaRPr lang="en-US"/>
        </a:p>
      </dgm:t>
    </dgm:pt>
    <dgm:pt modelId="{C4D24550-5089-4254-8457-C2497A1BA5AA}" type="sibTrans" cxnId="{D421816F-193F-420E-8FF4-285818D15C5C}">
      <dgm:prSet/>
      <dgm:spPr/>
      <dgm:t>
        <a:bodyPr/>
        <a:lstStyle/>
        <a:p>
          <a:endParaRPr lang="en-US"/>
        </a:p>
      </dgm:t>
    </dgm:pt>
    <dgm:pt modelId="{48FB4AB3-2C1B-4495-B94B-B3964C34AC9A}">
      <dgm:prSet phldrT="[Text]" custT="1"/>
      <dgm:spPr>
        <a:solidFill>
          <a:schemeClr val="accent2"/>
        </a:solidFill>
      </dgm:spPr>
      <dgm:t>
        <a:bodyPr/>
        <a:lstStyle/>
        <a:p>
          <a:r>
            <a:rPr lang="en-US" sz="5400" dirty="0"/>
            <a:t>Declining Revenue </a:t>
          </a:r>
        </a:p>
      </dgm:t>
    </dgm:pt>
    <dgm:pt modelId="{1CA61F5E-3BFA-40AD-A9D6-8CD471F7C10C}" type="parTrans" cxnId="{A32B9683-853A-4166-9AA2-0B4233B89A60}">
      <dgm:prSet/>
      <dgm:spPr/>
      <dgm:t>
        <a:bodyPr/>
        <a:lstStyle/>
        <a:p>
          <a:endParaRPr lang="en-US"/>
        </a:p>
      </dgm:t>
    </dgm:pt>
    <dgm:pt modelId="{42C11C20-9EF6-4998-B29D-58747D07D0BB}" type="sibTrans" cxnId="{A32B9683-853A-4166-9AA2-0B4233B89A60}">
      <dgm:prSet/>
      <dgm:spPr/>
      <dgm:t>
        <a:bodyPr/>
        <a:lstStyle/>
        <a:p>
          <a:endParaRPr lang="en-US"/>
        </a:p>
      </dgm:t>
    </dgm:pt>
    <dgm:pt modelId="{5DF0394E-A481-4FFD-AB67-B9410B324E13}" type="pres">
      <dgm:prSet presAssocID="{B9DEA6E5-7F28-43F2-AA83-E54D735BE31B}" presName="composite" presStyleCnt="0">
        <dgm:presLayoutVars>
          <dgm:chMax val="3"/>
          <dgm:animLvl val="lvl"/>
          <dgm:resizeHandles val="exact"/>
        </dgm:presLayoutVars>
      </dgm:prSet>
      <dgm:spPr/>
    </dgm:pt>
    <dgm:pt modelId="{C3385FD3-858C-42BA-9C9B-D87673F91391}" type="pres">
      <dgm:prSet presAssocID="{F1798CFC-5FAB-4132-A050-FE0D0B72ABA4}" presName="gear1" presStyleLbl="node1" presStyleIdx="0" presStyleCnt="3" custLinFactNeighborX="-885" custLinFactNeighborY="0">
        <dgm:presLayoutVars>
          <dgm:chMax val="1"/>
          <dgm:bulletEnabled val="1"/>
        </dgm:presLayoutVars>
      </dgm:prSet>
      <dgm:spPr/>
    </dgm:pt>
    <dgm:pt modelId="{E709D84A-8115-4DF3-B2CC-6853760450B1}" type="pres">
      <dgm:prSet presAssocID="{F1798CFC-5FAB-4132-A050-FE0D0B72ABA4}" presName="gear1srcNode" presStyleLbl="node1" presStyleIdx="0" presStyleCnt="3"/>
      <dgm:spPr/>
    </dgm:pt>
    <dgm:pt modelId="{9A1FE74B-962C-4DE6-9FD3-9EBAA468326D}" type="pres">
      <dgm:prSet presAssocID="{F1798CFC-5FAB-4132-A050-FE0D0B72ABA4}" presName="gear1dstNode" presStyleLbl="node1" presStyleIdx="0" presStyleCnt="3"/>
      <dgm:spPr/>
    </dgm:pt>
    <dgm:pt modelId="{05738101-43A1-4B1B-869A-A81E1AC7C42D}" type="pres">
      <dgm:prSet presAssocID="{8239EE96-A48E-47F2-8E31-9FB7D71DDC5C}" presName="gear2" presStyleLbl="node1" presStyleIdx="1" presStyleCnt="3" custScaleX="115404" custScaleY="110247">
        <dgm:presLayoutVars>
          <dgm:chMax val="1"/>
          <dgm:bulletEnabled val="1"/>
        </dgm:presLayoutVars>
      </dgm:prSet>
      <dgm:spPr/>
    </dgm:pt>
    <dgm:pt modelId="{65FF3115-444D-412A-8519-63C6B5628D2F}" type="pres">
      <dgm:prSet presAssocID="{8239EE96-A48E-47F2-8E31-9FB7D71DDC5C}" presName="gear2srcNode" presStyleLbl="node1" presStyleIdx="1" presStyleCnt="3"/>
      <dgm:spPr/>
    </dgm:pt>
    <dgm:pt modelId="{ECAC7568-41DB-4DAC-8F01-D8068A929372}" type="pres">
      <dgm:prSet presAssocID="{8239EE96-A48E-47F2-8E31-9FB7D71DDC5C}" presName="gear2dstNode" presStyleLbl="node1" presStyleIdx="1" presStyleCnt="3"/>
      <dgm:spPr/>
    </dgm:pt>
    <dgm:pt modelId="{69DC9868-4C93-48CD-A9CE-FD356F23134F}" type="pres">
      <dgm:prSet presAssocID="{48FB4AB3-2C1B-4495-B94B-B3964C34AC9A}" presName="gear3" presStyleLbl="node1" presStyleIdx="2" presStyleCnt="3" custScaleX="110861" custScaleY="106797" custLinFactNeighborX="4731" custLinFactNeighborY="-338"/>
      <dgm:spPr/>
    </dgm:pt>
    <dgm:pt modelId="{0A4E85CA-4539-4FBF-8B2B-FB5993445FE2}" type="pres">
      <dgm:prSet presAssocID="{48FB4AB3-2C1B-4495-B94B-B3964C34AC9A}" presName="gear3tx" presStyleLbl="node1" presStyleIdx="2" presStyleCnt="3">
        <dgm:presLayoutVars>
          <dgm:chMax val="1"/>
          <dgm:bulletEnabled val="1"/>
        </dgm:presLayoutVars>
      </dgm:prSet>
      <dgm:spPr/>
    </dgm:pt>
    <dgm:pt modelId="{5DB04EEC-CD47-46EF-B78F-B3408A75043B}" type="pres">
      <dgm:prSet presAssocID="{48FB4AB3-2C1B-4495-B94B-B3964C34AC9A}" presName="gear3srcNode" presStyleLbl="node1" presStyleIdx="2" presStyleCnt="3"/>
      <dgm:spPr/>
    </dgm:pt>
    <dgm:pt modelId="{5586BC26-3B35-43E4-AC70-F469B2FC8E36}" type="pres">
      <dgm:prSet presAssocID="{48FB4AB3-2C1B-4495-B94B-B3964C34AC9A}" presName="gear3dstNode" presStyleLbl="node1" presStyleIdx="2" presStyleCnt="3"/>
      <dgm:spPr/>
    </dgm:pt>
    <dgm:pt modelId="{0EBE3480-50F7-4DEE-BC9B-6DFA4C9A5A34}" type="pres">
      <dgm:prSet presAssocID="{F198D459-8328-4794-A9FA-2263EDE760A5}" presName="connector1" presStyleLbl="sibTrans2D1" presStyleIdx="0" presStyleCnt="3"/>
      <dgm:spPr/>
    </dgm:pt>
    <dgm:pt modelId="{D6980911-4B16-4DD7-ABF3-9A3958163191}" type="pres">
      <dgm:prSet presAssocID="{C4D24550-5089-4254-8457-C2497A1BA5AA}" presName="connector2" presStyleLbl="sibTrans2D1" presStyleIdx="1" presStyleCnt="3"/>
      <dgm:spPr/>
    </dgm:pt>
    <dgm:pt modelId="{E7DEADC7-B522-40B1-9779-453E9A5BC654}" type="pres">
      <dgm:prSet presAssocID="{42C11C20-9EF6-4998-B29D-58747D07D0BB}" presName="connector3" presStyleLbl="sibTrans2D1" presStyleIdx="2" presStyleCnt="3"/>
      <dgm:spPr/>
    </dgm:pt>
  </dgm:ptLst>
  <dgm:cxnLst>
    <dgm:cxn modelId="{C76A110F-1591-4549-B21F-D9043715EF8E}" type="presOf" srcId="{48FB4AB3-2C1B-4495-B94B-B3964C34AC9A}" destId="{5586BC26-3B35-43E4-AC70-F469B2FC8E36}" srcOrd="3" destOrd="0" presId="urn:microsoft.com/office/officeart/2005/8/layout/gear1"/>
    <dgm:cxn modelId="{B020251B-413C-4A8F-B561-8A49C5184B29}" type="presOf" srcId="{8239EE96-A48E-47F2-8E31-9FB7D71DDC5C}" destId="{ECAC7568-41DB-4DAC-8F01-D8068A929372}" srcOrd="2" destOrd="0" presId="urn:microsoft.com/office/officeart/2005/8/layout/gear1"/>
    <dgm:cxn modelId="{BDB3593E-91F7-440F-B682-A0413524D5AC}" type="presOf" srcId="{48FB4AB3-2C1B-4495-B94B-B3964C34AC9A}" destId="{69DC9868-4C93-48CD-A9CE-FD356F23134F}" srcOrd="0" destOrd="0" presId="urn:microsoft.com/office/officeart/2005/8/layout/gear1"/>
    <dgm:cxn modelId="{32C4984A-C946-47D5-9487-FE3FF0B07BB8}" type="presOf" srcId="{F198D459-8328-4794-A9FA-2263EDE760A5}" destId="{0EBE3480-50F7-4DEE-BC9B-6DFA4C9A5A34}" srcOrd="0" destOrd="0" presId="urn:microsoft.com/office/officeart/2005/8/layout/gear1"/>
    <dgm:cxn modelId="{807C404D-9154-4297-909F-325BCC9E3242}" srcId="{B9DEA6E5-7F28-43F2-AA83-E54D735BE31B}" destId="{F1798CFC-5FAB-4132-A050-FE0D0B72ABA4}" srcOrd="0" destOrd="0" parTransId="{0C55A081-9DC4-4BF1-BC59-869F8D6DEC35}" sibTransId="{F198D459-8328-4794-A9FA-2263EDE760A5}"/>
    <dgm:cxn modelId="{D421816F-193F-420E-8FF4-285818D15C5C}" srcId="{B9DEA6E5-7F28-43F2-AA83-E54D735BE31B}" destId="{8239EE96-A48E-47F2-8E31-9FB7D71DDC5C}" srcOrd="1" destOrd="0" parTransId="{0798FE46-7A12-49A2-8A0A-5D0AD3072265}" sibTransId="{C4D24550-5089-4254-8457-C2497A1BA5AA}"/>
    <dgm:cxn modelId="{A32B9683-853A-4166-9AA2-0B4233B89A60}" srcId="{B9DEA6E5-7F28-43F2-AA83-E54D735BE31B}" destId="{48FB4AB3-2C1B-4495-B94B-B3964C34AC9A}" srcOrd="2" destOrd="0" parTransId="{1CA61F5E-3BFA-40AD-A9D6-8CD471F7C10C}" sibTransId="{42C11C20-9EF6-4998-B29D-58747D07D0BB}"/>
    <dgm:cxn modelId="{2A1F7485-D349-4ACB-999D-36A1D39F7B47}" type="presOf" srcId="{8239EE96-A48E-47F2-8E31-9FB7D71DDC5C}" destId="{05738101-43A1-4B1B-869A-A81E1AC7C42D}" srcOrd="0" destOrd="0" presId="urn:microsoft.com/office/officeart/2005/8/layout/gear1"/>
    <dgm:cxn modelId="{53533BC7-6C8D-471A-91A3-F2DBC8F53114}" type="presOf" srcId="{F1798CFC-5FAB-4132-A050-FE0D0B72ABA4}" destId="{C3385FD3-858C-42BA-9C9B-D87673F91391}" srcOrd="0" destOrd="0" presId="urn:microsoft.com/office/officeart/2005/8/layout/gear1"/>
    <dgm:cxn modelId="{A04782DC-7E26-4B65-8691-804F8B070C56}" type="presOf" srcId="{48FB4AB3-2C1B-4495-B94B-B3964C34AC9A}" destId="{5DB04EEC-CD47-46EF-B78F-B3408A75043B}" srcOrd="2" destOrd="0" presId="urn:microsoft.com/office/officeart/2005/8/layout/gear1"/>
    <dgm:cxn modelId="{D74ACDDC-668E-45A0-903C-FBC6F47F80F9}" type="presOf" srcId="{F1798CFC-5FAB-4132-A050-FE0D0B72ABA4}" destId="{9A1FE74B-962C-4DE6-9FD3-9EBAA468326D}" srcOrd="2" destOrd="0" presId="urn:microsoft.com/office/officeart/2005/8/layout/gear1"/>
    <dgm:cxn modelId="{28B69EE7-53DA-4E0B-BF9B-F6DD39F3214C}" type="presOf" srcId="{42C11C20-9EF6-4998-B29D-58747D07D0BB}" destId="{E7DEADC7-B522-40B1-9779-453E9A5BC654}" srcOrd="0" destOrd="0" presId="urn:microsoft.com/office/officeart/2005/8/layout/gear1"/>
    <dgm:cxn modelId="{247091EA-29C1-4FCB-8FE5-C2E2DE0E42FB}" type="presOf" srcId="{C4D24550-5089-4254-8457-C2497A1BA5AA}" destId="{D6980911-4B16-4DD7-ABF3-9A3958163191}" srcOrd="0" destOrd="0" presId="urn:microsoft.com/office/officeart/2005/8/layout/gear1"/>
    <dgm:cxn modelId="{3F387CEB-3D86-4158-A750-F86E4B1CF0EF}" type="presOf" srcId="{48FB4AB3-2C1B-4495-B94B-B3964C34AC9A}" destId="{0A4E85CA-4539-4FBF-8B2B-FB5993445FE2}" srcOrd="1" destOrd="0" presId="urn:microsoft.com/office/officeart/2005/8/layout/gear1"/>
    <dgm:cxn modelId="{FC2484EF-CEEE-4B0B-9F88-1293D22AFB7A}" type="presOf" srcId="{8239EE96-A48E-47F2-8E31-9FB7D71DDC5C}" destId="{65FF3115-444D-412A-8519-63C6B5628D2F}" srcOrd="1" destOrd="0" presId="urn:microsoft.com/office/officeart/2005/8/layout/gear1"/>
    <dgm:cxn modelId="{07CCF8F7-9E47-41BE-B704-C33D92E1EADB}" type="presOf" srcId="{F1798CFC-5FAB-4132-A050-FE0D0B72ABA4}" destId="{E709D84A-8115-4DF3-B2CC-6853760450B1}" srcOrd="1" destOrd="0" presId="urn:microsoft.com/office/officeart/2005/8/layout/gear1"/>
    <dgm:cxn modelId="{2F600BFC-D384-4F54-8C4C-160579AB0EDD}" type="presOf" srcId="{B9DEA6E5-7F28-43F2-AA83-E54D735BE31B}" destId="{5DF0394E-A481-4FFD-AB67-B9410B324E13}" srcOrd="0" destOrd="0" presId="urn:microsoft.com/office/officeart/2005/8/layout/gear1"/>
    <dgm:cxn modelId="{D8BBA695-9C73-4FB2-A690-76D01D24F3AE}" type="presParOf" srcId="{5DF0394E-A481-4FFD-AB67-B9410B324E13}" destId="{C3385FD3-858C-42BA-9C9B-D87673F91391}" srcOrd="0" destOrd="0" presId="urn:microsoft.com/office/officeart/2005/8/layout/gear1"/>
    <dgm:cxn modelId="{04918E7F-4EAA-4466-9D4C-6DE6C4296859}" type="presParOf" srcId="{5DF0394E-A481-4FFD-AB67-B9410B324E13}" destId="{E709D84A-8115-4DF3-B2CC-6853760450B1}" srcOrd="1" destOrd="0" presId="urn:microsoft.com/office/officeart/2005/8/layout/gear1"/>
    <dgm:cxn modelId="{D446EBAA-0949-4100-828F-AB2D5DEBC8F9}" type="presParOf" srcId="{5DF0394E-A481-4FFD-AB67-B9410B324E13}" destId="{9A1FE74B-962C-4DE6-9FD3-9EBAA468326D}" srcOrd="2" destOrd="0" presId="urn:microsoft.com/office/officeart/2005/8/layout/gear1"/>
    <dgm:cxn modelId="{B0CE9A75-199D-4C06-9ABB-3991E946EA18}" type="presParOf" srcId="{5DF0394E-A481-4FFD-AB67-B9410B324E13}" destId="{05738101-43A1-4B1B-869A-A81E1AC7C42D}" srcOrd="3" destOrd="0" presId="urn:microsoft.com/office/officeart/2005/8/layout/gear1"/>
    <dgm:cxn modelId="{827594A7-D238-4DA7-9EE3-BCC5EB7A83E3}" type="presParOf" srcId="{5DF0394E-A481-4FFD-AB67-B9410B324E13}" destId="{65FF3115-444D-412A-8519-63C6B5628D2F}" srcOrd="4" destOrd="0" presId="urn:microsoft.com/office/officeart/2005/8/layout/gear1"/>
    <dgm:cxn modelId="{1263FC48-B1BB-4C73-B241-63B8B31E5766}" type="presParOf" srcId="{5DF0394E-A481-4FFD-AB67-B9410B324E13}" destId="{ECAC7568-41DB-4DAC-8F01-D8068A929372}" srcOrd="5" destOrd="0" presId="urn:microsoft.com/office/officeart/2005/8/layout/gear1"/>
    <dgm:cxn modelId="{60B292E5-26C3-48ED-A570-1B5EB2332E01}" type="presParOf" srcId="{5DF0394E-A481-4FFD-AB67-B9410B324E13}" destId="{69DC9868-4C93-48CD-A9CE-FD356F23134F}" srcOrd="6" destOrd="0" presId="urn:microsoft.com/office/officeart/2005/8/layout/gear1"/>
    <dgm:cxn modelId="{AF653D8D-6356-46F2-B07C-3CC8DFCF15BE}" type="presParOf" srcId="{5DF0394E-A481-4FFD-AB67-B9410B324E13}" destId="{0A4E85CA-4539-4FBF-8B2B-FB5993445FE2}" srcOrd="7" destOrd="0" presId="urn:microsoft.com/office/officeart/2005/8/layout/gear1"/>
    <dgm:cxn modelId="{52C588DA-F87B-46EB-957E-3AB1C54F03A6}" type="presParOf" srcId="{5DF0394E-A481-4FFD-AB67-B9410B324E13}" destId="{5DB04EEC-CD47-46EF-B78F-B3408A75043B}" srcOrd="8" destOrd="0" presId="urn:microsoft.com/office/officeart/2005/8/layout/gear1"/>
    <dgm:cxn modelId="{9AD4B59F-9A4A-4E4D-A422-2D63B692E153}" type="presParOf" srcId="{5DF0394E-A481-4FFD-AB67-B9410B324E13}" destId="{5586BC26-3B35-43E4-AC70-F469B2FC8E36}" srcOrd="9" destOrd="0" presId="urn:microsoft.com/office/officeart/2005/8/layout/gear1"/>
    <dgm:cxn modelId="{ED5EB7B3-5347-48C4-879B-3B1D658773F2}" type="presParOf" srcId="{5DF0394E-A481-4FFD-AB67-B9410B324E13}" destId="{0EBE3480-50F7-4DEE-BC9B-6DFA4C9A5A34}" srcOrd="10" destOrd="0" presId="urn:microsoft.com/office/officeart/2005/8/layout/gear1"/>
    <dgm:cxn modelId="{B7DF913C-827A-4AC2-9CB2-E535359EDA53}" type="presParOf" srcId="{5DF0394E-A481-4FFD-AB67-B9410B324E13}" destId="{D6980911-4B16-4DD7-ABF3-9A3958163191}" srcOrd="11" destOrd="0" presId="urn:microsoft.com/office/officeart/2005/8/layout/gear1"/>
    <dgm:cxn modelId="{BAF36375-9F4D-4238-85D7-373F3F922EA3}" type="presParOf" srcId="{5DF0394E-A481-4FFD-AB67-B9410B324E13}" destId="{E7DEADC7-B522-40B1-9779-453E9A5BC65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85FD3-858C-42BA-9C9B-D87673F91391}">
      <dsp:nvSpPr>
        <dsp:cNvPr id="0" name=""/>
        <dsp:cNvSpPr/>
      </dsp:nvSpPr>
      <dsp:spPr>
        <a:xfrm>
          <a:off x="8362916" y="5382217"/>
          <a:ext cx="6461155" cy="646115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r>
            <a:rPr lang="en-US" sz="7200" kern="1200" dirty="0"/>
            <a:t>Aging Facilities</a:t>
          </a:r>
        </a:p>
      </dsp:txBody>
      <dsp:txXfrm>
        <a:off x="9661896" y="6895712"/>
        <a:ext cx="3863195" cy="3321167"/>
      </dsp:txXfrm>
    </dsp:sp>
    <dsp:sp modelId="{05738101-43A1-4B1B-869A-A81E1AC7C42D}">
      <dsp:nvSpPr>
        <dsp:cNvPr id="0" name=""/>
        <dsp:cNvSpPr/>
      </dsp:nvSpPr>
      <dsp:spPr>
        <a:xfrm>
          <a:off x="4298960" y="3614280"/>
          <a:ext cx="5422859" cy="5180530"/>
        </a:xfrm>
        <a:prstGeom prst="gear6">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t>Declining Enrollment</a:t>
          </a:r>
        </a:p>
      </dsp:txBody>
      <dsp:txXfrm>
        <a:off x="5638399" y="4926377"/>
        <a:ext cx="2743981" cy="2556336"/>
      </dsp:txXfrm>
    </dsp:sp>
    <dsp:sp modelId="{69DC9868-4C93-48CD-A9CE-FD356F23134F}">
      <dsp:nvSpPr>
        <dsp:cNvPr id="0" name=""/>
        <dsp:cNvSpPr/>
      </dsp:nvSpPr>
      <dsp:spPr>
        <a:xfrm rot="20700000">
          <a:off x="7275316" y="490963"/>
          <a:ext cx="5172618" cy="4848534"/>
        </a:xfrm>
        <a:prstGeom prst="gear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kern="1200" dirty="0"/>
            <a:t>Declining Revenue </a:t>
          </a:r>
        </a:p>
      </dsp:txBody>
      <dsp:txXfrm rot="-20700000">
        <a:off x="8429045" y="1535166"/>
        <a:ext cx="2865160" cy="2760127"/>
      </dsp:txXfrm>
    </dsp:sp>
    <dsp:sp modelId="{0EBE3480-50F7-4DEE-BC9B-6DFA4C9A5A34}">
      <dsp:nvSpPr>
        <dsp:cNvPr id="0" name=""/>
        <dsp:cNvSpPr/>
      </dsp:nvSpPr>
      <dsp:spPr>
        <a:xfrm>
          <a:off x="8011020" y="4356544"/>
          <a:ext cx="8270278" cy="8270278"/>
        </a:xfrm>
        <a:prstGeom prst="circularArrow">
          <a:avLst>
            <a:gd name="adj1" fmla="val 4688"/>
            <a:gd name="adj2" fmla="val 299029"/>
            <a:gd name="adj3" fmla="val 2585686"/>
            <a:gd name="adj4" fmla="val 1571890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980911-4B16-4DD7-ABF3-9A3958163191}">
      <dsp:nvSpPr>
        <dsp:cNvPr id="0" name=""/>
        <dsp:cNvSpPr/>
      </dsp:nvSpPr>
      <dsp:spPr>
        <a:xfrm>
          <a:off x="3828691" y="2782904"/>
          <a:ext cx="6008874" cy="600887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DEADC7-B522-40B1-9779-453E9A5BC654}">
      <dsp:nvSpPr>
        <dsp:cNvPr id="0" name=""/>
        <dsp:cNvSpPr/>
      </dsp:nvSpPr>
      <dsp:spPr>
        <a:xfrm>
          <a:off x="6227839" y="-427692"/>
          <a:ext cx="6478776" cy="647877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118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5520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381000" y="685800"/>
            <a:ext cx="6096000" cy="3429000"/>
          </a:xfrm>
          <a:ln/>
        </p:spPr>
      </p:sp>
      <p:sp>
        <p:nvSpPr>
          <p:cNvPr id="22531" name="Notes Placeholder 2"/>
          <p:cNvSpPr>
            <a:spLocks noGrp="1"/>
          </p:cNvSpPr>
          <p:nvPr>
            <p:ph type="body" idx="1"/>
          </p:nvPr>
        </p:nvSpPr>
        <p:spPr>
          <a:noFill/>
        </p:spPr>
        <p:txBody>
          <a:bodyPr/>
          <a:lstStyle/>
          <a:p>
            <a:r>
              <a:rPr lang="en-US" altLang="en-US">
                <a:latin typeface="Arial" panose="020B0604020202020204" pitchFamily="34" charset="0"/>
              </a:rPr>
              <a:t>Sports gambler vs never bought a lotter ticket</a:t>
            </a:r>
          </a:p>
          <a:p>
            <a:endParaRPr lang="en-US" altLang="en-US">
              <a:latin typeface="Arial" panose="020B0604020202020204" pitchFamily="34" charset="0"/>
            </a:endParaRPr>
          </a:p>
          <a:p>
            <a:r>
              <a:rPr lang="en-US" altLang="en-US">
                <a:latin typeface="Arial" panose="020B0604020202020204" pitchFamily="34" charset="0"/>
              </a:rPr>
              <a:t>Another reason that risk matrices can be counterproductive is they act as an “analysis placebo,”12 where decision-makers think they understand the risk because they have subjectively characterized the risk as  high,” “low,” etc. But, because the risk matrix is not based on hard data about the chance of loss and the potential magnitude of loss, decision-makers are overconfident about how well they understand the risk</a:t>
            </a:r>
          </a:p>
          <a:p>
            <a:endParaRPr lang="en-US" altLang="en-US">
              <a:latin typeface="Arial" panose="020B0604020202020204" pitchFamily="34" charset="0"/>
            </a:endParaRPr>
          </a:p>
          <a:p>
            <a:r>
              <a:rPr lang="en-US" altLang="en-US">
                <a:latin typeface="Arial" panose="020B0604020202020204" pitchFamily="34" charset="0"/>
              </a:rPr>
              <a:t>Easy and cheap but low value</a:t>
            </a:r>
          </a:p>
        </p:txBody>
      </p:sp>
      <p:sp>
        <p:nvSpPr>
          <p:cNvPr id="22532" name="Footer Placeholder 3"/>
          <p:cNvSpPr>
            <a:spLocks noGrp="1"/>
          </p:cNvSpPr>
          <p:nvPr>
            <p:ph type="ftr" sz="quarter" idx="4"/>
          </p:nvPr>
        </p:nvSpPr>
        <p:spPr>
          <a:noFill/>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t>Session 13 - Financial Policies</a:t>
            </a:r>
          </a:p>
        </p:txBody>
      </p:sp>
      <p:sp>
        <p:nvSpPr>
          <p:cNvPr id="22533" name="Slide Number Placeholder 4"/>
          <p:cNvSpPr>
            <a:spLocks noGrp="1"/>
          </p:cNvSpPr>
          <p:nvPr>
            <p:ph type="sldNum" sz="quarter" idx="5"/>
          </p:nvPr>
        </p:nvSpPr>
        <p:spPr>
          <a:noFill/>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8BE2BD61-4673-431C-AC5C-2F72E5E44FAE}" type="slidenum">
              <a:rPr lang="en-US" altLang="en-US" smtClean="0"/>
              <a:pPr/>
              <a:t>23</a:t>
            </a:fld>
            <a:endParaRPr lang="en-US" altLang="en-US"/>
          </a:p>
        </p:txBody>
      </p:sp>
    </p:spTree>
    <p:extLst>
      <p:ext uri="{BB962C8B-B14F-4D97-AF65-F5344CB8AC3E}">
        <p14:creationId xmlns:p14="http://schemas.microsoft.com/office/powerpoint/2010/main" val="3914132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Tell</a:t>
            </a:r>
            <a:r>
              <a:rPr lang="en-US" baseline="0" dirty="0"/>
              <a:t> story about SJC</a:t>
            </a:r>
          </a:p>
          <a:p>
            <a:endParaRPr lang="en-US" baseline="0" dirty="0"/>
          </a:p>
          <a:p>
            <a:endParaRPr lang="en-US" dirty="0"/>
          </a:p>
        </p:txBody>
      </p:sp>
    </p:spTree>
    <p:extLst>
      <p:ext uri="{BB962C8B-B14F-4D97-AF65-F5344CB8AC3E}">
        <p14:creationId xmlns:p14="http://schemas.microsoft.com/office/powerpoint/2010/main" val="1929213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06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529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a:latin typeface="Helvetica Neue"/>
                <a:ea typeface="Helvetica Neue"/>
                <a:cs typeface="Helvetica Neue"/>
                <a:sym typeface="Helvetica Neue"/>
              </a:rPr>
              <a:t>his famous quote from Charles Kettering holds great significance for local government planning and budgeting</a:t>
            </a:r>
          </a:p>
          <a:p>
            <a:endParaRPr lang="en-US" sz="2200" b="0" i="0" u="none" strike="noStrike" baseline="0" dirty="0">
              <a:latin typeface="Helvetica Neue"/>
              <a:sym typeface="Helvetica Neue"/>
            </a:endParaRPr>
          </a:p>
          <a:p>
            <a:r>
              <a:rPr lang="en-US" sz="2200" b="0" i="0" u="none" strike="noStrike" baseline="0" dirty="0">
                <a:latin typeface="Helvetica Neue"/>
                <a:ea typeface="Helvetica Neue"/>
                <a:cs typeface="Helvetica Neue"/>
                <a:sym typeface="Helvetica Neue"/>
              </a:rPr>
              <a:t>The traditional budget process is inadequate for dealing with the complex problems that local governments are asked to deal with, such as degradation of the natural environment, encouraging economic</a:t>
            </a:r>
          </a:p>
          <a:p>
            <a:r>
              <a:rPr lang="en-US" sz="2200" b="0" i="0" u="none" strike="noStrike" baseline="0" dirty="0">
                <a:latin typeface="Helvetica Neue"/>
                <a:ea typeface="Helvetica Neue"/>
                <a:cs typeface="Helvetica Neue"/>
                <a:sym typeface="Helvetica Neue"/>
              </a:rPr>
              <a:t>opportunity, drug addiction, and more.</a:t>
            </a:r>
          </a:p>
          <a:p>
            <a:endParaRPr lang="en-US" sz="2200" b="0" i="0" u="none" strike="noStrike" baseline="0" dirty="0">
              <a:latin typeface="Helvetica Neue"/>
              <a:sym typeface="Helvetica Neue"/>
            </a:endParaRPr>
          </a:p>
          <a:p>
            <a:r>
              <a:rPr lang="en-US" sz="2200" b="0" i="0" u="none" strike="noStrike" baseline="0" dirty="0">
                <a:latin typeface="Helvetica Neue"/>
                <a:ea typeface="Helvetica Neue"/>
                <a:cs typeface="Helvetica Neue"/>
                <a:sym typeface="Helvetica Neue"/>
              </a:rPr>
              <a:t>The budget and planning process is ill-equipped to deal with these kinds of complex problems because they have characteristics that confound traditional planning and budgeting. Let’s explore these characteristics on the next slides</a:t>
            </a:r>
            <a:endParaRPr lang="en-US" dirty="0"/>
          </a:p>
        </p:txBody>
      </p:sp>
    </p:spTree>
    <p:extLst>
      <p:ext uri="{BB962C8B-B14F-4D97-AF65-F5344CB8AC3E}">
        <p14:creationId xmlns:p14="http://schemas.microsoft.com/office/powerpoint/2010/main" val="1478433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825500" rtl="0" eaLnBrk="1" fontAlgn="auto" latinLnBrk="0" hangingPunct="0">
              <a:lnSpc>
                <a:spcPts val="4200"/>
              </a:lnSpc>
              <a:spcBef>
                <a:spcPts val="1400"/>
              </a:spcBef>
              <a:spcAft>
                <a:spcPts val="0"/>
              </a:spcAft>
              <a:buClrTx/>
              <a:buSzTx/>
              <a:buFontTx/>
              <a:buNone/>
              <a:tabLst/>
              <a:defRPr/>
            </a:pPr>
            <a:fld id="{6A4149F9-E249-4F57-8428-D361456A043A}" type="slidenum">
              <a:rPr kumimoji="0" lang="en-US" sz="3500" b="0" i="0" u="none" strike="noStrike" kern="0" cap="none" spc="0" normalizeH="0" baseline="0" noProof="0" smtClean="0">
                <a:ln>
                  <a:noFill/>
                </a:ln>
                <a:solidFill>
                  <a:srgbClr val="393839">
                    <a:alpha val="50000"/>
                  </a:srgbClr>
                </a:solidFill>
                <a:effectLst/>
                <a:uLnTx/>
                <a:uFillTx/>
                <a:latin typeface="Times New Roman"/>
                <a:cs typeface="Times New Roman"/>
                <a:sym typeface="Times New Roman"/>
              </a:rPr>
              <a:pPr marL="0" marR="0" lvl="0" indent="0" algn="l" defTabSz="825500" rtl="0" eaLnBrk="1" fontAlgn="auto" latinLnBrk="0" hangingPunct="0">
                <a:lnSpc>
                  <a:spcPts val="4200"/>
                </a:lnSpc>
                <a:spcBef>
                  <a:spcPts val="1400"/>
                </a:spcBef>
                <a:spcAft>
                  <a:spcPts val="0"/>
                </a:spcAft>
                <a:buClrTx/>
                <a:buSzTx/>
                <a:buFontTx/>
                <a:buNone/>
                <a:tabLst/>
                <a:defRPr/>
              </a:pPr>
              <a:t>35</a:t>
            </a:fld>
            <a:endParaRPr kumimoji="0" lang="en-US" sz="3500" b="0" i="0" u="none" strike="noStrike" kern="0" cap="none" spc="0" normalizeH="0" baseline="0" noProof="0">
              <a:ln>
                <a:noFill/>
              </a:ln>
              <a:solidFill>
                <a:srgbClr val="393839">
                  <a:alpha val="50000"/>
                </a:srgbClr>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679885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languages in the world and throughout history have names for the numbers 1, 2, 3, 4, and 5. But after that, the supply of numbers with names runs dry, and the language is forced to resort to a generic word such as “lots” for all the other numbers—from 6 and 7 on up to a billion gazillion.</a:t>
            </a:r>
          </a:p>
          <a:p>
            <a:endParaRPr lang="en-US" dirty="0"/>
          </a:p>
          <a:p>
            <a:r>
              <a:rPr lang="en-US" dirty="0"/>
              <a:t>But while our cultural math infrastructure has changed, our brains are still the same from a biological perspective. Even if we train a lot—and we do all the way up through college—mathematics is a blisteringly new piece of high-tech software strapped on top of a clunky piece of hardware. It can work, but it will never be our first instinct.</a:t>
            </a:r>
          </a:p>
          <a:p>
            <a:endParaRPr lang="en-US" dirty="0"/>
          </a:p>
          <a:p>
            <a:r>
              <a:rPr lang="en-US" dirty="0"/>
              <a:t>Consider this thought experiment designed to help people understand the difference between “a million” and “a billion.” You and a friend each enter a lottery with several large prizes. But there’s a catch: If you win, you must spend $50,000 of your prize money each day until it runs out. You win a million dollars. Your friend wins a billion. How long does it take each of you to spend your lottery windfall? As a millionaire,</a:t>
            </a:r>
            <a:r>
              <a:rPr lang="en-US" baseline="0" dirty="0"/>
              <a:t> your run out of money </a:t>
            </a:r>
            <a:r>
              <a:rPr lang="en-US" dirty="0"/>
              <a:t>after 20 days. If you win on Thanksgiving, you’re out of money more than a week before Christmas. For your billionaire friend, they would have to $50,000 a day for… 55 years. Approximately two generations. Almost 14 presidential terms. </a:t>
            </a:r>
          </a:p>
          <a:p>
            <a:endParaRPr lang="en-US" dirty="0"/>
          </a:p>
          <a:p>
            <a:r>
              <a:rPr lang="en-US" dirty="0"/>
              <a:t>Think of what we accomplished by forcing you to imagine watching your friend spend $50,000 every day for 55 years. Not only does it make the number click, it morphs our envy into something so real and palpable.</a:t>
            </a:r>
            <a:r>
              <a:rPr lang="en-US" baseline="0" dirty="0"/>
              <a:t> </a:t>
            </a:r>
            <a:r>
              <a:rPr lang="en-US" dirty="0"/>
              <a:t>It’s an animated picture that brings the number to life.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0380-EDC6-49D2-89AC-73D49DF28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965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the number scale from 10 to 20 feels significant. But moving an equal distance from 340 to 350, even though it’s the same increase, we feel nothing… that’s “numbing.”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0380-EDC6-49D2-89AC-73D49DF28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578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the book has many strategies. We are focusing on just three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0380-EDC6-49D2-89AC-73D49DF28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08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illustrate, let’s consider a decision-making environment in our daily lives: a visit to the grocery store. The decision is what we choose to buy, and the environment is the layout of the grocery store. For example, you may have noticed the fresh produce is usually located close to the entrance. This is because we are likely to allow ourselves to later buy ice cream or candy if we have first placed some healthy produce in our cart. Also, items placed at eye level on the shelf are more likely to be purchased than those not at eye level. One might point out that the grocer has the incentive to maximize profit so will engage in this kind of decision architecting. However, if a grocer wanted to be “neutral,” it would be impossible to do so. Some items have to be closer to the entrance than others. Some have to be closer to eye level on the shelf than others. Even if the grocer decided to randomly select the items that would occupy the most favorable spots on a shelf, then that still will influence the customers’ choices. Similarly, it is not possible for the finance officer to “opt out” of decision architecting. The way in which information is presented has an inescapable influence on how people use the information to make decisions. Just as it is impossible to have a neutral presentation of products in a grocery store, it is impossible to have a neutral presentation of financial and budget information that has no impact on how decisions will be made by others. For example, later we will show that something as seemingly innocuous as the order that options are presented can impact the final choice.</a:t>
            </a:r>
          </a:p>
        </p:txBody>
      </p:sp>
    </p:spTree>
    <p:extLst>
      <p:ext uri="{BB962C8B-B14F-4D97-AF65-F5344CB8AC3E}">
        <p14:creationId xmlns:p14="http://schemas.microsoft.com/office/powerpoint/2010/main" val="1660425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Microsoft’s search engine, Bing, delivers millions of facts a day in response to queries. MS</a:t>
            </a:r>
            <a:r>
              <a:rPr lang="en-US" baseline="0" dirty="0"/>
              <a:t> w</a:t>
            </a:r>
            <a:r>
              <a:rPr lang="en-US" dirty="0"/>
              <a:t>ondered whether some simple contextual phrases would help people understand and remember their numerical search results. So instead of just reporting that Pakistan has an area of 340,000 square miles, they added a brief “perspective phrase,” something like “that’s about the size of 2 </a:t>
            </a:r>
            <a:r>
              <a:rPr lang="en-US" dirty="0" err="1"/>
              <a:t>Californias</a:t>
            </a:r>
            <a:r>
              <a:rPr lang="en-US" dirty="0"/>
              <a:t>.” And then, they tested people to see if they remembered the fact they had been shown. Some perspective phrases were better than others. But ALL phrases were better than nothing. Even a slightly unwieldy comparison was more effective than a number alone. In fact, adding a single perspective phrase cut the error rates in half when people tried to recall the facts. That doesn’t mean every guess was a bull’s-eye. There were still plenty of errors. But people were at least hitting the dartboard, not the poster next to it on the wall.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0380-EDC6-49D2-89AC-73D49DF28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971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Psychologist George A. Miller wrote one of the most famous papers in psychology on How big is human working memory? His answer was “The Magical Number 7, Plus or Minus 2.” That number was the limit for how many things we could hold in our short-term memory. Whether it’s numbers, names, digits, or anything else, if we have to memorize more than 7 pieces of info (sometimes just 5, or up to 9), we start to lose track. In fact, a single unfriendly number can crash the system all on its own. Think of a complicated fraction (17/139), </a:t>
            </a:r>
            <a:r>
              <a:rPr lang="en-US" dirty="0" err="1"/>
              <a:t>multidigit</a:t>
            </a:r>
            <a:r>
              <a:rPr lang="en-US" dirty="0"/>
              <a:t> number (4,954,287), or long decimal (.092383). These numbers only measure one thing, but take up many slots in our memory. Even if we manage to memorize them, we have no room to remember anything else, and the message is lost.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0380-EDC6-49D2-89AC-73D49DF28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733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Cultures have used this formula for millennia to develop measurements. One survey of 84 cultures, found that most cultures understood units of measurement through the human body, an omnipresent measuring stick. The length of outstretched arms, fingertip to fingertip, developed as a measurement in half of the cultures. (In English, we call this a “fathom.”) One in every four cultures developed a measurement defined as the length of the forearm, called a “cubit” in Middle English; “Mile” comes from the Latin phrase for “thousand steps.”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best number translations blend easily imagined comparisons and simple multipliers.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Converting to time is useful in many situations because, in a world ruled by schedules, we have plenty of experience clocking it. We might not know how many miles away our favorite coffee spot is, but we know just how long it takes to get there.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90380-EDC6-49D2-89AC-73D49DF28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9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8744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57200" indent="-298450"/>
            <a:r>
              <a:rPr lang="en-US" altLang="en-US" sz="1200" dirty="0">
                <a:latin typeface="Arial" panose="020B0604020202020204" pitchFamily="34" charset="0"/>
                <a:cs typeface="Arial" panose="020B0604020202020204" pitchFamily="34" charset="0"/>
              </a:rPr>
              <a:t>Incorporating Procedural</a:t>
            </a:r>
            <a:r>
              <a:rPr lang="en-US" altLang="en-US" sz="1200" baseline="0" dirty="0">
                <a:latin typeface="Arial" panose="020B0604020202020204" pitchFamily="34" charset="0"/>
                <a:cs typeface="Arial" panose="020B0604020202020204" pitchFamily="34" charset="0"/>
              </a:rPr>
              <a:t> justice into your decision-making is one way you can avoid destructive conflicts.  </a:t>
            </a:r>
          </a:p>
          <a:p>
            <a:pPr marL="457200" indent="-298450"/>
            <a:r>
              <a:rPr lang="en-US" altLang="en-US" sz="1200" baseline="0" dirty="0">
                <a:latin typeface="Arial" panose="020B0604020202020204" pitchFamily="34" charset="0"/>
                <a:cs typeface="Arial" panose="020B0604020202020204" pitchFamily="34" charset="0"/>
              </a:rPr>
              <a:t>Key features of procedural justice:</a:t>
            </a:r>
          </a:p>
          <a:p>
            <a:pPr marL="914400" lvl="1" indent="-298450">
              <a:buFont typeface="+mj-lt"/>
              <a:buAutoNum type="arabicPeriod"/>
            </a:pPr>
            <a:r>
              <a:rPr lang="en-US" altLang="en-US" sz="1200" baseline="0" dirty="0">
                <a:latin typeface="Arial" panose="020B0604020202020204" pitchFamily="34" charset="0"/>
                <a:cs typeface="Arial" panose="020B0604020202020204" pitchFamily="34" charset="0"/>
              </a:rPr>
              <a:t>Decisions are based on accurate information.</a:t>
            </a:r>
          </a:p>
          <a:p>
            <a:pPr marL="914400" lvl="1" indent="-298450">
              <a:buFont typeface="+mj-lt"/>
              <a:buAutoNum type="arabicPeriod"/>
            </a:pPr>
            <a:r>
              <a:rPr lang="en-US" altLang="en-US" sz="1200" baseline="0" dirty="0">
                <a:latin typeface="Arial" panose="020B0604020202020204" pitchFamily="34" charset="0"/>
                <a:cs typeface="Arial" panose="020B0604020202020204" pitchFamily="34" charset="0"/>
              </a:rPr>
              <a:t>A transparent and consistent set of decision-making criteria is applied to everyone equally.</a:t>
            </a:r>
          </a:p>
          <a:p>
            <a:pPr marL="914400" lvl="1" indent="-298450">
              <a:buFont typeface="+mj-lt"/>
              <a:buAutoNum type="arabicPeriod"/>
            </a:pPr>
            <a:r>
              <a:rPr lang="en-US" altLang="en-US" sz="1200" baseline="0" dirty="0">
                <a:latin typeface="Arial" panose="020B0604020202020204" pitchFamily="34" charset="0"/>
                <a:cs typeface="Arial" panose="020B0604020202020204" pitchFamily="34" charset="0"/>
              </a:rPr>
              <a:t>All affected stakeholders are given the opportunity for input.</a:t>
            </a:r>
          </a:p>
          <a:p>
            <a:pPr marL="914400" lvl="1" indent="-298450">
              <a:buFont typeface="+mj-lt"/>
              <a:buAutoNum type="arabicPeriod"/>
            </a:pPr>
            <a:r>
              <a:rPr lang="en-US" altLang="en-US" sz="1200" baseline="0" dirty="0">
                <a:latin typeface="Arial" panose="020B0604020202020204" pitchFamily="34" charset="0"/>
                <a:cs typeface="Arial" panose="020B0604020202020204" pitchFamily="34" charset="0"/>
              </a:rPr>
              <a:t>Mistakes are recognized and corrected.</a:t>
            </a:r>
          </a:p>
          <a:p>
            <a:pPr marL="457200" lvl="0" indent="-298450"/>
            <a:r>
              <a:rPr lang="en-US" altLang="en-US" sz="1200" baseline="0" dirty="0">
                <a:latin typeface="Arial" panose="020B0604020202020204" pitchFamily="34" charset="0"/>
                <a:cs typeface="Arial" panose="020B0604020202020204" pitchFamily="34" charset="0"/>
              </a:rPr>
              <a:t>At the end of the day, people might not like the final decision, but the hope is that they understand it and can accept it.</a:t>
            </a:r>
          </a:p>
          <a:p>
            <a:pPr marL="457200" lvl="0" indent="-298450"/>
            <a:r>
              <a:rPr lang="en-US" altLang="en-US" sz="1200" baseline="0" dirty="0">
                <a:latin typeface="Arial" panose="020B0604020202020204" pitchFamily="34" charset="0"/>
                <a:cs typeface="Arial" panose="020B0604020202020204" pitchFamily="34" charset="0"/>
              </a:rPr>
              <a:t>Can be particularly useful in collective bargaining situations.</a:t>
            </a:r>
          </a:p>
          <a:p>
            <a:pPr marL="457200" lvl="0" indent="-298450"/>
            <a:r>
              <a:rPr lang="en-US" altLang="en-US" sz="1200" baseline="0" dirty="0">
                <a:latin typeface="Arial" panose="020B0604020202020204" pitchFamily="34" charset="0"/>
                <a:cs typeface="Arial" panose="020B0604020202020204" pitchFamily="34" charset="0"/>
              </a:rPr>
              <a:t>Also can be useful if you are thinking about implementing priority-based budgeting.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121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a:t>
            </a:r>
            <a:r>
              <a:rPr lang="en-US" baseline="0" dirty="0"/>
              <a:t> move on to another example about a municipal vehicle replacement fund that was running of money and how procedural justice was applied</a:t>
            </a:r>
            <a:endParaRPr lang="en-US" dirty="0"/>
          </a:p>
        </p:txBody>
      </p:sp>
      <p:sp>
        <p:nvSpPr>
          <p:cNvPr id="4" name="Slide Number Placeholder 3"/>
          <p:cNvSpPr>
            <a:spLocks noGrp="1"/>
          </p:cNvSpPr>
          <p:nvPr>
            <p:ph type="sldNum" sz="quarter" idx="10"/>
          </p:nvPr>
        </p:nvSpPr>
        <p:spPr/>
        <p:txBody>
          <a:bodyPr/>
          <a:lstStyle/>
          <a:p>
            <a:fld id="{A03AE3DA-F7A4-4C9F-9899-74BEC0CEB502}" type="slidenum">
              <a:rPr lang="en-US" smtClean="0"/>
              <a:t>48</a:t>
            </a:fld>
            <a:endParaRPr lang="en-US"/>
          </a:p>
        </p:txBody>
      </p:sp>
    </p:spTree>
    <p:extLst>
      <p:ext uri="{BB962C8B-B14F-4D97-AF65-F5344CB8AC3E}">
        <p14:creationId xmlns:p14="http://schemas.microsoft.com/office/powerpoint/2010/main" val="3401027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starting point for the CFO was to explain to departments why the charges and a healthy vehicle replacement fund was important and how the charges were calculated. This removed the mystery behind the fund.</a:t>
            </a:r>
          </a:p>
          <a:p>
            <a:endParaRPr lang="en-US" dirty="0"/>
          </a:p>
        </p:txBody>
      </p:sp>
      <p:sp>
        <p:nvSpPr>
          <p:cNvPr id="4" name="Slide Number Placeholder 3"/>
          <p:cNvSpPr>
            <a:spLocks noGrp="1"/>
          </p:cNvSpPr>
          <p:nvPr>
            <p:ph type="sldNum" sz="quarter" idx="10"/>
          </p:nvPr>
        </p:nvSpPr>
        <p:spPr/>
        <p:txBody>
          <a:bodyPr/>
          <a:lstStyle/>
          <a:p>
            <a:fld id="{A03AE3DA-F7A4-4C9F-9899-74BEC0CEB502}" type="slidenum">
              <a:rPr lang="en-US" smtClean="0"/>
              <a:t>49</a:t>
            </a:fld>
            <a:endParaRPr lang="en-US"/>
          </a:p>
        </p:txBody>
      </p:sp>
    </p:spTree>
    <p:extLst>
      <p:ext uri="{BB962C8B-B14F-4D97-AF65-F5344CB8AC3E}">
        <p14:creationId xmlns:p14="http://schemas.microsoft.com/office/powerpoint/2010/main" val="1043786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CFO formed a cross-departmental committee to help redesign the city’s approach to vehicle replacement. Bringing other departments into decision-making demonstrated that the finance office wanted their perspectives. The committee put together a set of criteria for evaluating whether to replace a vehicle. A transparent and agreed-upon set of criteria brought a sense of objectivity to deciding which vehicles to replace.</a:t>
            </a:r>
            <a:endParaRPr lang="en-US" dirty="0"/>
          </a:p>
        </p:txBody>
      </p:sp>
      <p:sp>
        <p:nvSpPr>
          <p:cNvPr id="4" name="Slide Number Placeholder 3"/>
          <p:cNvSpPr>
            <a:spLocks noGrp="1"/>
          </p:cNvSpPr>
          <p:nvPr>
            <p:ph type="sldNum" sz="quarter" idx="10"/>
          </p:nvPr>
        </p:nvSpPr>
        <p:spPr/>
        <p:txBody>
          <a:bodyPr/>
          <a:lstStyle/>
          <a:p>
            <a:fld id="{A03AE3DA-F7A4-4C9F-9899-74BEC0CEB502}" type="slidenum">
              <a:rPr lang="en-US" smtClean="0"/>
              <a:t>50</a:t>
            </a:fld>
            <a:endParaRPr lang="en-US"/>
          </a:p>
        </p:txBody>
      </p:sp>
    </p:spTree>
    <p:extLst>
      <p:ext uri="{BB962C8B-B14F-4D97-AF65-F5344CB8AC3E}">
        <p14:creationId xmlns:p14="http://schemas.microsoft.com/office/powerpoint/2010/main" val="1888803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committee then examined the city’s inventory of vehicles. It found that the city’s police department seized several vehicles that made their way into the city’s motor pool. These vehicles added unplanned maintenance costs, and departments often expected to replace these vehicles when their useful lives ended. The city resolved to auction off seized vehicles, thereby increasing revenues as well as eliminating the expense associated with maintaining them. Because the committee went through this examination, every department felt they had input into the decision.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Ultimately, the city was able to increase revenue to the fund through higher charges and auction proceeds and decrease fund expenses by reducing the number of vehicles in the pool. Departments supported this change, and trust was built with the finance office.</a:t>
            </a:r>
          </a:p>
          <a:p>
            <a:endParaRPr lang="en-US" dirty="0"/>
          </a:p>
        </p:txBody>
      </p:sp>
      <p:sp>
        <p:nvSpPr>
          <p:cNvPr id="4" name="Slide Number Placeholder 3"/>
          <p:cNvSpPr>
            <a:spLocks noGrp="1"/>
          </p:cNvSpPr>
          <p:nvPr>
            <p:ph type="sldNum" sz="quarter" idx="10"/>
          </p:nvPr>
        </p:nvSpPr>
        <p:spPr/>
        <p:txBody>
          <a:bodyPr/>
          <a:lstStyle/>
          <a:p>
            <a:fld id="{A03AE3DA-F7A4-4C9F-9899-74BEC0CEB502}" type="slidenum">
              <a:rPr lang="en-US" smtClean="0"/>
              <a:t>51</a:t>
            </a:fld>
            <a:endParaRPr lang="en-US"/>
          </a:p>
        </p:txBody>
      </p:sp>
    </p:spTree>
    <p:extLst>
      <p:ext uri="{BB962C8B-B14F-4D97-AF65-F5344CB8AC3E}">
        <p14:creationId xmlns:p14="http://schemas.microsoft.com/office/powerpoint/2010/main" val="3128460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also see how a lack of perceived procedural justice played out in a county government’s budget process. In this county, each year departments are asked to submit a “status quo” budget for performing the same level of service as the prior year. If they want new or expanded services, projects, etc., those must be submitted as a separate package that is considered at the end of the budget process. Once the status quo budget has been found to be affordable and the county budget office knows how much discretionary revenue is left, requests for new spending are considered.</a:t>
            </a:r>
          </a:p>
          <a:p>
            <a:r>
              <a:rPr lang="en-US" sz="1200" kern="1200" dirty="0">
                <a:solidFill>
                  <a:schemeClr val="tx1"/>
                </a:solidFill>
                <a:effectLst/>
                <a:latin typeface="+mn-lt"/>
                <a:ea typeface="+mn-ea"/>
                <a:cs typeface="+mn-cs"/>
              </a:rPr>
              <a:t>The budget office requires that these requests be well justified and the office fully reviews all of the data submitted. However, there are no established criteria that determine how one request will be prioritized versus another. Rather, the county administrator’s office determines which requests can be included in the budget based on available funding and other factors that aren’t made clear to people outside the central administrative office.</a:t>
            </a:r>
          </a:p>
          <a:p>
            <a:r>
              <a:rPr lang="en-US" sz="1200" kern="1200" dirty="0">
                <a:solidFill>
                  <a:schemeClr val="tx1"/>
                </a:solidFill>
                <a:effectLst/>
                <a:latin typeface="+mn-lt"/>
                <a:ea typeface="+mn-ea"/>
                <a:cs typeface="+mn-cs"/>
              </a:rPr>
              <a:t>Departments advocate for their projects to the budget office and the county administrator but only hear about the fate of their request at the end of the process. They do not see the details of the other requests and are not included in the decision-making. Some departments that feel their request was unfairly denied make an appeal to the county board at public budget hearings. The board will then sometimes overturn the county administrator’s decisions on the spot at a late stage in the budget preparation process. This further reinforces the impression that the process is capricious and unfair.</a:t>
            </a:r>
          </a:p>
          <a:p>
            <a:r>
              <a:rPr lang="en-US" sz="1200" kern="1200" dirty="0">
                <a:solidFill>
                  <a:schemeClr val="tx1"/>
                </a:solidFill>
                <a:effectLst/>
                <a:latin typeface="+mn-lt"/>
                <a:ea typeface="+mn-ea"/>
                <a:cs typeface="+mn-cs"/>
              </a:rPr>
              <a:t>To provide an illustration, a small office of emergency management (OEM) wanted to add five new staff members to its existing staff of 10. The budget office asked for a rigorous justification for such a large increase in staffing. In the view of the county’s budget officer, the OEM did not provide sufficient data about its workload to justify the added staff. As a result, the request was not approved.</a:t>
            </a:r>
          </a:p>
          <a:p>
            <a:r>
              <a:rPr lang="en-US" sz="1200" kern="1200" dirty="0">
                <a:solidFill>
                  <a:schemeClr val="tx1"/>
                </a:solidFill>
                <a:effectLst/>
                <a:latin typeface="+mn-lt"/>
                <a:ea typeface="+mn-ea"/>
                <a:cs typeface="+mn-cs"/>
              </a:rPr>
              <a:t>Although the decision was based on the data the OEM provided, the criteria used to make the decision were not described clearly to the OEM. The head of the OEM, however, was not willing to take the budget decision at face value. He contended that the decision was based on a personal dislike that the CAO had for him. In other words, the decision was not objective. Because the criteria were not transparent, it was impossible to show the decision was objective. The county board even got involved in the dispute and began to question this decision and other decisions about requests for new and expanded projects that year.</a:t>
            </a:r>
          </a:p>
          <a:p>
            <a:endParaRPr lang="en-US" dirty="0"/>
          </a:p>
        </p:txBody>
      </p:sp>
      <p:sp>
        <p:nvSpPr>
          <p:cNvPr id="4" name="Slide Number Placeholder 3"/>
          <p:cNvSpPr>
            <a:spLocks noGrp="1"/>
          </p:cNvSpPr>
          <p:nvPr>
            <p:ph type="sldNum" sz="quarter" idx="10"/>
          </p:nvPr>
        </p:nvSpPr>
        <p:spPr/>
        <p:txBody>
          <a:bodyPr/>
          <a:lstStyle/>
          <a:p>
            <a:fld id="{A03AE3DA-F7A4-4C9F-9899-74BEC0CEB502}" type="slidenum">
              <a:rPr lang="en-US" smtClean="0"/>
              <a:t>52</a:t>
            </a:fld>
            <a:endParaRPr lang="en-US"/>
          </a:p>
        </p:txBody>
      </p:sp>
    </p:spTree>
    <p:extLst>
      <p:ext uri="{BB962C8B-B14F-4D97-AF65-F5344CB8AC3E}">
        <p14:creationId xmlns:p14="http://schemas.microsoft.com/office/powerpoint/2010/main" val="32949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Addresses the</a:t>
            </a:r>
            <a:r>
              <a:rPr lang="en-US" baseline="0" dirty="0"/>
              <a:t> </a:t>
            </a:r>
            <a:r>
              <a:rPr lang="en-US" baseline="0" dirty="0" err="1"/>
              <a:t>villians</a:t>
            </a:r>
            <a:endParaRPr lang="en-US" baseline="0" dirty="0"/>
          </a:p>
          <a:p>
            <a:pPr marL="457200" indent="-457200">
              <a:buAutoNum type="arabicPeriod"/>
            </a:pPr>
            <a:r>
              <a:rPr lang="en-US" baseline="0" dirty="0"/>
              <a:t>Counter narrow framing</a:t>
            </a:r>
          </a:p>
          <a:p>
            <a:pPr marL="457200" indent="-457200">
              <a:buAutoNum type="arabicPeriod"/>
            </a:pPr>
            <a:r>
              <a:rPr lang="en-US" baseline="0" dirty="0"/>
              <a:t>Counter overconfidence</a:t>
            </a:r>
          </a:p>
          <a:p>
            <a:pPr marL="457200" indent="-457200">
              <a:buAutoNum type="arabicPeriod"/>
            </a:pPr>
            <a:r>
              <a:rPr lang="en-US" baseline="0" dirty="0"/>
              <a:t>Counter confirmation bias and short-term bias</a:t>
            </a:r>
          </a:p>
          <a:p>
            <a:pPr marL="457200" indent="-457200">
              <a:buAutoNum type="arabicPeriod"/>
            </a:pPr>
            <a:r>
              <a:rPr lang="en-US" baseline="0" dirty="0"/>
              <a:t>Develop a process accomplishes the foregoing and that people feel good about</a:t>
            </a:r>
            <a:endParaRPr lang="en-US" dirty="0"/>
          </a:p>
        </p:txBody>
      </p:sp>
    </p:spTree>
    <p:extLst>
      <p:ext uri="{BB962C8B-B14F-4D97-AF65-F5344CB8AC3E}">
        <p14:creationId xmlns:p14="http://schemas.microsoft.com/office/powerpoint/2010/main" val="4047278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1264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681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6985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a:latin typeface="Helvetica Neue"/>
                <a:ea typeface="Helvetica Neue"/>
                <a:cs typeface="Helvetica Neue"/>
                <a:sym typeface="Helvetica Neue"/>
              </a:rPr>
              <a:t>The conventional budget decreases or avoids conflict by relying on historical precedent. In decades past, however, income inequalities were far less and median real wages had been growing for many years.23 Also,</a:t>
            </a:r>
          </a:p>
          <a:p>
            <a:r>
              <a:rPr lang="en-US" sz="2200" b="0" i="0" u="none" strike="noStrike" baseline="0" dirty="0">
                <a:latin typeface="Helvetica Neue"/>
                <a:ea typeface="Helvetica Neue"/>
                <a:cs typeface="Helvetica Neue"/>
                <a:sym typeface="Helvetica Neue"/>
              </a:rPr>
              <a:t>back then, people were not as aware of (or perhaps less concerned about) racial disparities.24 So, in the past, some potential conflicts were less acute and/or local governments were comfortable ignoring them. Today, it seems more people are interested in addressing these conflicts and are less willing to accept conditions that are regarded as unfair. Therefore, avoiding conflict is not really an option. The only good option is to handle it constructively. Hence, better budgeting and more attention to fairness in the budget could play a role in positively influencing some of the most important potential conflicts of our time.</a:t>
            </a:r>
            <a:endParaRPr lang="en-US" dirty="0"/>
          </a:p>
        </p:txBody>
      </p:sp>
    </p:spTree>
    <p:extLst>
      <p:ext uri="{BB962C8B-B14F-4D97-AF65-F5344CB8AC3E}">
        <p14:creationId xmlns:p14="http://schemas.microsoft.com/office/powerpoint/2010/main" val="199973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a:effectLst/>
                <a:latin typeface="Helvetica Neue"/>
                <a:ea typeface="Helvetica Neue"/>
                <a:cs typeface="Helvetica Neue"/>
                <a:sym typeface="Helvetica Neue"/>
              </a:rPr>
              <a:t>They that found </a:t>
            </a:r>
            <a:r>
              <a:rPr lang="en-US" sz="2200" b="1" i="0" dirty="0">
                <a:effectLst/>
                <a:latin typeface="Helvetica Neue"/>
                <a:ea typeface="Helvetica Neue"/>
                <a:cs typeface="Helvetica Neue"/>
                <a:sym typeface="Helvetica Neue"/>
              </a:rPr>
              <a:t>people who landed on 10 in the first half of the experiment guessed around 25 percent of Africa was part of the U.N.</a:t>
            </a:r>
            <a:r>
              <a:rPr lang="en-US" sz="2200" b="0" i="0" dirty="0">
                <a:effectLst/>
                <a:latin typeface="Helvetica Neue"/>
                <a:ea typeface="Helvetica Neue"/>
                <a:cs typeface="Helvetica Neue"/>
                <a:sym typeface="Helvetica Neue"/>
              </a:rPr>
              <a:t> </a:t>
            </a:r>
            <a:r>
              <a:rPr lang="en-US" sz="2200" b="1" i="0" dirty="0">
                <a:effectLst/>
                <a:latin typeface="Helvetica Neue"/>
                <a:ea typeface="Helvetica Neue"/>
                <a:cs typeface="Helvetica Neue"/>
                <a:sym typeface="Helvetica Neue"/>
              </a:rPr>
              <a:t>Those who landed on 65 said around 45 percent</a:t>
            </a:r>
            <a:r>
              <a:rPr lang="en-US" sz="2200" b="0" i="0" dirty="0">
                <a:effectLst/>
                <a:latin typeface="Helvetica Neue"/>
                <a:ea typeface="Helvetica Neue"/>
                <a:cs typeface="Helvetica Neue"/>
                <a:sym typeface="Helvetica Neue"/>
              </a:rPr>
              <a:t>. The subjects had been locked in place by a psychological phenomenon known as the anchoring effect.</a:t>
            </a:r>
          </a:p>
          <a:p>
            <a:endParaRPr lang="en-US" sz="2200" b="0" i="0" dirty="0">
              <a:effectLst/>
              <a:latin typeface="Helvetica Neue"/>
              <a:sym typeface="Helvetica Neue"/>
            </a:endParaRPr>
          </a:p>
          <a:p>
            <a:r>
              <a:rPr lang="en-US" sz="2200" b="0" dirty="0">
                <a:effectLst/>
                <a:latin typeface="Helvetica Neue"/>
                <a:ea typeface="Helvetica Neue"/>
                <a:cs typeface="Helvetica Neue"/>
                <a:sym typeface="Helvetica Neue"/>
              </a:rPr>
              <a:t>The agents visited the house and were given a comprehensive booklet of information that included an asking price. Half of the agents were shown an asking price that was substantially higher than the listed price. Alternatively, the other half of the agents were shown an asking price that was substantially lower than the listed price. Each agent was then asked to give his or her own estimate on a reasonable buying price for the house and the lowest price at which he or she would sell the house if he or she owned the house.</a:t>
            </a:r>
          </a:p>
          <a:p>
            <a:endParaRPr lang="en-US" sz="2200" b="0" dirty="0">
              <a:effectLst/>
              <a:latin typeface="Helvetica Neue"/>
              <a:ea typeface="Helvetica Neue"/>
              <a:cs typeface="Helvetica Neue"/>
              <a:sym typeface="Helvetica Neue"/>
            </a:endParaRPr>
          </a:p>
          <a:p>
            <a:r>
              <a:rPr lang="en-US" sz="2200" b="0" dirty="0">
                <a:effectLst/>
                <a:latin typeface="Helvetica Neue"/>
                <a:ea typeface="Helvetica Neue"/>
                <a:cs typeface="Helvetica Neue"/>
                <a:sym typeface="Helvetica Neue"/>
              </a:rPr>
              <a:t>After giving their estimates, the agents were asked what factors affected their judgments. While the real estate agents claimed that they ignored the asking price in their calculations, the results of the experiment showed otherwise. The amount of the asking price that the agents were shown actually did influence their judgments without them realizing. The asking price had a 41% </a:t>
            </a:r>
            <a:r>
              <a:rPr lang="en-US" sz="2200" b="0" i="1" dirty="0">
                <a:effectLst/>
                <a:latin typeface="Helvetica Neue"/>
                <a:ea typeface="Helvetica Neue"/>
                <a:cs typeface="Helvetica Neue"/>
                <a:sym typeface="Helvetica Neue"/>
              </a:rPr>
              <a:t>anchoring effect</a:t>
            </a:r>
            <a:r>
              <a:rPr lang="en-US" sz="2200" b="0" dirty="0">
                <a:effectLst/>
                <a:latin typeface="Helvetica Neue"/>
                <a:ea typeface="Helvetica Neue"/>
                <a:cs typeface="Helvetica Neue"/>
                <a:sym typeface="Helvetica Neue"/>
              </a:rPr>
              <a:t> on the real estate agents’ reasonable buying price calculations. Despite the fact that the real estate agents took pride in their self-perceived ability to ignore the asking price, the agents’ </a:t>
            </a:r>
            <a:r>
              <a:rPr lang="en-US" sz="2200" b="0" i="1" dirty="0">
                <a:effectLst/>
                <a:latin typeface="Helvetica Neue"/>
                <a:ea typeface="Helvetica Neue"/>
                <a:cs typeface="Helvetica Neue"/>
                <a:sym typeface="Helvetica Neue"/>
              </a:rPr>
              <a:t>anchoring effect</a:t>
            </a:r>
            <a:r>
              <a:rPr lang="en-US" sz="2200" b="0" dirty="0">
                <a:effectLst/>
                <a:latin typeface="Helvetica Neue"/>
                <a:ea typeface="Helvetica Neue"/>
                <a:cs typeface="Helvetica Neue"/>
                <a:sym typeface="Helvetica Neue"/>
              </a:rPr>
              <a:t> was only 7% lower than the 48% effect the asking price had on a set of business school students with no real estate experience who went through the same experiment. Dr. </a:t>
            </a:r>
            <a:r>
              <a:rPr lang="en-US" sz="2200" b="0" dirty="0" err="1">
                <a:effectLst/>
                <a:latin typeface="Helvetica Neue"/>
                <a:ea typeface="Helvetica Neue"/>
                <a:cs typeface="Helvetica Neue"/>
                <a:sym typeface="Helvetica Neue"/>
              </a:rPr>
              <a:t>Kahneman</a:t>
            </a:r>
            <a:r>
              <a:rPr lang="en-US" sz="2200" b="0" dirty="0">
                <a:effectLst/>
                <a:latin typeface="Helvetica Neue"/>
                <a:ea typeface="Helvetica Neue"/>
                <a:cs typeface="Helvetica Neue"/>
                <a:sym typeface="Helvetica Neue"/>
              </a:rPr>
              <a:t> makes note that the only difference between the study of the real estate agents and that of the business students was that the students were able to concede that the asking price did in fact influence their valuations. A real estate agent should real</a:t>
            </a:r>
          </a:p>
          <a:p>
            <a:endParaRPr lang="en-US" dirty="0"/>
          </a:p>
        </p:txBody>
      </p:sp>
    </p:spTree>
    <p:extLst>
      <p:ext uri="{BB962C8B-B14F-4D97-AF65-F5344CB8AC3E}">
        <p14:creationId xmlns:p14="http://schemas.microsoft.com/office/powerpoint/2010/main" val="789829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Last</a:t>
            </a:r>
            <a:r>
              <a:rPr lang="en-US" baseline="0" dirty="0"/>
              <a:t> year’s budget may not longer be affordable or relevant in changing times.</a:t>
            </a:r>
          </a:p>
          <a:p>
            <a:endParaRPr lang="en-US" baseline="0" dirty="0"/>
          </a:p>
          <a:p>
            <a:r>
              <a:rPr lang="en-US" baseline="0" dirty="0"/>
              <a:t>Layering on effect</a:t>
            </a:r>
            <a:endParaRPr lang="en-US" dirty="0"/>
          </a:p>
        </p:txBody>
      </p:sp>
    </p:spTree>
    <p:extLst>
      <p:ext uri="{BB962C8B-B14F-4D97-AF65-F5344CB8AC3E}">
        <p14:creationId xmlns:p14="http://schemas.microsoft.com/office/powerpoint/2010/main" val="101474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example of anchoring bias is when benchmark statistics from comparable governments are used as a basis for making decisions about reserves, rates, etc. Though having a reference point can be helpful in some cases, benchmarks can be a hindrance if they are not relevant to your government’s context</a:t>
            </a:r>
          </a:p>
          <a:p>
            <a:endParaRPr lang="en-US" dirty="0"/>
          </a:p>
          <a:p>
            <a:r>
              <a:rPr lang="en-US" dirty="0"/>
              <a:t>“For water affordability, it is very common to compare your rates to your neighbors and then also use a benchmark percentage for the average bill as a percent of median household income. Everyone uses either their neighbors’ rates or this generic threshold to determine affordability—which may or may not actually mean the utility is affordable based on the specific demographics of the service territory</a:t>
            </a:r>
          </a:p>
        </p:txBody>
      </p:sp>
    </p:spTree>
    <p:extLst>
      <p:ext uri="{BB962C8B-B14F-4D97-AF65-F5344CB8AC3E}">
        <p14:creationId xmlns:p14="http://schemas.microsoft.com/office/powerpoint/2010/main" val="65524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t>
            </a:r>
            <a:r>
              <a:rPr lang="en-US" dirty="0" err="1"/>
              <a:t>WaterOne</a:t>
            </a:r>
            <a:r>
              <a:rPr lang="en-US" dirty="0"/>
              <a:t> took a closer look at how our lowest income customers might be disproportionately burdened by their water bill, we liked to use the analogy ‘when we are buying shoes, we shouldn’t be measuring our neighbor’s feet.’ </a:t>
            </a:r>
          </a:p>
          <a:p>
            <a:endParaRPr lang="en-US" dirty="0"/>
          </a:p>
          <a:p>
            <a:r>
              <a:rPr lang="en-US" dirty="0"/>
              <a:t>Meaning we want to make decisions based purely on what is best for our rate payers and what our publicly elected Board determines to be affordable for our rate payers.” </a:t>
            </a:r>
          </a:p>
          <a:p>
            <a:endParaRPr lang="en-US" dirty="0"/>
          </a:p>
          <a:p>
            <a:r>
              <a:rPr lang="en-US" dirty="0"/>
              <a:t>Here is a graphic with benchmarking data and then a new graphic that avoids peer comparisons. If the objective is to provide affordable water to low-income households, the new graphic seems like a clear improvement. The old graphic might imply that low-income residents are paying too little! The new graphic emphasizes how little income low-income residents have, so anything </a:t>
            </a:r>
            <a:r>
              <a:rPr lang="en-US" dirty="0" err="1"/>
              <a:t>WaterOne</a:t>
            </a:r>
            <a:r>
              <a:rPr lang="en-US" dirty="0"/>
              <a:t> can do to help them save money could make a difference</a:t>
            </a:r>
          </a:p>
        </p:txBody>
      </p:sp>
    </p:spTree>
    <p:extLst>
      <p:ext uri="{BB962C8B-B14F-4D97-AF65-F5344CB8AC3E}">
        <p14:creationId xmlns:p14="http://schemas.microsoft.com/office/powerpoint/2010/main" val="135821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100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6818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Graphic">
    <p:bg>
      <p:bgPr>
        <a:solidFill>
          <a:schemeClr val="accent4"/>
        </a:solidFill>
        <a:effectLst/>
      </p:bgPr>
    </p:bg>
    <p:spTree>
      <p:nvGrpSpPr>
        <p:cNvPr id="1" name=""/>
        <p:cNvGrpSpPr/>
        <p:nvPr/>
      </p:nvGrpSpPr>
      <p:grpSpPr>
        <a:xfrm>
          <a:off x="0" y="0"/>
          <a:ext cx="0" cy="0"/>
          <a:chOff x="0" y="0"/>
          <a:chExt cx="0" cy="0"/>
        </a:xfrm>
      </p:grpSpPr>
      <p:pic>
        <p:nvPicPr>
          <p:cNvPr id="11" name="GFOAGraphic1.png" descr="GFOAGraphic1.png"/>
          <p:cNvPicPr>
            <a:picLocks noChangeAspect="1"/>
          </p:cNvPicPr>
          <p:nvPr userDrawn="1"/>
        </p:nvPicPr>
        <p:blipFill>
          <a:blip r:embed="rId2"/>
          <a:stretch>
            <a:fillRect/>
          </a:stretch>
        </p:blipFill>
        <p:spPr>
          <a:xfrm>
            <a:off x="1645" y="0"/>
            <a:ext cx="24380710" cy="13716000"/>
          </a:xfrm>
          <a:prstGeom prst="rect">
            <a:avLst/>
          </a:prstGeom>
          <a:ln w="12700">
            <a:miter lim="400000"/>
          </a:ln>
        </p:spPr>
      </p:pic>
      <p:sp>
        <p:nvSpPr>
          <p:cNvPr id="12" name="Title Text"/>
          <p:cNvSpPr txBox="1">
            <a:spLocks noGrp="1"/>
          </p:cNvSpPr>
          <p:nvPr>
            <p:ph type="title"/>
          </p:nvPr>
        </p:nvSpPr>
        <p:spPr>
          <a:xfrm>
            <a:off x="1527048" y="1527048"/>
            <a:ext cx="10349919" cy="1987724"/>
          </a:xfrm>
          <a:prstGeom prst="rect">
            <a:avLst/>
          </a:prstGeom>
          <a:solidFill>
            <a:schemeClr val="accent4"/>
          </a:solidFill>
          <a:ln w="25400">
            <a:solidFill>
              <a:srgbClr val="FFFFFF"/>
            </a:solidFill>
          </a:ln>
          <a:effectLst/>
        </p:spPr>
        <p:txBody>
          <a:bodyPr wrap="square">
            <a:spAutoFit/>
          </a:bodyPr>
          <a:lstStyle>
            <a:lvl1pPr>
              <a:lnSpc>
                <a:spcPts val="14700"/>
              </a:lnSpc>
              <a:defRPr sz="14700" spc="-293">
                <a:solidFill>
                  <a:schemeClr val="accent1"/>
                </a:solidFill>
              </a:defRPr>
            </a:lvl1pPr>
          </a:lstStyle>
          <a:p>
            <a:r>
              <a:rPr dirty="0"/>
              <a:t>Title Text</a:t>
            </a:r>
          </a:p>
        </p:txBody>
      </p:sp>
      <p:sp>
        <p:nvSpPr>
          <p:cNvPr id="13" name="Body Level One…"/>
          <p:cNvSpPr txBox="1">
            <a:spLocks noGrp="1"/>
          </p:cNvSpPr>
          <p:nvPr>
            <p:ph type="body" sz="quarter" idx="1" hasCustomPrompt="1"/>
          </p:nvPr>
        </p:nvSpPr>
        <p:spPr>
          <a:xfrm>
            <a:off x="1528789" y="5811610"/>
            <a:ext cx="10358410" cy="5309146"/>
          </a:xfrm>
          <a:prstGeom prst="rect">
            <a:avLst/>
          </a:prstGeom>
          <a:solidFill>
            <a:schemeClr val="accent4"/>
          </a:solidFill>
          <a:ln w="25400">
            <a:solidFill>
              <a:srgbClr val="FFFFFF"/>
            </a:solidFill>
          </a:ln>
        </p:spPr>
        <p:txBody>
          <a:bodyPr wrap="square" lIns="50800" tIns="50800" rIns="50800" bIns="50800" anchor="b">
            <a:spAutoFit/>
          </a:bodyPr>
          <a:lstStyle>
            <a:lvl1pPr>
              <a:lnSpc>
                <a:spcPts val="7000"/>
              </a:lnSpc>
              <a:defRPr sz="6300" i="1" spc="-100" baseline="0">
                <a:solidFill>
                  <a:schemeClr val="tx1"/>
                </a:solidFill>
              </a:defRPr>
            </a:lvl1pPr>
            <a:lvl2pPr>
              <a:lnSpc>
                <a:spcPts val="7000"/>
              </a:lnSpc>
              <a:defRPr sz="6300" i="1" spc="-100" baseline="0">
                <a:solidFill>
                  <a:schemeClr val="tx1"/>
                </a:solidFill>
              </a:defRPr>
            </a:lvl2pPr>
            <a:lvl3pPr>
              <a:lnSpc>
                <a:spcPts val="7000"/>
              </a:lnSpc>
              <a:defRPr sz="6300" i="1" spc="-100" baseline="0">
                <a:solidFill>
                  <a:schemeClr val="tx1"/>
                </a:solidFill>
              </a:defRPr>
            </a:lvl3pPr>
            <a:lvl4pPr>
              <a:lnSpc>
                <a:spcPts val="7000"/>
              </a:lnSpc>
              <a:defRPr sz="6300" i="1" spc="-100" baseline="0">
                <a:solidFill>
                  <a:schemeClr val="tx1"/>
                </a:solidFill>
              </a:defRPr>
            </a:lvl4pPr>
            <a:lvl5pPr>
              <a:lnSpc>
                <a:spcPts val="7000"/>
              </a:lnSpc>
              <a:defRPr sz="6300" i="1" spc="-100" baseline="0">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 name="Circle"/>
          <p:cNvSpPr/>
          <p:nvPr/>
        </p:nvSpPr>
        <p:spPr>
          <a:xfrm>
            <a:off x="20379266" y="1225146"/>
            <a:ext cx="2435146" cy="2435146"/>
          </a:xfrm>
          <a:prstGeom prst="ellipse">
            <a:avLst/>
          </a:prstGeom>
          <a:solidFill>
            <a:schemeClr val="accent4"/>
          </a:solidFill>
          <a:ln w="25400">
            <a:solidFill>
              <a:srgbClr val="FFFFFF"/>
            </a:solidFill>
            <a:miter lim="400000"/>
          </a:ln>
        </p:spPr>
        <p:txBody>
          <a:bodyPr lIns="50800" tIns="50800" rIns="50800" bIns="50800">
            <a:normAutofit/>
          </a:bodyPr>
          <a:lstStyle/>
          <a:p>
            <a:pPr>
              <a:lnSpc>
                <a:spcPts val="9800"/>
              </a:lnSpc>
              <a:spcBef>
                <a:spcPts val="0"/>
              </a:spcBef>
              <a:defRPr sz="9800" cap="all" spc="-195">
                <a:latin typeface="+mn-lt"/>
                <a:ea typeface="+mn-ea"/>
                <a:cs typeface="+mn-cs"/>
                <a:sym typeface="Impact"/>
              </a:defRPr>
            </a:pPr>
            <a:endParaRPr/>
          </a:p>
        </p:txBody>
      </p:sp>
      <p:pic>
        <p:nvPicPr>
          <p:cNvPr id="15"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7521" y="1564494"/>
            <a:ext cx="1441736" cy="1802170"/>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Section Title">
    <p:spTree>
      <p:nvGrpSpPr>
        <p:cNvPr id="1" name=""/>
        <p:cNvGrpSpPr/>
        <p:nvPr/>
      </p:nvGrpSpPr>
      <p:grpSpPr>
        <a:xfrm>
          <a:off x="0" y="0"/>
          <a:ext cx="0" cy="0"/>
          <a:chOff x="0" y="0"/>
          <a:chExt cx="0" cy="0"/>
        </a:xfrm>
      </p:grpSpPr>
      <p:pic>
        <p:nvPicPr>
          <p:cNvPr id="4" name="GFOAGraphic2.png" descr="GFOAGraphic2.png"/>
          <p:cNvPicPr>
            <a:picLocks noChangeAspect="1"/>
          </p:cNvPicPr>
          <p:nvPr/>
        </p:nvPicPr>
        <p:blipFill>
          <a:blip r:embed="rId2">
            <a:extLst>
              <a:ext uri="{28A0092B-C50C-407E-A947-70E740481C1C}">
                <a14:useLocalDpi xmlns:a14="http://schemas.microsoft.com/office/drawing/2010/main" val="0"/>
              </a:ext>
            </a:extLst>
          </a:blip>
          <a:srcRect l="250" r="250"/>
          <a:stretch>
            <a:fillRect/>
          </a:stretch>
        </p:blipFill>
        <p:spPr bwMode="auto">
          <a:xfrm>
            <a:off x="1" y="0"/>
            <a:ext cx="24380826"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 name="Title Text"/>
          <p:cNvSpPr txBox="1">
            <a:spLocks noGrp="1"/>
          </p:cNvSpPr>
          <p:nvPr>
            <p:ph type="title"/>
          </p:nvPr>
        </p:nvSpPr>
        <p:spPr>
          <a:xfrm>
            <a:off x="1528890" y="1537566"/>
            <a:ext cx="10358312" cy="5757987"/>
          </a:xfrm>
          <a:prstGeom prst="rect">
            <a:avLst/>
          </a:prstGeom>
          <a:solidFill>
            <a:schemeClr val="accent4"/>
          </a:solidFill>
          <a:ln w="25400">
            <a:solidFill>
              <a:srgbClr val="FFFFFF"/>
            </a:solidFill>
          </a:ln>
        </p:spPr>
        <p:txBody>
          <a:bodyPr wrap="square"/>
          <a:lstStyle>
            <a:lvl1pPr>
              <a:lnSpc>
                <a:spcPts val="14700"/>
              </a:lnSpc>
              <a:defRPr sz="14700" spc="-294">
                <a:solidFill>
                  <a:schemeClr val="tx1"/>
                </a:solidFill>
              </a:defRPr>
            </a:lvl1pPr>
          </a:lstStyle>
          <a:p>
            <a:r>
              <a:rPr lang="en-US"/>
              <a:t>Click to edit Master title style</a:t>
            </a:r>
            <a:endParaRPr dirty="0"/>
          </a:p>
        </p:txBody>
      </p:sp>
      <p:sp>
        <p:nvSpPr>
          <p:cNvPr id="25" name="Subheader Text"/>
          <p:cNvSpPr>
            <a:spLocks noGrp="1"/>
          </p:cNvSpPr>
          <p:nvPr>
            <p:ph type="body" sz="quarter" idx="13"/>
          </p:nvPr>
        </p:nvSpPr>
        <p:spPr>
          <a:xfrm>
            <a:off x="1528890" y="3949625"/>
            <a:ext cx="8575232" cy="910506"/>
          </a:xfrm>
          <a:prstGeom prst="rect">
            <a:avLst/>
          </a:prstGeom>
          <a:solidFill>
            <a:schemeClr val="accent4"/>
          </a:solidFill>
          <a:ln w="25400">
            <a:solidFill>
              <a:srgbClr val="FFFFFF"/>
            </a:solidFill>
          </a:ln>
        </p:spPr>
        <p:txBody>
          <a:bodyPr lIns="50800" tIns="50800" rIns="50800" bIns="50800" anchor="b"/>
          <a:lstStyle>
            <a:lvl1pPr>
              <a:lnSpc>
                <a:spcPts val="6300"/>
              </a:lnSpc>
              <a:defRPr sz="6300" i="1" spc="-100"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336026399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ext">
    <p:spTree>
      <p:nvGrpSpPr>
        <p:cNvPr id="1" name=""/>
        <p:cNvGrpSpPr/>
        <p:nvPr/>
      </p:nvGrpSpPr>
      <p:grpSpPr>
        <a:xfrm>
          <a:off x="0" y="0"/>
          <a:ext cx="0" cy="0"/>
          <a:chOff x="0" y="0"/>
          <a:chExt cx="0" cy="0"/>
        </a:xfrm>
      </p:grpSpPr>
      <p:sp>
        <p:nvSpPr>
          <p:cNvPr id="33" name="Title Text"/>
          <p:cNvSpPr txBox="1">
            <a:spLocks noGrp="1"/>
          </p:cNvSpPr>
          <p:nvPr>
            <p:ph type="title"/>
          </p:nvPr>
        </p:nvSpPr>
        <p:spPr>
          <a:xfrm>
            <a:off x="1527049" y="1511313"/>
            <a:ext cx="7378702" cy="3872855"/>
          </a:xfrm>
          <a:prstGeom prst="rect">
            <a:avLst/>
          </a:prstGeom>
        </p:spPr>
        <p:txBody>
          <a:bodyPr/>
          <a:lstStyle>
            <a:lvl1pPr>
              <a:lnSpc>
                <a:spcPts val="9800"/>
              </a:lnSpc>
              <a:defRPr sz="9800" spc="-196">
                <a:solidFill>
                  <a:schemeClr val="tx1"/>
                </a:solidFill>
              </a:defRPr>
            </a:lvl1pPr>
          </a:lstStyle>
          <a:p>
            <a:r>
              <a:rPr lang="en-US"/>
              <a:t>Click to edit Master title style</a:t>
            </a:r>
            <a:endParaRPr dirty="0"/>
          </a:p>
        </p:txBody>
      </p:sp>
      <p:sp>
        <p:nvSpPr>
          <p:cNvPr id="34" name="Body Level One…"/>
          <p:cNvSpPr txBox="1">
            <a:spLocks noGrp="1"/>
          </p:cNvSpPr>
          <p:nvPr>
            <p:ph type="body" sz="half" idx="1"/>
          </p:nvPr>
        </p:nvSpPr>
        <p:spPr>
          <a:xfrm>
            <a:off x="1527049" y="5175505"/>
            <a:ext cx="12923442" cy="2872581"/>
          </a:xfrm>
          <a:prstGeom prst="rect">
            <a:avLst/>
          </a:prstGeom>
          <a:solidFill>
            <a:schemeClr val="accent4"/>
          </a:solidFill>
          <a:ln w="25400">
            <a:solidFill>
              <a:srgbClr val="FFFFFF"/>
            </a:solidFill>
          </a:ln>
        </p:spPr>
        <p:txBody>
          <a:bodyPr/>
          <a:lstStyle>
            <a:lvl1pPr marL="457200" indent="-457200">
              <a:lnSpc>
                <a:spcPct val="100000"/>
              </a:lnSpc>
              <a:spcBef>
                <a:spcPts val="0"/>
              </a:spcBef>
              <a:buClr>
                <a:schemeClr val="tx1"/>
              </a:buClr>
              <a:buFont typeface="Arial" panose="020B0604020202020204" pitchFamily="34" charset="0"/>
              <a:buChar char="•"/>
              <a:tabLst/>
              <a:defRPr sz="3500" i="0" spc="0">
                <a:solidFill>
                  <a:schemeClr val="tx1"/>
                </a:solidFill>
              </a:defRPr>
            </a:lvl1pPr>
            <a:lvl2pPr marL="920750" indent="-452438">
              <a:lnSpc>
                <a:spcPct val="100000"/>
              </a:lnSpc>
              <a:spcBef>
                <a:spcPts val="0"/>
              </a:spcBef>
              <a:buClr>
                <a:schemeClr val="tx1"/>
              </a:buClr>
              <a:buFont typeface="System Font Regular"/>
              <a:buChar char="—"/>
              <a:tabLst/>
              <a:defRPr sz="3500" i="0" spc="0">
                <a:solidFill>
                  <a:schemeClr val="tx1"/>
                </a:solidFill>
              </a:defRPr>
            </a:lvl2pPr>
            <a:lvl3pPr marL="1373188" indent="-452438">
              <a:lnSpc>
                <a:spcPct val="100000"/>
              </a:lnSpc>
              <a:spcBef>
                <a:spcPts val="0"/>
              </a:spcBef>
              <a:buClr>
                <a:schemeClr val="tx1"/>
              </a:buClr>
              <a:buFont typeface="System Font Regular"/>
              <a:buChar char="–"/>
              <a:tabLst/>
              <a:defRPr sz="3500" i="0" spc="0">
                <a:solidFill>
                  <a:schemeClr val="tx1"/>
                </a:solidFill>
              </a:defRPr>
            </a:lvl3pPr>
            <a:lvl4pPr marL="1843088" indent="-434976">
              <a:lnSpc>
                <a:spcPct val="100000"/>
              </a:lnSpc>
              <a:spcBef>
                <a:spcPts val="0"/>
              </a:spcBef>
              <a:buClr>
                <a:schemeClr val="tx1"/>
              </a:buClr>
              <a:buFont typeface="System Font Regular"/>
              <a:buChar char="-"/>
              <a:tabLst/>
              <a:defRPr sz="3500" i="0" spc="0">
                <a:solidFill>
                  <a:schemeClr val="tx1"/>
                </a:solidFill>
              </a:defRPr>
            </a:lvl4pPr>
            <a:lvl5pPr marL="2295526" indent="-487364">
              <a:lnSpc>
                <a:spcPct val="100000"/>
              </a:lnSpc>
              <a:spcBef>
                <a:spcPts val="0"/>
              </a:spcBef>
              <a:buClr>
                <a:schemeClr val="tx1"/>
              </a:buClr>
              <a:buFont typeface="System Font Regular"/>
              <a:buChar char="-"/>
              <a:tabLst/>
              <a:defRPr sz="3500" i="0" spc="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ubheader Text">
            <a:extLst>
              <a:ext uri="{FF2B5EF4-FFF2-40B4-BE49-F238E27FC236}">
                <a16:creationId xmlns:a16="http://schemas.microsoft.com/office/drawing/2014/main" id="{F88BB09D-4737-B04A-95AB-5565F36F3967}"/>
              </a:ext>
            </a:extLst>
          </p:cNvPr>
          <p:cNvSpPr>
            <a:spLocks noGrp="1"/>
          </p:cNvSpPr>
          <p:nvPr>
            <p:ph type="body" sz="quarter" idx="13"/>
          </p:nvPr>
        </p:nvSpPr>
        <p:spPr>
          <a:xfrm>
            <a:off x="1528890" y="3949625"/>
            <a:ext cx="8575232" cy="910506"/>
          </a:xfrm>
          <a:prstGeom prst="rect">
            <a:avLst/>
          </a:prstGeom>
          <a:noFill/>
          <a:ln w="25400">
            <a:noFill/>
          </a:ln>
        </p:spPr>
        <p:txBody>
          <a:bodyPr lIns="50800" tIns="50800" rIns="50800" bIns="50800" anchor="b"/>
          <a:lstStyle>
            <a:lvl1pPr>
              <a:lnSpc>
                <a:spcPts val="6300"/>
              </a:lnSpc>
              <a:defRPr sz="6300" i="1" spc="-100"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57687055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ext-Al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527049" y="1508761"/>
            <a:ext cx="7378702" cy="3872855"/>
          </a:xfrm>
          <a:prstGeom prst="rect">
            <a:avLst/>
          </a:prstGeom>
        </p:spPr>
        <p:txBody>
          <a:bodyPr/>
          <a:lstStyle>
            <a:lvl1pPr>
              <a:lnSpc>
                <a:spcPts val="9800"/>
              </a:lnSpc>
              <a:defRPr sz="9800" spc="-196">
                <a:solidFill>
                  <a:schemeClr val="tx1"/>
                </a:solidFill>
              </a:defRPr>
            </a:lvl1pPr>
          </a:lstStyle>
          <a:p>
            <a:r>
              <a:rPr lang="en-US"/>
              <a:t>Click to edit Master title style</a:t>
            </a:r>
            <a:endParaRPr dirty="0"/>
          </a:p>
        </p:txBody>
      </p:sp>
      <p:sp>
        <p:nvSpPr>
          <p:cNvPr id="7" name="Subheader Text">
            <a:extLst>
              <a:ext uri="{FF2B5EF4-FFF2-40B4-BE49-F238E27FC236}">
                <a16:creationId xmlns:a16="http://schemas.microsoft.com/office/drawing/2014/main" id="{66099149-3D97-1649-9624-EB6CC9F8BF80}"/>
              </a:ext>
            </a:extLst>
          </p:cNvPr>
          <p:cNvSpPr>
            <a:spLocks noGrp="1"/>
          </p:cNvSpPr>
          <p:nvPr>
            <p:ph type="body" sz="quarter" idx="13"/>
          </p:nvPr>
        </p:nvSpPr>
        <p:spPr>
          <a:xfrm>
            <a:off x="1528890" y="3949625"/>
            <a:ext cx="8575232" cy="910506"/>
          </a:xfrm>
          <a:prstGeom prst="rect">
            <a:avLst/>
          </a:prstGeom>
          <a:noFill/>
          <a:ln w="25400">
            <a:noFill/>
          </a:ln>
        </p:spPr>
        <p:txBody>
          <a:bodyPr lIns="50800" tIns="50800" rIns="50800" bIns="50800" anchor="b"/>
          <a:lstStyle>
            <a:lvl1pPr>
              <a:lnSpc>
                <a:spcPts val="6300"/>
              </a:lnSpc>
              <a:defRPr sz="6300" i="1" spc="-100" baseline="0">
                <a:solidFill>
                  <a:schemeClr val="tx1"/>
                </a:solidFill>
              </a:defRPr>
            </a:lvl1pPr>
          </a:lstStyle>
          <a:p>
            <a:pPr lvl="0"/>
            <a:r>
              <a:rPr lang="en-US"/>
              <a:t>Edit Master text styles</a:t>
            </a:r>
          </a:p>
        </p:txBody>
      </p:sp>
      <p:sp>
        <p:nvSpPr>
          <p:cNvPr id="8" name="Body Level One…">
            <a:extLst>
              <a:ext uri="{FF2B5EF4-FFF2-40B4-BE49-F238E27FC236}">
                <a16:creationId xmlns:a16="http://schemas.microsoft.com/office/drawing/2014/main" id="{A6E13E15-64A7-D340-88C9-9C849871C382}"/>
              </a:ext>
            </a:extLst>
          </p:cNvPr>
          <p:cNvSpPr txBox="1">
            <a:spLocks noGrp="1"/>
          </p:cNvSpPr>
          <p:nvPr>
            <p:ph type="body" sz="half" idx="1"/>
          </p:nvPr>
        </p:nvSpPr>
        <p:spPr>
          <a:xfrm>
            <a:off x="1527048" y="5175504"/>
            <a:ext cx="12650964" cy="3911327"/>
          </a:xfrm>
          <a:prstGeom prst="rect">
            <a:avLst/>
          </a:prstGeom>
          <a:noFill/>
          <a:ln w="25400">
            <a:solidFill>
              <a:srgbClr val="FFFFFF"/>
            </a:solidFill>
          </a:ln>
        </p:spPr>
        <p:txBody>
          <a:bodyPr wrap="square"/>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6">
              <a:lnSpc>
                <a:spcPts val="4700"/>
              </a:lnSpc>
              <a:spcBef>
                <a:spcPts val="1400"/>
              </a:spcBef>
              <a:buClr>
                <a:schemeClr val="tx1"/>
              </a:buClr>
              <a:buFont typeface="System Font Regular"/>
              <a:buChar char="-"/>
              <a:tabLst/>
              <a:defRPr sz="3500" i="0" spc="0">
                <a:solidFill>
                  <a:schemeClr val="tx1"/>
                </a:solidFill>
              </a:defRPr>
            </a:lvl4pPr>
            <a:lvl5pPr marL="2295526" indent="-487364">
              <a:lnSpc>
                <a:spcPts val="4700"/>
              </a:lnSpc>
              <a:spcBef>
                <a:spcPts val="1400"/>
              </a:spcBef>
              <a:buClr>
                <a:schemeClr val="tx1"/>
              </a:buClr>
              <a:buFont typeface="System Font Regular"/>
              <a:buChar char="-"/>
              <a:tabLst/>
              <a:defRPr sz="3500" i="0" spc="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6" name="Image"/>
          <p:cNvSpPr>
            <a:spLocks noGrp="1"/>
          </p:cNvSpPr>
          <p:nvPr>
            <p:ph type="pic" sz="quarter" idx="14"/>
          </p:nvPr>
        </p:nvSpPr>
        <p:spPr>
          <a:xfrm>
            <a:off x="14178013" y="5185898"/>
            <a:ext cx="8391694" cy="707884"/>
          </a:xfrm>
          <a:prstGeom prst="rect">
            <a:avLst/>
          </a:prstGeom>
          <a:ln w="25400">
            <a:solidFill>
              <a:srgbClr val="FFFFFF"/>
            </a:solidFill>
          </a:ln>
        </p:spPr>
        <p:txBody>
          <a:bodyPr lIns="91439" tIns="45719" rIns="91439" bIns="45719"/>
          <a:lstStyle/>
          <a:p>
            <a:pPr lvl="0"/>
            <a:endParaRPr noProof="0" dirty="0">
              <a:sym typeface="Times New Roman"/>
            </a:endParaRPr>
          </a:p>
        </p:txBody>
      </p:sp>
    </p:spTree>
    <p:extLst>
      <p:ext uri="{BB962C8B-B14F-4D97-AF65-F5344CB8AC3E}">
        <p14:creationId xmlns:p14="http://schemas.microsoft.com/office/powerpoint/2010/main" val="29055786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Emphas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6DD82-2C76-FB47-9C17-A7981143F4FF}"/>
              </a:ext>
            </a:extLst>
          </p:cNvPr>
          <p:cNvSpPr/>
          <p:nvPr userDrawn="1"/>
        </p:nvSpPr>
        <p:spPr>
          <a:xfrm>
            <a:off x="-25400" y="-25400"/>
            <a:ext cx="24558096"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lstStyle/>
          <a:p>
            <a:pPr defTabSz="825500" fontAlgn="auto">
              <a:lnSpc>
                <a:spcPts val="9800"/>
              </a:lnSpc>
              <a:spcBef>
                <a:spcPts val="0"/>
              </a:spcBef>
              <a:spcAft>
                <a:spcPts val="0"/>
              </a:spcAft>
              <a:defRPr/>
            </a:pPr>
            <a:endParaRPr lang="en-US" sz="9800" cap="all" spc="-196" dirty="0">
              <a:solidFill>
                <a:schemeClr val="accent4"/>
              </a:solidFill>
              <a:latin typeface="+mn-lt"/>
              <a:ea typeface="+mn-ea"/>
              <a:cs typeface="+mn-cs"/>
              <a:sym typeface="Impact"/>
            </a:endParaRPr>
          </a:p>
        </p:txBody>
      </p:sp>
      <p:sp>
        <p:nvSpPr>
          <p:cNvPr id="55" name="Body Level One…"/>
          <p:cNvSpPr txBox="1">
            <a:spLocks noGrp="1"/>
          </p:cNvSpPr>
          <p:nvPr>
            <p:ph type="body" idx="1"/>
          </p:nvPr>
        </p:nvSpPr>
        <p:spPr>
          <a:xfrm>
            <a:off x="1518942" y="1503497"/>
            <a:ext cx="21026704" cy="5116785"/>
          </a:xfrm>
          <a:prstGeom prst="rect">
            <a:avLst/>
          </a:prstGeom>
        </p:spPr>
        <p:txBody>
          <a:bodyPr/>
          <a:lstStyle>
            <a:lvl1pPr>
              <a:lnSpc>
                <a:spcPts val="7700"/>
              </a:lnSpc>
              <a:spcBef>
                <a:spcPts val="0"/>
              </a:spcBef>
              <a:defRPr sz="6300" i="1" spc="-100" baseline="0">
                <a:solidFill>
                  <a:schemeClr val="bg1"/>
                </a:solidFill>
              </a:defRPr>
            </a:lvl1pPr>
            <a:lvl2pPr marL="460376" indent="-7938">
              <a:lnSpc>
                <a:spcPts val="7700"/>
              </a:lnSpc>
              <a:spcBef>
                <a:spcPts val="0"/>
              </a:spcBef>
              <a:tabLst/>
              <a:defRPr sz="6300" i="1" spc="-100" baseline="0">
                <a:solidFill>
                  <a:schemeClr val="bg1"/>
                </a:solidFill>
              </a:defRPr>
            </a:lvl2pPr>
            <a:lvl3pPr marL="920750" indent="0">
              <a:lnSpc>
                <a:spcPts val="7700"/>
              </a:lnSpc>
              <a:spcBef>
                <a:spcPts val="0"/>
              </a:spcBef>
              <a:tabLst/>
              <a:defRPr sz="6300" i="1" spc="-100" baseline="0">
                <a:solidFill>
                  <a:schemeClr val="bg1"/>
                </a:solidFill>
              </a:defRPr>
            </a:lvl3pPr>
            <a:lvl4pPr marL="1374776" indent="-1588">
              <a:lnSpc>
                <a:spcPts val="7700"/>
              </a:lnSpc>
              <a:spcBef>
                <a:spcPts val="0"/>
              </a:spcBef>
              <a:tabLst/>
              <a:defRPr sz="6300" i="1" spc="-100" baseline="0">
                <a:solidFill>
                  <a:schemeClr val="bg1"/>
                </a:solidFill>
              </a:defRPr>
            </a:lvl4pPr>
            <a:lvl5pPr marL="1835150" indent="7938">
              <a:lnSpc>
                <a:spcPts val="7700"/>
              </a:lnSpc>
              <a:spcBef>
                <a:spcPts val="0"/>
              </a:spcBef>
              <a:tabLst/>
              <a:defRPr sz="6300" i="1" spc="-10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6" name="Title Text"/>
          <p:cNvSpPr txBox="1">
            <a:spLocks noGrp="1"/>
          </p:cNvSpPr>
          <p:nvPr>
            <p:ph type="title"/>
          </p:nvPr>
        </p:nvSpPr>
        <p:spPr>
          <a:prstGeom prst="rect">
            <a:avLst/>
          </a:prstGeom>
        </p:spPr>
        <p:txBody>
          <a:bodyPr/>
          <a:lstStyle>
            <a:lvl1pPr>
              <a:defRPr spc="50" baseline="0">
                <a:solidFill>
                  <a:schemeClr val="bg1"/>
                </a:solidFill>
              </a:defRPr>
            </a:lvl1pPr>
          </a:lstStyle>
          <a:p>
            <a:r>
              <a:rPr dirty="0"/>
              <a:t>Title Text</a:t>
            </a:r>
          </a:p>
        </p:txBody>
      </p:sp>
    </p:spTree>
    <p:extLst>
      <p:ext uri="{BB962C8B-B14F-4D97-AF65-F5344CB8AC3E}">
        <p14:creationId xmlns:p14="http://schemas.microsoft.com/office/powerpoint/2010/main" val="313322389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Emphasis-Half">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909CA5-ACAD-B843-A23E-AEE101FCF2A1}"/>
              </a:ext>
            </a:extLst>
          </p:cNvPr>
          <p:cNvSpPr/>
          <p:nvPr userDrawn="1"/>
        </p:nvSpPr>
        <p:spPr>
          <a:xfrm>
            <a:off x="0" y="0"/>
            <a:ext cx="10314400"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lstStyle/>
          <a:p>
            <a:pPr defTabSz="825500" fontAlgn="auto">
              <a:lnSpc>
                <a:spcPts val="9800"/>
              </a:lnSpc>
              <a:spcBef>
                <a:spcPts val="0"/>
              </a:spcBef>
              <a:spcAft>
                <a:spcPts val="0"/>
              </a:spcAft>
              <a:defRPr/>
            </a:pPr>
            <a:endParaRPr lang="en-US" sz="9800" cap="all" spc="-196" dirty="0">
              <a:solidFill>
                <a:schemeClr val="accent4"/>
              </a:solidFill>
              <a:latin typeface="+mn-lt"/>
              <a:ea typeface="+mn-ea"/>
              <a:cs typeface="+mn-cs"/>
              <a:sym typeface="Impact"/>
            </a:endParaRPr>
          </a:p>
        </p:txBody>
      </p:sp>
      <p:sp>
        <p:nvSpPr>
          <p:cNvPr id="67" name="Title Text"/>
          <p:cNvSpPr txBox="1">
            <a:spLocks noGrp="1"/>
          </p:cNvSpPr>
          <p:nvPr>
            <p:ph type="title"/>
          </p:nvPr>
        </p:nvSpPr>
        <p:spPr>
          <a:xfrm>
            <a:off x="1527049" y="1527049"/>
            <a:ext cx="6756402" cy="3872855"/>
          </a:xfrm>
          <a:prstGeom prst="rect">
            <a:avLst/>
          </a:prstGeom>
        </p:spPr>
        <p:txBody>
          <a:bodyPr/>
          <a:lstStyle>
            <a:lvl1pPr>
              <a:lnSpc>
                <a:spcPts val="9800"/>
              </a:lnSpc>
              <a:defRPr sz="9800" spc="-196">
                <a:solidFill>
                  <a:schemeClr val="bg1"/>
                </a:solidFill>
              </a:defRPr>
            </a:lvl1pPr>
          </a:lstStyle>
          <a:p>
            <a:r>
              <a:rPr lang="en-US"/>
              <a:t>Click to edit Master title style</a:t>
            </a:r>
            <a:endParaRPr dirty="0"/>
          </a:p>
        </p:txBody>
      </p:sp>
      <p:sp>
        <p:nvSpPr>
          <p:cNvPr id="7" name="Subheader Text">
            <a:extLst>
              <a:ext uri="{FF2B5EF4-FFF2-40B4-BE49-F238E27FC236}">
                <a16:creationId xmlns:a16="http://schemas.microsoft.com/office/drawing/2014/main" id="{7F01F173-2865-094B-9E98-10863EBEED99}"/>
              </a:ext>
            </a:extLst>
          </p:cNvPr>
          <p:cNvSpPr>
            <a:spLocks noGrp="1"/>
          </p:cNvSpPr>
          <p:nvPr>
            <p:ph type="body" sz="quarter" idx="14"/>
          </p:nvPr>
        </p:nvSpPr>
        <p:spPr>
          <a:xfrm>
            <a:off x="1528890" y="3949625"/>
            <a:ext cx="8575232" cy="910506"/>
          </a:xfrm>
          <a:prstGeom prst="rect">
            <a:avLst/>
          </a:prstGeom>
          <a:noFill/>
          <a:ln w="25400">
            <a:noFill/>
          </a:ln>
        </p:spPr>
        <p:txBody>
          <a:bodyPr lIns="50800" tIns="50800" rIns="50800" bIns="50800" anchor="b"/>
          <a:lstStyle>
            <a:lvl1pPr>
              <a:lnSpc>
                <a:spcPts val="6300"/>
              </a:lnSpc>
              <a:defRPr sz="6300" i="1" spc="-100" baseline="0">
                <a:solidFill>
                  <a:schemeClr val="bg1"/>
                </a:solidFill>
              </a:defRPr>
            </a:lvl1pPr>
          </a:lstStyle>
          <a:p>
            <a:pPr lvl="0"/>
            <a:r>
              <a:rPr lang="en-US"/>
              <a:t>Edit Master text styles</a:t>
            </a:r>
          </a:p>
        </p:txBody>
      </p:sp>
      <p:sp>
        <p:nvSpPr>
          <p:cNvPr id="9" name="Body Level One…">
            <a:extLst>
              <a:ext uri="{FF2B5EF4-FFF2-40B4-BE49-F238E27FC236}">
                <a16:creationId xmlns:a16="http://schemas.microsoft.com/office/drawing/2014/main" id="{5BC9BA7C-2640-8446-AB3B-98C40FA3050B}"/>
              </a:ext>
            </a:extLst>
          </p:cNvPr>
          <p:cNvSpPr txBox="1">
            <a:spLocks noGrp="1"/>
          </p:cNvSpPr>
          <p:nvPr>
            <p:ph type="body" sz="half" idx="15"/>
          </p:nvPr>
        </p:nvSpPr>
        <p:spPr>
          <a:xfrm>
            <a:off x="10798145" y="5175504"/>
            <a:ext cx="11747502" cy="3911327"/>
          </a:xfrm>
          <a:prstGeom prst="rect">
            <a:avLst/>
          </a:prstGeom>
          <a:noFill/>
          <a:ln w="25400">
            <a:solidFill>
              <a:srgbClr val="FFFFFF"/>
            </a:solidFill>
          </a:ln>
        </p:spPr>
        <p:txBody>
          <a:bodyPr wrap="square"/>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6">
              <a:lnSpc>
                <a:spcPts val="4700"/>
              </a:lnSpc>
              <a:spcBef>
                <a:spcPts val="1400"/>
              </a:spcBef>
              <a:buClr>
                <a:schemeClr val="tx1"/>
              </a:buClr>
              <a:buFont typeface="System Font Regular"/>
              <a:buChar char="-"/>
              <a:tabLst/>
              <a:defRPr sz="3500" i="0" spc="0">
                <a:solidFill>
                  <a:schemeClr val="tx1"/>
                </a:solidFill>
              </a:defRPr>
            </a:lvl4pPr>
            <a:lvl5pPr marL="2295526" indent="-487364">
              <a:lnSpc>
                <a:spcPts val="4700"/>
              </a:lnSpc>
              <a:spcBef>
                <a:spcPts val="1400"/>
              </a:spcBef>
              <a:buClr>
                <a:schemeClr val="tx1"/>
              </a:buClr>
              <a:buFont typeface="System Font Regular"/>
              <a:buChar char="-"/>
              <a:tabLst/>
              <a:defRPr sz="3500" i="0" spc="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419617223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Graphic">
    <p:spTree>
      <p:nvGrpSpPr>
        <p:cNvPr id="1" name=""/>
        <p:cNvGrpSpPr/>
        <p:nvPr/>
      </p:nvGrpSpPr>
      <p:grpSpPr>
        <a:xfrm>
          <a:off x="0" y="0"/>
          <a:ext cx="0" cy="0"/>
          <a:chOff x="0" y="0"/>
          <a:chExt cx="0" cy="0"/>
        </a:xfrm>
      </p:grpSpPr>
      <p:sp>
        <p:nvSpPr>
          <p:cNvPr id="75" name="Image"/>
          <p:cNvSpPr>
            <a:spLocks noGrp="1"/>
          </p:cNvSpPr>
          <p:nvPr>
            <p:ph type="pic" idx="13"/>
          </p:nvPr>
        </p:nvSpPr>
        <p:spPr>
          <a:xfrm>
            <a:off x="-27056" y="-15066"/>
            <a:ext cx="10390256" cy="707884"/>
          </a:xfrm>
          <a:prstGeom prst="rect">
            <a:avLst/>
          </a:prstGeom>
        </p:spPr>
        <p:txBody>
          <a:bodyPr lIns="91439" tIns="45719" rIns="91439" bIns="45719"/>
          <a:lstStyle/>
          <a:p>
            <a:pPr lvl="0"/>
            <a:endParaRPr noProof="0">
              <a:sym typeface="Times New Roman"/>
            </a:endParaRPr>
          </a:p>
        </p:txBody>
      </p:sp>
      <p:sp>
        <p:nvSpPr>
          <p:cNvPr id="76" name="Title Text"/>
          <p:cNvSpPr txBox="1">
            <a:spLocks noGrp="1"/>
          </p:cNvSpPr>
          <p:nvPr>
            <p:ph type="title"/>
          </p:nvPr>
        </p:nvSpPr>
        <p:spPr>
          <a:xfrm>
            <a:off x="10812887" y="1524477"/>
            <a:ext cx="8044738" cy="3872855"/>
          </a:xfrm>
          <a:prstGeom prst="rect">
            <a:avLst/>
          </a:prstGeom>
        </p:spPr>
        <p:txBody>
          <a:bodyPr/>
          <a:lstStyle>
            <a:lvl1pPr>
              <a:lnSpc>
                <a:spcPts val="9800"/>
              </a:lnSpc>
              <a:defRPr sz="9800" spc="-196">
                <a:solidFill>
                  <a:schemeClr val="tx1"/>
                </a:solidFill>
              </a:defRPr>
            </a:lvl1pPr>
          </a:lstStyle>
          <a:p>
            <a:r>
              <a:rPr lang="en-US"/>
              <a:t>Click to edit Master title style</a:t>
            </a:r>
            <a:endParaRPr dirty="0"/>
          </a:p>
        </p:txBody>
      </p:sp>
      <p:sp>
        <p:nvSpPr>
          <p:cNvPr id="7" name="Body Level One…">
            <a:extLst>
              <a:ext uri="{FF2B5EF4-FFF2-40B4-BE49-F238E27FC236}">
                <a16:creationId xmlns:a16="http://schemas.microsoft.com/office/drawing/2014/main" id="{2ABC12D4-9281-D941-B29F-569DD40246BA}"/>
              </a:ext>
            </a:extLst>
          </p:cNvPr>
          <p:cNvSpPr txBox="1">
            <a:spLocks noGrp="1"/>
          </p:cNvSpPr>
          <p:nvPr>
            <p:ph type="body" sz="half" idx="15"/>
          </p:nvPr>
        </p:nvSpPr>
        <p:spPr>
          <a:xfrm>
            <a:off x="10798145" y="5175504"/>
            <a:ext cx="11747502" cy="3911327"/>
          </a:xfrm>
          <a:prstGeom prst="rect">
            <a:avLst/>
          </a:prstGeom>
          <a:noFill/>
          <a:ln w="25400">
            <a:solidFill>
              <a:srgbClr val="FFFFFF"/>
            </a:solidFill>
          </a:ln>
        </p:spPr>
        <p:txBody>
          <a:bodyPr wrap="square"/>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6">
              <a:lnSpc>
                <a:spcPts val="4700"/>
              </a:lnSpc>
              <a:spcBef>
                <a:spcPts val="1400"/>
              </a:spcBef>
              <a:buClr>
                <a:schemeClr val="tx1"/>
              </a:buClr>
              <a:buFont typeface="System Font Regular"/>
              <a:buChar char="-"/>
              <a:tabLst/>
              <a:defRPr sz="3500" i="0" spc="0">
                <a:solidFill>
                  <a:schemeClr val="tx1"/>
                </a:solidFill>
              </a:defRPr>
            </a:lvl4pPr>
            <a:lvl5pPr marL="2295526" indent="-487364">
              <a:lnSpc>
                <a:spcPts val="4700"/>
              </a:lnSpc>
              <a:spcBef>
                <a:spcPts val="1400"/>
              </a:spcBef>
              <a:buClr>
                <a:schemeClr val="tx1"/>
              </a:buClr>
              <a:buFont typeface="System Font Regular"/>
              <a:buChar char="-"/>
              <a:tabLst/>
              <a:defRPr sz="3500" i="0" spc="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4963758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Full">
    <p:spTree>
      <p:nvGrpSpPr>
        <p:cNvPr id="1" name=""/>
        <p:cNvGrpSpPr/>
        <p:nvPr/>
      </p:nvGrpSpPr>
      <p:grpSpPr>
        <a:xfrm>
          <a:off x="0" y="0"/>
          <a:ext cx="0" cy="0"/>
          <a:chOff x="0" y="0"/>
          <a:chExt cx="0" cy="0"/>
        </a:xfrm>
      </p:grpSpPr>
      <p:sp>
        <p:nvSpPr>
          <p:cNvPr id="85" name="dylan-gillis-533818-unsplash_edit.jpg"/>
          <p:cNvSpPr>
            <a:spLocks noGrp="1"/>
          </p:cNvSpPr>
          <p:nvPr>
            <p:ph type="pic" idx="13"/>
          </p:nvPr>
        </p:nvSpPr>
        <p:spPr>
          <a:xfrm>
            <a:off x="-40879" y="-25780"/>
            <a:ext cx="24465758" cy="707884"/>
          </a:xfrm>
          <a:prstGeom prst="rect">
            <a:avLst/>
          </a:prstGeom>
        </p:spPr>
        <p:txBody>
          <a:bodyPr lIns="91439" tIns="45719" rIns="91439" bIns="45719"/>
          <a:lstStyle/>
          <a:p>
            <a:pPr lvl="0"/>
            <a:endParaRPr noProof="0" dirty="0">
              <a:sym typeface="Times New Roman"/>
            </a:endParaRPr>
          </a:p>
        </p:txBody>
      </p:sp>
      <p:sp>
        <p:nvSpPr>
          <p:cNvPr id="86" name="Title Text"/>
          <p:cNvSpPr>
            <a:spLocks noGrp="1"/>
          </p:cNvSpPr>
          <p:nvPr>
            <p:ph type="body" sz="quarter" idx="14"/>
          </p:nvPr>
        </p:nvSpPr>
        <p:spPr>
          <a:xfrm>
            <a:off x="1527049" y="1527049"/>
            <a:ext cx="3906330" cy="1359346"/>
          </a:xfrm>
          <a:prstGeom prst="rect">
            <a:avLst/>
          </a:prstGeom>
          <a:solidFill>
            <a:schemeClr val="accent4"/>
          </a:solidFill>
          <a:ln w="25400">
            <a:solidFill>
              <a:srgbClr val="FFFFFF"/>
            </a:solidFill>
          </a:ln>
        </p:spPr>
        <p:txBody>
          <a:bodyPr lIns="50800" tIns="50800" rIns="50800" bIns="50800"/>
          <a:lstStyle>
            <a:lvl1pPr>
              <a:lnSpc>
                <a:spcPts val="4900"/>
              </a:lnSpc>
              <a:defRPr sz="4700" i="0" cap="all" spc="50" baseline="0">
                <a:solidFill>
                  <a:schemeClr val="tx1"/>
                </a:solidFill>
                <a:latin typeface="+mn-lt"/>
                <a:ea typeface="+mn-ea"/>
                <a:cs typeface="+mn-cs"/>
                <a:sym typeface="Impact"/>
              </a:defRPr>
            </a:lvl1pPr>
          </a:lstStyle>
          <a:p>
            <a:pPr lvl="0"/>
            <a:r>
              <a:rPr lang="en-US"/>
              <a:t>Edit Master text styles</a:t>
            </a:r>
          </a:p>
        </p:txBody>
      </p:sp>
    </p:spTree>
    <p:extLst>
      <p:ext uri="{BB962C8B-B14F-4D97-AF65-F5344CB8AC3E}">
        <p14:creationId xmlns:p14="http://schemas.microsoft.com/office/powerpoint/2010/main" val="8610714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7" y="304800"/>
            <a:ext cx="104457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219200" y="2743200"/>
            <a:ext cx="21945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aseline="0">
                <a:solidFill>
                  <a:srgbClr val="004E95"/>
                </a:solidFill>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914400" indent="-914400">
              <a:buFont typeface="Wingdings" panose="05000000000000000000" pitchFamily="2" charset="2"/>
              <a:buChar char="§"/>
              <a:defRPr baseline="0">
                <a:solidFill>
                  <a:schemeClr val="tx1"/>
                </a:solidFill>
                <a:latin typeface="Helvetica" pitchFamily="34" charset="0"/>
              </a:defRPr>
            </a:lvl1pPr>
            <a:lvl2pPr>
              <a:defRPr>
                <a:solidFill>
                  <a:schemeClr val="tx1"/>
                </a:solidFill>
                <a:latin typeface="Helvetica" pitchFamily="34" charset="0"/>
              </a:defRPr>
            </a:lvl2pPr>
            <a:lvl3pPr>
              <a:defRPr>
                <a:solidFill>
                  <a:schemeClr val="tx1"/>
                </a:solidFill>
                <a:latin typeface="Helvetica" pitchFamily="34" charset="0"/>
              </a:defRPr>
            </a:lvl3pPr>
            <a:lvl4pPr>
              <a:defRPr>
                <a:solidFill>
                  <a:schemeClr val="tx1"/>
                </a:solidFill>
                <a:latin typeface="Helvetica" pitchFamily="34" charset="0"/>
              </a:defRPr>
            </a:lvl4pPr>
            <a:lvl5pPr>
              <a:defRPr>
                <a:solidFill>
                  <a:schemeClr val="tx1"/>
                </a:solidFill>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a:xfrm>
            <a:off x="0" y="0"/>
            <a:ext cx="0" cy="0"/>
          </a:xfrm>
        </p:spPr>
        <p:txBody>
          <a:bodyPr/>
          <a:lstStyle>
            <a:lvl1pPr>
              <a:defRPr>
                <a:ea typeface="+mn-ea"/>
                <a:cs typeface="Arial" panose="020B0604020202020204" pitchFamily="34" charset="0"/>
              </a:defRPr>
            </a:lvl1pPr>
          </a:lstStyle>
          <a:p>
            <a:pPr>
              <a:defRPr/>
            </a:pPr>
            <a:r>
              <a:rPr lang="en-US" altLang="en-US"/>
              <a:t>S</a:t>
            </a:r>
            <a:fld id="{0DA5A6B8-1A23-45D3-9A5F-4BD1EE94D7C0}" type="slidenum">
              <a:rPr lang="en-US" altLang="en-US"/>
              <a:pPr>
                <a:defRPr/>
              </a:pPr>
              <a:t>‹#›</a:t>
            </a:fld>
            <a:endParaRPr lang="en-US" altLang="en-US"/>
          </a:p>
        </p:txBody>
      </p:sp>
    </p:spTree>
    <p:extLst>
      <p:ext uri="{BB962C8B-B14F-4D97-AF65-F5344CB8AC3E}">
        <p14:creationId xmlns:p14="http://schemas.microsoft.com/office/powerpoint/2010/main" val="1526598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4E9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5639BA-A00C-4B8A-99DC-2246CE59C05F}"/>
              </a:ext>
            </a:extLst>
          </p:cNvPr>
          <p:cNvSpPr/>
          <p:nvPr userDrawn="1"/>
        </p:nvSpPr>
        <p:spPr>
          <a:xfrm>
            <a:off x="0" y="6858000"/>
            <a:ext cx="24272876" cy="4114800"/>
          </a:xfrm>
          <a:prstGeom prst="rect">
            <a:avLst/>
          </a:prstGeom>
          <a:solidFill>
            <a:schemeClr val="bg1"/>
          </a:solidFill>
          <a:ln w="63500">
            <a:solidFill>
              <a:srgbClr val="8BB6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7000"/>
          </a:p>
        </p:txBody>
      </p:sp>
      <p:sp>
        <p:nvSpPr>
          <p:cNvPr id="2" name="Title 1"/>
          <p:cNvSpPr>
            <a:spLocks noGrp="1"/>
          </p:cNvSpPr>
          <p:nvPr>
            <p:ph type="ctrTitle"/>
          </p:nvPr>
        </p:nvSpPr>
        <p:spPr>
          <a:xfrm>
            <a:off x="1828800" y="1936761"/>
            <a:ext cx="20726400" cy="2940050"/>
          </a:xfrm>
        </p:spPr>
        <p:txBody>
          <a:bodyPr/>
          <a:lstStyle>
            <a:lvl1pPr>
              <a:defRPr>
                <a:solidFill>
                  <a:schemeClr val="bg1"/>
                </a:solidFill>
                <a:latin typeface="Helvetica" pitchFamily="34" charset="0"/>
              </a:defRPr>
            </a:lvl1pPr>
          </a:lstStyle>
          <a:p>
            <a:r>
              <a:rPr lang="en-US" dirty="0"/>
              <a:t>Click to edit Master title style</a:t>
            </a:r>
          </a:p>
        </p:txBody>
      </p:sp>
      <p:sp>
        <p:nvSpPr>
          <p:cNvPr id="10" name="Text Placeholder 9"/>
          <p:cNvSpPr>
            <a:spLocks noGrp="1"/>
          </p:cNvSpPr>
          <p:nvPr>
            <p:ph type="body" sz="quarter" idx="10"/>
          </p:nvPr>
        </p:nvSpPr>
        <p:spPr>
          <a:xfrm>
            <a:off x="3999406" y="11887200"/>
            <a:ext cx="16385192" cy="1066800"/>
          </a:xfrm>
        </p:spPr>
        <p:txBody>
          <a:bodyPr>
            <a:normAutofit/>
          </a:bodyPr>
          <a:lstStyle>
            <a:lvl1pPr marL="0" indent="0" algn="ctr">
              <a:buNone/>
              <a:defRPr sz="2250">
                <a:solidFill>
                  <a:schemeClr val="bg1"/>
                </a:solidFill>
                <a:latin typeface="Helvetica" pitchFamily="34" charset="0"/>
              </a:defRPr>
            </a:lvl1pPr>
          </a:lstStyle>
          <a:p>
            <a:pPr lvl="0"/>
            <a:r>
              <a:rPr lang="en-US"/>
              <a:t>Click to edit Master text styles</a:t>
            </a:r>
          </a:p>
        </p:txBody>
      </p:sp>
    </p:spTree>
    <p:extLst>
      <p:ext uri="{BB962C8B-B14F-4D97-AF65-F5344CB8AC3E}">
        <p14:creationId xmlns:p14="http://schemas.microsoft.com/office/powerpoint/2010/main" val="1667054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4E9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0A861A-C37A-47DB-8ABE-C0A6BF7C6B56}"/>
              </a:ext>
            </a:extLst>
          </p:cNvPr>
          <p:cNvSpPr/>
          <p:nvPr userDrawn="1"/>
        </p:nvSpPr>
        <p:spPr>
          <a:xfrm>
            <a:off x="0" y="11582400"/>
            <a:ext cx="24384000" cy="2133600"/>
          </a:xfrm>
          <a:prstGeom prst="rect">
            <a:avLst/>
          </a:prstGeom>
          <a:solidFill>
            <a:srgbClr val="8BB63F"/>
          </a:solidFill>
          <a:ln>
            <a:solidFill>
              <a:srgbClr val="8BB6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7000">
              <a:latin typeface="Helvetica" pitchFamily="34" charset="0"/>
            </a:endParaRPr>
          </a:p>
        </p:txBody>
      </p:sp>
      <p:pic>
        <p:nvPicPr>
          <p:cNvPr id="4"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827" y="304800"/>
            <a:ext cx="104457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1219200" y="4572000"/>
            <a:ext cx="21945600" cy="2286000"/>
          </a:xfrm>
        </p:spPr>
        <p:txBody>
          <a:bodyPr/>
          <a:lstStyle>
            <a:lvl1pPr>
              <a:defRPr>
                <a:solidFill>
                  <a:schemeClr val="bg1"/>
                </a:solidFill>
                <a:latin typeface="Helvetica"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C63E89C-7367-4A66-ADC4-F8277EB54A61}"/>
              </a:ext>
            </a:extLst>
          </p:cNvPr>
          <p:cNvSpPr>
            <a:spLocks noGrp="1"/>
          </p:cNvSpPr>
          <p:nvPr>
            <p:ph type="sldNum" sz="quarter" idx="10"/>
          </p:nvPr>
        </p:nvSpPr>
        <p:spPr/>
        <p:txBody>
          <a:bodyPr/>
          <a:lstStyle>
            <a:lvl1pPr>
              <a:defRPr>
                <a:solidFill>
                  <a:schemeClr val="bg1"/>
                </a:solidFill>
              </a:defRPr>
            </a:lvl1pPr>
          </a:lstStyle>
          <a:p>
            <a:pPr>
              <a:defRPr/>
            </a:pPr>
            <a:r>
              <a:rPr lang="en-US" altLang="en-US"/>
              <a:t>S</a:t>
            </a:r>
            <a:fld id="{BAF5D8E4-FFF2-430A-994B-90CECC4A5F1A}" type="slidenum">
              <a:rPr lang="en-US" altLang="en-US"/>
              <a:pPr>
                <a:defRPr/>
              </a:pPr>
              <a:t>‹#›</a:t>
            </a:fld>
            <a:endParaRPr lang="en-US" altLang="en-US"/>
          </a:p>
        </p:txBody>
      </p:sp>
    </p:spTree>
    <p:extLst>
      <p:ext uri="{BB962C8B-B14F-4D97-AF65-F5344CB8AC3E}">
        <p14:creationId xmlns:p14="http://schemas.microsoft.com/office/powerpoint/2010/main" val="123941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Text">
    <p:spTree>
      <p:nvGrpSpPr>
        <p:cNvPr id="1" name=""/>
        <p:cNvGrpSpPr/>
        <p:nvPr/>
      </p:nvGrpSpPr>
      <p:grpSpPr>
        <a:xfrm>
          <a:off x="0" y="0"/>
          <a:ext cx="0" cy="0"/>
          <a:chOff x="0" y="0"/>
          <a:chExt cx="0" cy="0"/>
        </a:xfrm>
      </p:grpSpPr>
      <p:sp>
        <p:nvSpPr>
          <p:cNvPr id="33" name="Title Text"/>
          <p:cNvSpPr txBox="1">
            <a:spLocks noGrp="1"/>
          </p:cNvSpPr>
          <p:nvPr>
            <p:ph type="title" hasCustomPrompt="1"/>
          </p:nvPr>
        </p:nvSpPr>
        <p:spPr>
          <a:xfrm>
            <a:off x="1527048" y="1511312"/>
            <a:ext cx="7378701" cy="1359346"/>
          </a:xfrm>
          <a:prstGeom prst="rect">
            <a:avLst/>
          </a:prstGeom>
        </p:spPr>
        <p:txBody>
          <a:bodyPr>
            <a:spAutoFit/>
          </a:bodyPr>
          <a:lstStyle>
            <a:lvl1pPr>
              <a:lnSpc>
                <a:spcPts val="9800"/>
              </a:lnSpc>
              <a:defRPr sz="9800" spc="-195">
                <a:solidFill>
                  <a:schemeClr val="tx1"/>
                </a:solidFill>
              </a:defRPr>
            </a:lvl1pPr>
          </a:lstStyle>
          <a:p>
            <a:r>
              <a:rPr dirty="0"/>
              <a:t>Title Text</a:t>
            </a:r>
          </a:p>
        </p:txBody>
      </p:sp>
      <p:sp>
        <p:nvSpPr>
          <p:cNvPr id="34" name="Body Level One…"/>
          <p:cNvSpPr txBox="1">
            <a:spLocks noGrp="1"/>
          </p:cNvSpPr>
          <p:nvPr>
            <p:ph type="body" sz="half" idx="1" hasCustomPrompt="1"/>
          </p:nvPr>
        </p:nvSpPr>
        <p:spPr>
          <a:xfrm>
            <a:off x="1527048" y="5175504"/>
            <a:ext cx="12923441" cy="3865866"/>
          </a:xfrm>
          <a:prstGeom prst="rect">
            <a:avLst/>
          </a:prstGeom>
          <a:solidFill>
            <a:schemeClr val="accent4"/>
          </a:solidFill>
          <a:ln w="25400">
            <a:solidFill>
              <a:srgbClr val="FFFFFF"/>
            </a:solidFill>
          </a:ln>
        </p:spPr>
        <p:txBody>
          <a:bodyPr>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5">
              <a:lnSpc>
                <a:spcPts val="4700"/>
              </a:lnSpc>
              <a:spcBef>
                <a:spcPts val="1400"/>
              </a:spcBef>
              <a:buClr>
                <a:schemeClr val="tx1"/>
              </a:buClr>
              <a:buFont typeface="System Font Regular"/>
              <a:buChar char="-"/>
              <a:tabLst/>
              <a:defRPr sz="3500" i="0" spc="0">
                <a:solidFill>
                  <a:schemeClr val="tx1"/>
                </a:solidFill>
              </a:defRPr>
            </a:lvl4pPr>
            <a:lvl5pPr marL="2295525" indent="-487363">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
        <p:nvSpPr>
          <p:cNvPr id="6" name="Subheader Text">
            <a:extLst>
              <a:ext uri="{FF2B5EF4-FFF2-40B4-BE49-F238E27FC236}">
                <a16:creationId xmlns:a16="http://schemas.microsoft.com/office/drawing/2014/main" id="{F88BB09D-4737-B04A-95AB-5565F36F3967}"/>
              </a:ext>
            </a:extLst>
          </p:cNvPr>
          <p:cNvSpPr>
            <a:spLocks noGrp="1"/>
          </p:cNvSpPr>
          <p:nvPr>
            <p:ph type="body" sz="quarter" idx="13" hasCustomPrompt="1"/>
          </p:nvPr>
        </p:nvSpPr>
        <p:spPr>
          <a:xfrm>
            <a:off x="1528889" y="3949624"/>
            <a:ext cx="8575231" cy="910506"/>
          </a:xfrm>
          <a:prstGeom prst="rect">
            <a:avLst/>
          </a:prstGeom>
          <a:noFill/>
          <a:ln w="25400">
            <a:noFill/>
          </a:ln>
        </p:spPr>
        <p:txBody>
          <a:bodyPr lIns="50800" tIns="50800" rIns="50800" bIns="50800" anchor="b">
            <a:spAutoFit/>
          </a:bodyPr>
          <a:lstStyle>
            <a:lvl1pPr>
              <a:lnSpc>
                <a:spcPts val="6300"/>
              </a:lnSpc>
              <a:defRPr sz="6300" i="1" spc="-100" baseline="0">
                <a:solidFill>
                  <a:schemeClr val="tx1"/>
                </a:solidFill>
              </a:defRPr>
            </a:lvl1pPr>
          </a:lstStyle>
          <a:p>
            <a:r>
              <a:rPr dirty="0" err="1"/>
              <a:t>Subheader</a:t>
            </a:r>
            <a:r>
              <a:rPr dirty="0"/>
              <a:t>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7" y="304800"/>
            <a:ext cx="104457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526B89C6-F1D1-4F37-96E7-E65B47D0D918}"/>
              </a:ext>
            </a:extLst>
          </p:cNvPr>
          <p:cNvCxnSpPr/>
          <p:nvPr userDrawn="1"/>
        </p:nvCxnSpPr>
        <p:spPr>
          <a:xfrm>
            <a:off x="1219200" y="2743200"/>
            <a:ext cx="21945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aseline="0">
                <a:solidFill>
                  <a:srgbClr val="004E95"/>
                </a:solidFill>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514350" indent="-514350">
              <a:buFont typeface="Wingdings" panose="05000000000000000000" pitchFamily="2" charset="2"/>
              <a:buChar char="§"/>
              <a:defRPr baseline="0">
                <a:solidFill>
                  <a:schemeClr val="tx1"/>
                </a:solidFill>
                <a:latin typeface="Helvetica" pitchFamily="34" charset="0"/>
              </a:defRPr>
            </a:lvl1pPr>
            <a:lvl2pPr>
              <a:defRPr>
                <a:solidFill>
                  <a:schemeClr val="tx1"/>
                </a:solidFill>
                <a:latin typeface="Helvetica" pitchFamily="34" charset="0"/>
              </a:defRPr>
            </a:lvl2pPr>
            <a:lvl3pPr>
              <a:defRPr>
                <a:solidFill>
                  <a:schemeClr val="tx1"/>
                </a:solidFill>
                <a:latin typeface="Helvetica" pitchFamily="34" charset="0"/>
              </a:defRPr>
            </a:lvl3pPr>
            <a:lvl4pPr>
              <a:defRPr>
                <a:solidFill>
                  <a:schemeClr val="tx1"/>
                </a:solidFill>
                <a:latin typeface="Helvetica" pitchFamily="34" charset="0"/>
              </a:defRPr>
            </a:lvl4pPr>
            <a:lvl5pPr>
              <a:defRPr>
                <a:solidFill>
                  <a:schemeClr val="tx1"/>
                </a:solidFill>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3A921C-FD17-42D0-BCC9-9964E56110E1}"/>
              </a:ext>
            </a:extLst>
          </p:cNvPr>
          <p:cNvSpPr>
            <a:spLocks noGrp="1"/>
          </p:cNvSpPr>
          <p:nvPr>
            <p:ph type="sldNum" sz="quarter" idx="10"/>
          </p:nvPr>
        </p:nvSpPr>
        <p:spPr/>
        <p:txBody>
          <a:bodyPr/>
          <a:lstStyle>
            <a:lvl1pPr>
              <a:defRPr/>
            </a:lvl1pPr>
          </a:lstStyle>
          <a:p>
            <a:pPr>
              <a:defRPr/>
            </a:pPr>
            <a:r>
              <a:rPr lang="en-US" altLang="en-US"/>
              <a:t>S</a:t>
            </a:r>
            <a:fld id="{F282D007-3449-47FF-8B8D-D9006A5BAA42}" type="slidenum">
              <a:rPr lang="en-US" altLang="en-US"/>
              <a:pPr>
                <a:defRPr/>
              </a:pPr>
              <a:t>‹#›</a:t>
            </a:fld>
            <a:endParaRPr lang="en-US" altLang="en-US"/>
          </a:p>
        </p:txBody>
      </p:sp>
    </p:spTree>
    <p:extLst>
      <p:ext uri="{BB962C8B-B14F-4D97-AF65-F5344CB8AC3E}">
        <p14:creationId xmlns:p14="http://schemas.microsoft.com/office/powerpoint/2010/main" val="1859953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6400" y="304800"/>
            <a:ext cx="10445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0542CAD-7C64-4DCD-AE2C-91E3F2ACD982}"/>
              </a:ext>
            </a:extLst>
          </p:cNvPr>
          <p:cNvCxnSpPr/>
          <p:nvPr userDrawn="1"/>
        </p:nvCxnSpPr>
        <p:spPr>
          <a:xfrm>
            <a:off x="1219200" y="2743200"/>
            <a:ext cx="21945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atin typeface="Helvetica" pitchFamily="34" charset="0"/>
              </a:defRPr>
            </a:lvl1pPr>
          </a:lstStyle>
          <a:p>
            <a:r>
              <a:rPr lang="en-US"/>
              <a:t>Click to edit Master title style</a:t>
            </a:r>
          </a:p>
        </p:txBody>
      </p:sp>
      <p:sp>
        <p:nvSpPr>
          <p:cNvPr id="3" name="Content Placeholder 2"/>
          <p:cNvSpPr>
            <a:spLocks noGrp="1"/>
          </p:cNvSpPr>
          <p:nvPr>
            <p:ph sz="half" idx="1"/>
          </p:nvPr>
        </p:nvSpPr>
        <p:spPr>
          <a:xfrm>
            <a:off x="1219200" y="3200411"/>
            <a:ext cx="10769600" cy="9051926"/>
          </a:xfrm>
        </p:spPr>
        <p:txBody>
          <a:bodyPr/>
          <a:lstStyle>
            <a:lvl1pPr marL="514350" indent="-514350">
              <a:buFont typeface="Wingdings" panose="05000000000000000000" pitchFamily="2" charset="2"/>
              <a:buChar char="§"/>
              <a:defRPr sz="3150">
                <a:solidFill>
                  <a:schemeClr val="tx1"/>
                </a:solidFill>
                <a:latin typeface="Helvetica" pitchFamily="34" charset="0"/>
              </a:defRPr>
            </a:lvl1pPr>
            <a:lvl2pPr>
              <a:defRPr sz="2700">
                <a:solidFill>
                  <a:schemeClr val="tx1"/>
                </a:solidFill>
                <a:latin typeface="Helvetica" pitchFamily="34" charset="0"/>
              </a:defRPr>
            </a:lvl2pPr>
            <a:lvl3pPr>
              <a:defRPr sz="2250">
                <a:solidFill>
                  <a:schemeClr val="tx1"/>
                </a:solidFill>
                <a:latin typeface="Helvetica" pitchFamily="34" charset="0"/>
              </a:defRPr>
            </a:lvl3pPr>
            <a:lvl4pPr>
              <a:defRPr sz="2026">
                <a:solidFill>
                  <a:schemeClr val="tx1"/>
                </a:solidFill>
                <a:latin typeface="Helvetica" pitchFamily="34" charset="0"/>
              </a:defRPr>
            </a:lvl4pPr>
            <a:lvl5pPr>
              <a:defRPr sz="2026">
                <a:solidFill>
                  <a:schemeClr val="tx1"/>
                </a:solidFill>
                <a:latin typeface="Helvetica" pitchFamily="34" charset="0"/>
              </a:defRPr>
            </a:lvl5pPr>
            <a:lvl6pPr>
              <a:defRPr sz="2026"/>
            </a:lvl6pPr>
            <a:lvl7pPr>
              <a:defRPr sz="2026"/>
            </a:lvl7pPr>
            <a:lvl8pPr>
              <a:defRPr sz="2026"/>
            </a:lvl8pPr>
            <a:lvl9pPr>
              <a:defRPr sz="20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5200" y="3200411"/>
            <a:ext cx="10769600" cy="9051926"/>
          </a:xfrm>
        </p:spPr>
        <p:txBody>
          <a:bodyPr/>
          <a:lstStyle>
            <a:lvl1pPr marL="514350" indent="-514350">
              <a:buFont typeface="Wingdings" panose="05000000000000000000" pitchFamily="2" charset="2"/>
              <a:buChar char="§"/>
              <a:defRPr sz="3150">
                <a:solidFill>
                  <a:schemeClr val="tx1"/>
                </a:solidFill>
                <a:latin typeface="Helvetica" pitchFamily="34" charset="0"/>
              </a:defRPr>
            </a:lvl1pPr>
            <a:lvl2pPr>
              <a:defRPr sz="2700">
                <a:solidFill>
                  <a:schemeClr val="tx1"/>
                </a:solidFill>
                <a:latin typeface="Helvetica" pitchFamily="34" charset="0"/>
              </a:defRPr>
            </a:lvl2pPr>
            <a:lvl3pPr>
              <a:defRPr sz="2250">
                <a:solidFill>
                  <a:schemeClr val="tx1"/>
                </a:solidFill>
                <a:latin typeface="Helvetica" pitchFamily="34" charset="0"/>
              </a:defRPr>
            </a:lvl3pPr>
            <a:lvl4pPr>
              <a:defRPr sz="2026">
                <a:solidFill>
                  <a:schemeClr val="tx1"/>
                </a:solidFill>
                <a:latin typeface="Helvetica" pitchFamily="34" charset="0"/>
              </a:defRPr>
            </a:lvl4pPr>
            <a:lvl5pPr>
              <a:defRPr sz="2026">
                <a:solidFill>
                  <a:schemeClr val="tx1"/>
                </a:solidFill>
                <a:latin typeface="Helvetica" pitchFamily="34" charset="0"/>
              </a:defRPr>
            </a:lvl5pPr>
            <a:lvl6pPr>
              <a:defRPr sz="2026"/>
            </a:lvl6pPr>
            <a:lvl7pPr>
              <a:defRPr sz="2026"/>
            </a:lvl7pPr>
            <a:lvl8pPr>
              <a:defRPr sz="2026"/>
            </a:lvl8pPr>
            <a:lvl9pPr>
              <a:defRPr sz="20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6464FD36-51EA-48CE-BCFC-8113ACE48A20}"/>
              </a:ext>
            </a:extLst>
          </p:cNvPr>
          <p:cNvSpPr>
            <a:spLocks noGrp="1"/>
          </p:cNvSpPr>
          <p:nvPr>
            <p:ph type="sldNum" sz="quarter" idx="10"/>
          </p:nvPr>
        </p:nvSpPr>
        <p:spPr/>
        <p:txBody>
          <a:bodyPr/>
          <a:lstStyle>
            <a:lvl1pPr>
              <a:defRPr/>
            </a:lvl1pPr>
          </a:lstStyle>
          <a:p>
            <a:pPr>
              <a:defRPr/>
            </a:pPr>
            <a:r>
              <a:rPr lang="en-US" altLang="en-US"/>
              <a:t> S</a:t>
            </a:r>
            <a:fld id="{C1AC3760-2B2B-4387-BE5A-DD86B19064E2}" type="slidenum">
              <a:rPr lang="en-US" altLang="en-US"/>
              <a:pPr>
                <a:defRPr/>
              </a:pPr>
              <a:t>‹#›</a:t>
            </a:fld>
            <a:endParaRPr lang="en-US" altLang="en-US"/>
          </a:p>
        </p:txBody>
      </p:sp>
    </p:spTree>
    <p:extLst>
      <p:ext uri="{BB962C8B-B14F-4D97-AF65-F5344CB8AC3E}">
        <p14:creationId xmlns:p14="http://schemas.microsoft.com/office/powerpoint/2010/main" val="1533610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6400" y="304800"/>
            <a:ext cx="10445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6F7B261F-4A0A-4D0A-8B71-BF8353F03145}"/>
              </a:ext>
            </a:extLst>
          </p:cNvPr>
          <p:cNvSpPr>
            <a:spLocks noGrp="1"/>
          </p:cNvSpPr>
          <p:nvPr>
            <p:ph type="sldNum" sz="quarter" idx="10"/>
          </p:nvPr>
        </p:nvSpPr>
        <p:spPr/>
        <p:txBody>
          <a:bodyPr/>
          <a:lstStyle>
            <a:lvl1pPr>
              <a:defRPr/>
            </a:lvl1pPr>
          </a:lstStyle>
          <a:p>
            <a:pPr>
              <a:defRPr/>
            </a:pPr>
            <a:r>
              <a:rPr lang="en-US" altLang="en-US"/>
              <a:t>S</a:t>
            </a:r>
            <a:fld id="{78B85A01-C594-4D67-BA05-97E4B02E9628}" type="slidenum">
              <a:rPr lang="en-US" altLang="en-US"/>
              <a:pPr>
                <a:defRPr/>
              </a:pPr>
              <a:t>‹#›</a:t>
            </a:fld>
            <a:endParaRPr lang="en-US" altLang="en-US"/>
          </a:p>
        </p:txBody>
      </p:sp>
    </p:spTree>
    <p:extLst>
      <p:ext uri="{BB962C8B-B14F-4D97-AF65-F5344CB8AC3E}">
        <p14:creationId xmlns:p14="http://schemas.microsoft.com/office/powerpoint/2010/main" val="197481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54B5BE3-1604-4939-BF8A-4A2A2917D377}"/>
              </a:ext>
            </a:extLst>
          </p:cNvPr>
          <p:cNvSpPr>
            <a:spLocks noGrp="1"/>
          </p:cNvSpPr>
          <p:nvPr>
            <p:ph type="sldNum" sz="quarter" idx="10"/>
          </p:nvPr>
        </p:nvSpPr>
        <p:spPr/>
        <p:txBody>
          <a:bodyPr/>
          <a:lstStyle>
            <a:lvl1pPr>
              <a:defRPr/>
            </a:lvl1pPr>
          </a:lstStyle>
          <a:p>
            <a:pPr>
              <a:defRPr/>
            </a:pPr>
            <a:r>
              <a:rPr lang="en-US" altLang="en-US"/>
              <a:t>S</a:t>
            </a:r>
            <a:fld id="{53332F02-EB20-4120-8CCA-99F525F6B0EC}" type="slidenum">
              <a:rPr lang="en-US" altLang="en-US"/>
              <a:pPr>
                <a:defRPr/>
              </a:pPr>
              <a:t>‹#›</a:t>
            </a:fld>
            <a:endParaRPr lang="en-US" altLang="en-US"/>
          </a:p>
        </p:txBody>
      </p:sp>
    </p:spTree>
    <p:extLst>
      <p:ext uri="{BB962C8B-B14F-4D97-AF65-F5344CB8AC3E}">
        <p14:creationId xmlns:p14="http://schemas.microsoft.com/office/powerpoint/2010/main" val="93193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Exampl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F7AE3F-2872-4FD2-B018-A5A2EE19E5C2}"/>
              </a:ext>
            </a:extLst>
          </p:cNvPr>
          <p:cNvSpPr/>
          <p:nvPr userDrawn="1"/>
        </p:nvSpPr>
        <p:spPr>
          <a:xfrm>
            <a:off x="0" y="0"/>
            <a:ext cx="1219200" cy="609600"/>
          </a:xfrm>
          <a:prstGeom prst="rect">
            <a:avLst/>
          </a:prstGeom>
          <a:solidFill>
            <a:srgbClr val="35448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38" dirty="0" err="1">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777" y="1066801"/>
            <a:ext cx="438150" cy="3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eetin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7477" y="1"/>
            <a:ext cx="8064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14" name="Text Placeholder 6"/>
          <p:cNvSpPr>
            <a:spLocks noGrp="1"/>
          </p:cNvSpPr>
          <p:nvPr>
            <p:ph type="body" sz="quarter" idx="11"/>
          </p:nvPr>
        </p:nvSpPr>
        <p:spPr>
          <a:xfrm>
            <a:off x="1016000" y="3821"/>
            <a:ext cx="23368000" cy="605790"/>
          </a:xfrm>
          <a:gradFill>
            <a:gsLst>
              <a:gs pos="0">
                <a:srgbClr val="354482"/>
              </a:gs>
              <a:gs pos="100000">
                <a:schemeClr val="bg1"/>
              </a:gs>
            </a:gsLst>
            <a:lin ang="0" scaled="1"/>
          </a:gradFill>
        </p:spPr>
        <p:txBody>
          <a:bodyPr anchor="ctr"/>
          <a:lstStyle>
            <a:lvl1pPr marL="0" indent="0">
              <a:buNone/>
              <a:defRPr sz="1126">
                <a:solidFill>
                  <a:srgbClr val="FFFFFF"/>
                </a:solidFill>
              </a:defRPr>
            </a:lvl1pPr>
          </a:lstStyle>
          <a:p>
            <a:pPr lvl="0"/>
            <a:r>
              <a:rPr lang="en-US" dirty="0"/>
              <a:t>Click to edit Master text styles</a:t>
            </a:r>
          </a:p>
        </p:txBody>
      </p:sp>
      <p:sp>
        <p:nvSpPr>
          <p:cNvPr id="15" name="Text Placeholder 7"/>
          <p:cNvSpPr>
            <a:spLocks noGrp="1"/>
          </p:cNvSpPr>
          <p:nvPr>
            <p:ph type="body" sz="quarter" idx="10"/>
          </p:nvPr>
        </p:nvSpPr>
        <p:spPr>
          <a:xfrm>
            <a:off x="609600" y="3048000"/>
            <a:ext cx="23368000" cy="8991600"/>
          </a:xfrm>
        </p:spPr>
        <p:txBody>
          <a:bodyPr/>
          <a:lstStyle>
            <a:lvl1pPr>
              <a:buClr>
                <a:schemeClr val="tx1"/>
              </a:buClr>
              <a:defRPr>
                <a:solidFill>
                  <a:schemeClr val="tx1"/>
                </a:solidFill>
                <a:latin typeface="+mj-lt"/>
              </a:defRPr>
            </a:lvl1pPr>
            <a:lvl2pPr>
              <a:buClr>
                <a:schemeClr val="tx1"/>
              </a:buClr>
              <a:defRPr>
                <a:solidFill>
                  <a:schemeClr val="tx1"/>
                </a:solidFill>
                <a:latin typeface="+mj-lt"/>
              </a:defRPr>
            </a:lvl2pPr>
            <a:lvl3pPr>
              <a:buClr>
                <a:schemeClr val="tx1"/>
              </a:buClr>
              <a:defRPr>
                <a:solidFill>
                  <a:schemeClr val="tx1"/>
                </a:solidFill>
                <a:latin typeface="+mj-lt"/>
              </a:defRPr>
            </a:lvl3pPr>
            <a:lvl4pPr>
              <a:buClr>
                <a:schemeClr val="tx1"/>
              </a:buClr>
              <a:defRPr>
                <a:solidFill>
                  <a:schemeClr val="tx1"/>
                </a:solidFill>
                <a:latin typeface="+mj-lt"/>
              </a:defRPr>
            </a:lvl4pPr>
            <a:lvl5pPr>
              <a:buClr>
                <a:schemeClr val="tx1"/>
              </a:buClr>
              <a:defRPr>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7502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Line 13"/>
          <p:cNvSpPr>
            <a:spLocks noChangeShapeType="1"/>
          </p:cNvSpPr>
          <p:nvPr userDrawn="1"/>
        </p:nvSpPr>
        <p:spPr bwMode="gray">
          <a:xfrm>
            <a:off x="485777" y="11861800"/>
            <a:ext cx="231584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7000"/>
          </a:p>
        </p:txBody>
      </p:sp>
      <p:sp>
        <p:nvSpPr>
          <p:cNvPr id="7" name="Rectangle 37">
            <a:extLst>
              <a:ext uri="{FF2B5EF4-FFF2-40B4-BE49-F238E27FC236}">
                <a16:creationId xmlns:a16="http://schemas.microsoft.com/office/drawing/2014/main" id="{E87FFD25-80EE-4F70-9A62-DA56D6992007}"/>
              </a:ext>
            </a:extLst>
          </p:cNvPr>
          <p:cNvSpPr>
            <a:spLocks noChangeArrowheads="1"/>
          </p:cNvSpPr>
          <p:nvPr userDrawn="1"/>
        </p:nvSpPr>
        <p:spPr bwMode="gray">
          <a:xfrm>
            <a:off x="12120272" y="265555"/>
            <a:ext cx="184731" cy="63094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endParaRPr lang="en-US" altLang="en-US" sz="2026"/>
          </a:p>
        </p:txBody>
      </p:sp>
      <p:sp>
        <p:nvSpPr>
          <p:cNvPr id="8" name="Rectangle 4">
            <a:extLst>
              <a:ext uri="{FF2B5EF4-FFF2-40B4-BE49-F238E27FC236}">
                <a16:creationId xmlns:a16="http://schemas.microsoft.com/office/drawing/2014/main" id="{D300CDD9-3F1A-4C0F-A3D9-70B68D005CFA}"/>
              </a:ext>
            </a:extLst>
          </p:cNvPr>
          <p:cNvSpPr>
            <a:spLocks noChangeArrowheads="1"/>
          </p:cNvSpPr>
          <p:nvPr userDrawn="1"/>
        </p:nvSpPr>
        <p:spPr bwMode="gray">
          <a:xfrm>
            <a:off x="3540127" y="12785727"/>
            <a:ext cx="17110074"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1350"/>
              <a:t>GOVERNMENT FINANCE OFFICERS ASSOCIATION</a:t>
            </a:r>
          </a:p>
        </p:txBody>
      </p:sp>
      <p:pic>
        <p:nvPicPr>
          <p:cNvPr id="9" name="Picture 10" descr="GFOA logo R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827" y="12068176"/>
            <a:ext cx="1577974" cy="138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1193800" y="3022609"/>
            <a:ext cx="21945600" cy="84137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1189568" y="1222387"/>
            <a:ext cx="21945600" cy="727074"/>
          </a:xfrm>
          <a:prstGeom prst="rect">
            <a:avLst/>
          </a:prstGeom>
        </p:spPr>
        <p:txBody>
          <a:bodyPr lIns="0" tIns="0" rIns="0" bIns="0"/>
          <a:lstStyle/>
          <a:p>
            <a:r>
              <a:rPr lang="en-US" dirty="0"/>
              <a:t>Click to edit Master title style</a:t>
            </a:r>
          </a:p>
        </p:txBody>
      </p:sp>
      <p:sp>
        <p:nvSpPr>
          <p:cNvPr id="10" name="Rectangle 6">
            <a:extLst>
              <a:ext uri="{FF2B5EF4-FFF2-40B4-BE49-F238E27FC236}">
                <a16:creationId xmlns:a16="http://schemas.microsoft.com/office/drawing/2014/main" id="{58D8F005-9382-4AAB-BA6C-5FB24E02183E}"/>
              </a:ext>
            </a:extLst>
          </p:cNvPr>
          <p:cNvSpPr>
            <a:spLocks noGrp="1" noChangeArrowheads="1"/>
          </p:cNvSpPr>
          <p:nvPr>
            <p:ph type="sldNum" sz="quarter" idx="10"/>
          </p:nvPr>
        </p:nvSpPr>
        <p:spPr bwMode="auto">
          <a:xfrm>
            <a:off x="17475200" y="12490450"/>
            <a:ext cx="5689600" cy="952500"/>
          </a:xfrm>
          <a:ln>
            <a:miter lim="800000"/>
            <a:headEnd/>
            <a:tailEnd/>
          </a:ln>
        </p:spPr>
        <p:txBody>
          <a:bodyPr/>
          <a:lstStyle>
            <a:lvl1pPr algn="r" eaLnBrk="1" hangingPunct="1">
              <a:defRPr sz="1576">
                <a:cs typeface="Arial" panose="020B0604020202020204" pitchFamily="34" charset="0"/>
              </a:defRPr>
            </a:lvl1pPr>
          </a:lstStyle>
          <a:p>
            <a:pPr>
              <a:defRPr/>
            </a:pPr>
            <a:fld id="{0BA7A56D-C279-4A24-A7EE-4012CEDE6D2E}" type="slidenum">
              <a:rPr lang="en-US" altLang="en-US"/>
              <a:pPr>
                <a:defRPr/>
              </a:pPr>
              <a:t>‹#›</a:t>
            </a:fld>
            <a:endParaRPr lang="en-US" altLang="en-US"/>
          </a:p>
        </p:txBody>
      </p:sp>
    </p:spTree>
    <p:extLst>
      <p:ext uri="{BB962C8B-B14F-4D97-AF65-F5344CB8AC3E}">
        <p14:creationId xmlns:p14="http://schemas.microsoft.com/office/powerpoint/2010/main" val="2899092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54B5BE3-1604-4939-BF8A-4A2A2917D377}"/>
              </a:ext>
            </a:extLst>
          </p:cNvPr>
          <p:cNvSpPr>
            <a:spLocks noGrp="1"/>
          </p:cNvSpPr>
          <p:nvPr>
            <p:ph type="sldNum" sz="quarter" idx="10"/>
          </p:nvPr>
        </p:nvSpPr>
        <p:spPr/>
        <p:txBody>
          <a:bodyPr/>
          <a:lstStyle>
            <a:lvl1pPr>
              <a:defRPr/>
            </a:lvl1pPr>
          </a:lstStyle>
          <a:p>
            <a:pPr>
              <a:defRPr/>
            </a:pPr>
            <a:r>
              <a:rPr lang="en-US" altLang="en-US"/>
              <a:t>S</a:t>
            </a:r>
            <a:fld id="{8C869BA1-D114-43A8-A4EB-F1B1409FBF69}" type="slidenum">
              <a:rPr lang="en-US" altLang="en-US"/>
              <a:pPr>
                <a:defRPr/>
              </a:pPr>
              <a:t>‹#›</a:t>
            </a:fld>
            <a:endParaRPr lang="en-US" altLang="en-US"/>
          </a:p>
        </p:txBody>
      </p:sp>
    </p:spTree>
    <p:extLst>
      <p:ext uri="{BB962C8B-B14F-4D97-AF65-F5344CB8AC3E}">
        <p14:creationId xmlns:p14="http://schemas.microsoft.com/office/powerpoint/2010/main" val="286007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50800" y="1828800"/>
            <a:ext cx="195072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7000"/>
          </a:p>
        </p:txBody>
      </p:sp>
      <p:sp>
        <p:nvSpPr>
          <p:cNvPr id="5" name="Rectangle 2"/>
          <p:cNvSpPr>
            <a:spLocks noChangeArrowheads="1"/>
          </p:cNvSpPr>
          <p:nvPr userDrawn="1"/>
        </p:nvSpPr>
        <p:spPr bwMode="auto">
          <a:xfrm>
            <a:off x="19507200" y="0"/>
            <a:ext cx="4876800" cy="5638800"/>
          </a:xfrm>
          <a:prstGeom prst="rect">
            <a:avLst/>
          </a:prstGeom>
          <a:solidFill>
            <a:srgbClr val="000080"/>
          </a:solidFill>
          <a:ln w="635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6" name="Line 20"/>
          <p:cNvSpPr>
            <a:spLocks noChangeShapeType="1"/>
          </p:cNvSpPr>
          <p:nvPr userDrawn="1"/>
        </p:nvSpPr>
        <p:spPr bwMode="auto">
          <a:xfrm>
            <a:off x="0" y="5638800"/>
            <a:ext cx="24384000"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7000"/>
          </a:p>
        </p:txBody>
      </p:sp>
      <p:sp>
        <p:nvSpPr>
          <p:cNvPr id="7" name="Oval 21"/>
          <p:cNvSpPr>
            <a:spLocks noChangeArrowheads="1"/>
          </p:cNvSpPr>
          <p:nvPr userDrawn="1"/>
        </p:nvSpPr>
        <p:spPr bwMode="auto">
          <a:xfrm>
            <a:off x="22110700" y="6045201"/>
            <a:ext cx="533400" cy="403226"/>
          </a:xfrm>
          <a:prstGeom prst="ellipse">
            <a:avLst/>
          </a:prstGeom>
          <a:solidFill>
            <a:srgbClr val="0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8" name="Oval 22"/>
          <p:cNvSpPr>
            <a:spLocks noChangeArrowheads="1"/>
          </p:cNvSpPr>
          <p:nvPr userDrawn="1"/>
        </p:nvSpPr>
        <p:spPr bwMode="auto">
          <a:xfrm>
            <a:off x="22863177" y="6045201"/>
            <a:ext cx="539750" cy="403226"/>
          </a:xfrm>
          <a:prstGeom prst="ellipse">
            <a:avLst/>
          </a:prstGeom>
          <a:solidFill>
            <a:srgbClr val="0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9" name="Oval 23"/>
          <p:cNvSpPr>
            <a:spLocks noChangeArrowheads="1"/>
          </p:cNvSpPr>
          <p:nvPr userDrawn="1"/>
        </p:nvSpPr>
        <p:spPr bwMode="auto">
          <a:xfrm>
            <a:off x="22863177" y="6597651"/>
            <a:ext cx="539750" cy="403226"/>
          </a:xfrm>
          <a:prstGeom prst="ellipse">
            <a:avLst/>
          </a:prstGeom>
          <a:solidFill>
            <a:srgbClr val="0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0" name="Oval 24"/>
          <p:cNvSpPr>
            <a:spLocks noChangeArrowheads="1"/>
          </p:cNvSpPr>
          <p:nvPr userDrawn="1"/>
        </p:nvSpPr>
        <p:spPr bwMode="auto">
          <a:xfrm>
            <a:off x="20589877" y="7750176"/>
            <a:ext cx="539750" cy="403224"/>
          </a:xfrm>
          <a:prstGeom prst="ellipse">
            <a:avLst/>
          </a:prstGeom>
          <a:solidFill>
            <a:srgbClr val="11111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1" name="Oval 25"/>
          <p:cNvSpPr>
            <a:spLocks noChangeArrowheads="1"/>
          </p:cNvSpPr>
          <p:nvPr userDrawn="1"/>
        </p:nvSpPr>
        <p:spPr bwMode="auto">
          <a:xfrm>
            <a:off x="21348701" y="7750176"/>
            <a:ext cx="542926" cy="403224"/>
          </a:xfrm>
          <a:prstGeom prst="ellipse">
            <a:avLst/>
          </a:prstGeom>
          <a:solidFill>
            <a:srgbClr val="11111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2" name="Oval 26"/>
          <p:cNvSpPr>
            <a:spLocks noChangeArrowheads="1"/>
          </p:cNvSpPr>
          <p:nvPr userDrawn="1"/>
        </p:nvSpPr>
        <p:spPr bwMode="auto">
          <a:xfrm>
            <a:off x="21348701" y="8318501"/>
            <a:ext cx="542926" cy="403226"/>
          </a:xfrm>
          <a:prstGeom prst="ellipse">
            <a:avLst/>
          </a:prstGeom>
          <a:solidFill>
            <a:srgbClr val="4D4D4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3" name="Oval 27"/>
          <p:cNvSpPr>
            <a:spLocks noChangeArrowheads="1"/>
          </p:cNvSpPr>
          <p:nvPr userDrawn="1"/>
        </p:nvSpPr>
        <p:spPr bwMode="auto">
          <a:xfrm>
            <a:off x="22110700" y="8318501"/>
            <a:ext cx="533400" cy="403226"/>
          </a:xfrm>
          <a:prstGeom prst="ellipse">
            <a:avLst/>
          </a:prstGeom>
          <a:solidFill>
            <a:srgbClr val="4D4D4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4" name="Oval 28"/>
          <p:cNvSpPr>
            <a:spLocks noChangeArrowheads="1"/>
          </p:cNvSpPr>
          <p:nvPr userDrawn="1"/>
        </p:nvSpPr>
        <p:spPr bwMode="auto">
          <a:xfrm>
            <a:off x="22110700" y="8886826"/>
            <a:ext cx="533400" cy="403224"/>
          </a:xfrm>
          <a:prstGeom prst="ellipse">
            <a:avLst/>
          </a:prstGeom>
          <a:solidFill>
            <a:srgbClr val="77777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5" name="Oval 29"/>
          <p:cNvSpPr>
            <a:spLocks noChangeArrowheads="1"/>
          </p:cNvSpPr>
          <p:nvPr userDrawn="1"/>
        </p:nvSpPr>
        <p:spPr bwMode="auto">
          <a:xfrm>
            <a:off x="22863177" y="8886826"/>
            <a:ext cx="539750" cy="403224"/>
          </a:xfrm>
          <a:prstGeom prst="ellipse">
            <a:avLst/>
          </a:prstGeom>
          <a:solidFill>
            <a:srgbClr val="77777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6" name="Oval 30"/>
          <p:cNvSpPr>
            <a:spLocks noChangeArrowheads="1"/>
          </p:cNvSpPr>
          <p:nvPr userDrawn="1"/>
        </p:nvSpPr>
        <p:spPr bwMode="auto">
          <a:xfrm>
            <a:off x="22085300" y="7747001"/>
            <a:ext cx="536576" cy="403226"/>
          </a:xfrm>
          <a:prstGeom prst="ellipse">
            <a:avLst/>
          </a:prstGeom>
          <a:solidFill>
            <a:srgbClr val="11111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7" name="Oval 31"/>
          <p:cNvSpPr>
            <a:spLocks noChangeArrowheads="1"/>
          </p:cNvSpPr>
          <p:nvPr userDrawn="1"/>
        </p:nvSpPr>
        <p:spPr bwMode="auto">
          <a:xfrm>
            <a:off x="22844127" y="7747001"/>
            <a:ext cx="536574" cy="403226"/>
          </a:xfrm>
          <a:prstGeom prst="ellipse">
            <a:avLst/>
          </a:prstGeom>
          <a:solidFill>
            <a:srgbClr val="11111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8" name="Oval 32"/>
          <p:cNvSpPr>
            <a:spLocks noChangeArrowheads="1"/>
          </p:cNvSpPr>
          <p:nvPr userDrawn="1"/>
        </p:nvSpPr>
        <p:spPr bwMode="auto">
          <a:xfrm>
            <a:off x="22844127" y="8299451"/>
            <a:ext cx="536574" cy="403226"/>
          </a:xfrm>
          <a:prstGeom prst="ellipse">
            <a:avLst/>
          </a:prstGeom>
          <a:solidFill>
            <a:srgbClr val="4D4D4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19" name="Oval 33"/>
          <p:cNvSpPr>
            <a:spLocks noChangeArrowheads="1"/>
          </p:cNvSpPr>
          <p:nvPr userDrawn="1"/>
        </p:nvSpPr>
        <p:spPr bwMode="auto">
          <a:xfrm>
            <a:off x="22844127" y="9480551"/>
            <a:ext cx="536574" cy="403226"/>
          </a:xfrm>
          <a:prstGeom prst="ellipse">
            <a:avLst/>
          </a:prstGeom>
          <a:solidFill>
            <a:srgbClr val="9696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20" name="Oval 34"/>
          <p:cNvSpPr>
            <a:spLocks noChangeArrowheads="1"/>
          </p:cNvSpPr>
          <p:nvPr userDrawn="1"/>
        </p:nvSpPr>
        <p:spPr bwMode="auto">
          <a:xfrm>
            <a:off x="23609300" y="7204076"/>
            <a:ext cx="536576" cy="403224"/>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21" name="Oval 35"/>
          <p:cNvSpPr>
            <a:spLocks noChangeArrowheads="1"/>
          </p:cNvSpPr>
          <p:nvPr userDrawn="1"/>
        </p:nvSpPr>
        <p:spPr bwMode="auto">
          <a:xfrm>
            <a:off x="23587077" y="6064251"/>
            <a:ext cx="539750" cy="403226"/>
          </a:xfrm>
          <a:prstGeom prst="ellipse">
            <a:avLst/>
          </a:prstGeom>
          <a:solidFill>
            <a:srgbClr val="0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22" name="Oval 36"/>
          <p:cNvSpPr>
            <a:spLocks noChangeArrowheads="1"/>
          </p:cNvSpPr>
          <p:nvPr userDrawn="1"/>
        </p:nvSpPr>
        <p:spPr bwMode="auto">
          <a:xfrm>
            <a:off x="23587077" y="6616701"/>
            <a:ext cx="539750" cy="403226"/>
          </a:xfrm>
          <a:prstGeom prst="ellipse">
            <a:avLst/>
          </a:prstGeom>
          <a:solidFill>
            <a:srgbClr val="00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23" name="Oval 37"/>
          <p:cNvSpPr>
            <a:spLocks noChangeArrowheads="1"/>
          </p:cNvSpPr>
          <p:nvPr userDrawn="1"/>
        </p:nvSpPr>
        <p:spPr bwMode="auto">
          <a:xfrm>
            <a:off x="23587077" y="8905876"/>
            <a:ext cx="539750" cy="403224"/>
          </a:xfrm>
          <a:prstGeom prst="ellipse">
            <a:avLst/>
          </a:prstGeom>
          <a:solidFill>
            <a:srgbClr val="77777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24" name="Oval 38"/>
          <p:cNvSpPr>
            <a:spLocks noChangeArrowheads="1"/>
          </p:cNvSpPr>
          <p:nvPr userDrawn="1"/>
        </p:nvSpPr>
        <p:spPr bwMode="auto">
          <a:xfrm>
            <a:off x="23568027" y="7766051"/>
            <a:ext cx="539750" cy="403226"/>
          </a:xfrm>
          <a:prstGeom prst="ellipse">
            <a:avLst/>
          </a:prstGeom>
          <a:solidFill>
            <a:srgbClr val="11111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25" name="Oval 39"/>
          <p:cNvSpPr>
            <a:spLocks noChangeArrowheads="1"/>
          </p:cNvSpPr>
          <p:nvPr userDrawn="1"/>
        </p:nvSpPr>
        <p:spPr bwMode="auto">
          <a:xfrm>
            <a:off x="23568027" y="8318501"/>
            <a:ext cx="539750" cy="403226"/>
          </a:xfrm>
          <a:prstGeom prst="ellipse">
            <a:avLst/>
          </a:prstGeom>
          <a:solidFill>
            <a:srgbClr val="4D4D4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26" name="Oval 40"/>
          <p:cNvSpPr>
            <a:spLocks noChangeArrowheads="1"/>
          </p:cNvSpPr>
          <p:nvPr userDrawn="1"/>
        </p:nvSpPr>
        <p:spPr bwMode="auto">
          <a:xfrm>
            <a:off x="23568027" y="9499601"/>
            <a:ext cx="539750" cy="403226"/>
          </a:xfrm>
          <a:prstGeom prst="ellipse">
            <a:avLst/>
          </a:prstGeom>
          <a:solidFill>
            <a:srgbClr val="9696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sp>
        <p:nvSpPr>
          <p:cNvPr id="27" name="Oval 41"/>
          <p:cNvSpPr>
            <a:spLocks noChangeArrowheads="1"/>
          </p:cNvSpPr>
          <p:nvPr userDrawn="1"/>
        </p:nvSpPr>
        <p:spPr bwMode="auto">
          <a:xfrm>
            <a:off x="23568027" y="10052051"/>
            <a:ext cx="539750" cy="403226"/>
          </a:xfrm>
          <a:prstGeom prst="ellipse">
            <a:avLst/>
          </a:prstGeom>
          <a:solidFill>
            <a:srgbClr val="C0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7000"/>
          </a:p>
        </p:txBody>
      </p:sp>
      <p:pic>
        <p:nvPicPr>
          <p:cNvPr id="28" name="Picture 42" descr="GFOAblue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808827" y="762000"/>
            <a:ext cx="44005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842434" y="933450"/>
            <a:ext cx="18084800" cy="4267200"/>
          </a:xfrm>
        </p:spPr>
        <p:txBody>
          <a:bodyPr/>
          <a:lstStyle>
            <a:lvl1pPr algn="r">
              <a:defRPr sz="9600">
                <a:solidFill>
                  <a:srgbClr val="000080"/>
                </a:solidFill>
              </a:defRPr>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2264834" y="6099176"/>
            <a:ext cx="16662400" cy="4724400"/>
          </a:xfrm>
        </p:spPr>
        <p:txBody>
          <a:bodyPr/>
          <a:lstStyle>
            <a:lvl1pPr marL="0" indent="0" algn="r">
              <a:buFont typeface="Wingdings" pitchFamily="2" charset="2"/>
              <a:buNone/>
              <a:defRPr sz="6400"/>
            </a:lvl1pPr>
          </a:lstStyle>
          <a:p>
            <a:pPr lvl="0"/>
            <a:r>
              <a:rPr lang="en-US" altLang="en-US" noProof="0"/>
              <a:t>Click to edit Master subtitle style</a:t>
            </a:r>
          </a:p>
        </p:txBody>
      </p:sp>
      <p:sp>
        <p:nvSpPr>
          <p:cNvPr id="29" name="Rectangle 5"/>
          <p:cNvSpPr>
            <a:spLocks noGrp="1" noChangeArrowheads="1"/>
          </p:cNvSpPr>
          <p:nvPr>
            <p:ph type="dt" sz="half" idx="10"/>
          </p:nvPr>
        </p:nvSpPr>
        <p:spPr>
          <a:xfrm>
            <a:off x="0" y="0"/>
            <a:ext cx="0" cy="0"/>
          </a:xfrm>
        </p:spPr>
        <p:txBody>
          <a:bodyPr/>
          <a:lstStyle>
            <a:lvl1pPr>
              <a:defRPr/>
            </a:lvl1pPr>
          </a:lstStyle>
          <a:p>
            <a:pPr>
              <a:defRPr/>
            </a:pPr>
            <a:endParaRPr lang="en-US" altLang="en-US"/>
          </a:p>
        </p:txBody>
      </p:sp>
      <p:sp>
        <p:nvSpPr>
          <p:cNvPr id="30" name="Rectangle 6"/>
          <p:cNvSpPr>
            <a:spLocks noGrp="1" noChangeArrowheads="1"/>
          </p:cNvSpPr>
          <p:nvPr>
            <p:ph type="ftr" sz="quarter" idx="11"/>
          </p:nvPr>
        </p:nvSpPr>
        <p:spPr>
          <a:xfrm>
            <a:off x="0" y="0"/>
            <a:ext cx="0" cy="0"/>
          </a:xfrm>
        </p:spPr>
        <p:txBody>
          <a:bodyPr/>
          <a:lstStyle>
            <a:lvl1pPr>
              <a:defRPr/>
            </a:lvl1pPr>
          </a:lstStyle>
          <a:p>
            <a:pPr>
              <a:defRPr/>
            </a:pPr>
            <a:endParaRPr lang="en-US" altLang="en-US"/>
          </a:p>
        </p:txBody>
      </p:sp>
      <p:sp>
        <p:nvSpPr>
          <p:cNvPr id="31" name="Rectangle 7"/>
          <p:cNvSpPr>
            <a:spLocks noGrp="1" noChangeArrowheads="1"/>
          </p:cNvSpPr>
          <p:nvPr>
            <p:ph type="sldNum" sz="quarter" idx="12"/>
          </p:nvPr>
        </p:nvSpPr>
        <p:spPr/>
        <p:txBody>
          <a:bodyPr/>
          <a:lstStyle>
            <a:lvl1pPr>
              <a:defRPr/>
            </a:lvl1pPr>
          </a:lstStyle>
          <a:p>
            <a:pPr>
              <a:defRPr/>
            </a:pPr>
            <a:fld id="{35BC6FA5-F5C4-4450-AA85-C2CCE2C5FE4A}" type="slidenum">
              <a:rPr lang="en-US" altLang="en-US"/>
              <a:pPr>
                <a:defRPr/>
              </a:pPr>
              <a:t>‹#›</a:t>
            </a:fld>
            <a:endParaRPr lang="en-US" altLang="en-US"/>
          </a:p>
        </p:txBody>
      </p:sp>
    </p:spTree>
    <p:extLst>
      <p:ext uri="{BB962C8B-B14F-4D97-AF65-F5344CB8AC3E}">
        <p14:creationId xmlns:p14="http://schemas.microsoft.com/office/powerpoint/2010/main" val="2916463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Graphic">
    <p:bg>
      <p:bgPr>
        <a:solidFill>
          <a:schemeClr val="accent4"/>
        </a:solidFill>
        <a:effectLst/>
      </p:bgPr>
    </p:bg>
    <p:spTree>
      <p:nvGrpSpPr>
        <p:cNvPr id="1" name=""/>
        <p:cNvGrpSpPr/>
        <p:nvPr/>
      </p:nvGrpSpPr>
      <p:grpSpPr>
        <a:xfrm>
          <a:off x="0" y="0"/>
          <a:ext cx="0" cy="0"/>
          <a:chOff x="0" y="0"/>
          <a:chExt cx="0" cy="0"/>
        </a:xfrm>
      </p:grpSpPr>
      <p:pic>
        <p:nvPicPr>
          <p:cNvPr id="11" name="GFOAGraphic1.png" descr="GFOAGraphic1.png"/>
          <p:cNvPicPr>
            <a:picLocks noChangeAspect="1"/>
          </p:cNvPicPr>
          <p:nvPr userDrawn="1"/>
        </p:nvPicPr>
        <p:blipFill>
          <a:blip r:embed="rId2"/>
          <a:stretch>
            <a:fillRect/>
          </a:stretch>
        </p:blipFill>
        <p:spPr>
          <a:xfrm>
            <a:off x="1647" y="0"/>
            <a:ext cx="24380710" cy="13716000"/>
          </a:xfrm>
          <a:prstGeom prst="rect">
            <a:avLst/>
          </a:prstGeom>
          <a:ln w="12700">
            <a:miter lim="400000"/>
          </a:ln>
        </p:spPr>
      </p:pic>
      <p:sp>
        <p:nvSpPr>
          <p:cNvPr id="12" name="Title Text"/>
          <p:cNvSpPr txBox="1">
            <a:spLocks noGrp="1"/>
          </p:cNvSpPr>
          <p:nvPr>
            <p:ph type="title"/>
          </p:nvPr>
        </p:nvSpPr>
        <p:spPr>
          <a:xfrm>
            <a:off x="1527048" y="1527048"/>
            <a:ext cx="10349920" cy="1987724"/>
          </a:xfrm>
          <a:prstGeom prst="rect">
            <a:avLst/>
          </a:prstGeom>
          <a:solidFill>
            <a:schemeClr val="accent4"/>
          </a:solidFill>
          <a:ln w="25400">
            <a:solidFill>
              <a:srgbClr val="FFFFFF"/>
            </a:solidFill>
          </a:ln>
          <a:effectLst/>
        </p:spPr>
        <p:txBody>
          <a:bodyPr wrap="square">
            <a:spAutoFit/>
          </a:bodyPr>
          <a:lstStyle>
            <a:lvl1pPr>
              <a:lnSpc>
                <a:spcPts val="14700"/>
              </a:lnSpc>
              <a:defRPr sz="14700" spc="-294">
                <a:solidFill>
                  <a:schemeClr val="accent1"/>
                </a:solidFill>
              </a:defRPr>
            </a:lvl1pPr>
          </a:lstStyle>
          <a:p>
            <a:r>
              <a:rPr dirty="0"/>
              <a:t>Title Text</a:t>
            </a:r>
          </a:p>
        </p:txBody>
      </p:sp>
      <p:sp>
        <p:nvSpPr>
          <p:cNvPr id="13" name="Body Level One…"/>
          <p:cNvSpPr txBox="1">
            <a:spLocks noGrp="1"/>
          </p:cNvSpPr>
          <p:nvPr>
            <p:ph type="body" sz="quarter" idx="1" hasCustomPrompt="1"/>
          </p:nvPr>
        </p:nvSpPr>
        <p:spPr>
          <a:xfrm>
            <a:off x="1528791" y="5709019"/>
            <a:ext cx="10358410" cy="5411738"/>
          </a:xfrm>
          <a:prstGeom prst="rect">
            <a:avLst/>
          </a:prstGeom>
          <a:solidFill>
            <a:schemeClr val="accent4"/>
          </a:solidFill>
          <a:ln w="25400">
            <a:solidFill>
              <a:srgbClr val="FFFFFF"/>
            </a:solidFill>
          </a:ln>
        </p:spPr>
        <p:txBody>
          <a:bodyPr wrap="square" lIns="50800" tIns="50800" rIns="50800" bIns="50800" anchor="b">
            <a:spAutoFit/>
          </a:bodyPr>
          <a:lstStyle>
            <a:lvl1pPr>
              <a:lnSpc>
                <a:spcPts val="7000"/>
              </a:lnSpc>
              <a:defRPr sz="6300" i="1" spc="-100" baseline="0">
                <a:solidFill>
                  <a:schemeClr val="tx1"/>
                </a:solidFill>
              </a:defRPr>
            </a:lvl1pPr>
            <a:lvl2pPr>
              <a:lnSpc>
                <a:spcPts val="7000"/>
              </a:lnSpc>
              <a:defRPr sz="6300" i="1" spc="-100" baseline="0">
                <a:solidFill>
                  <a:schemeClr val="tx1"/>
                </a:solidFill>
              </a:defRPr>
            </a:lvl2pPr>
            <a:lvl3pPr>
              <a:lnSpc>
                <a:spcPts val="7000"/>
              </a:lnSpc>
              <a:defRPr sz="6300" i="1" spc="-100" baseline="0">
                <a:solidFill>
                  <a:schemeClr val="tx1"/>
                </a:solidFill>
              </a:defRPr>
            </a:lvl3pPr>
            <a:lvl4pPr>
              <a:lnSpc>
                <a:spcPts val="7000"/>
              </a:lnSpc>
              <a:defRPr sz="6300" i="1" spc="-100" baseline="0">
                <a:solidFill>
                  <a:schemeClr val="tx1"/>
                </a:solidFill>
              </a:defRPr>
            </a:lvl4pPr>
            <a:lvl5pPr>
              <a:lnSpc>
                <a:spcPts val="7000"/>
              </a:lnSpc>
              <a:defRPr sz="6300" i="1" spc="-100" baseline="0">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 name="Circle"/>
          <p:cNvSpPr/>
          <p:nvPr/>
        </p:nvSpPr>
        <p:spPr>
          <a:xfrm>
            <a:off x="20379267" y="1225147"/>
            <a:ext cx="2435146" cy="2435146"/>
          </a:xfrm>
          <a:prstGeom prst="ellipse">
            <a:avLst/>
          </a:prstGeom>
          <a:solidFill>
            <a:schemeClr val="accent4"/>
          </a:solidFill>
          <a:ln w="25400">
            <a:solidFill>
              <a:srgbClr val="FFFFFF"/>
            </a:solidFill>
            <a:miter lim="400000"/>
          </a:ln>
        </p:spPr>
        <p:txBody>
          <a:bodyPr lIns="50800" tIns="50800" rIns="50800" bIns="50800">
            <a:normAutofit/>
          </a:bodyPr>
          <a:lstStyle/>
          <a:p>
            <a:pPr>
              <a:lnSpc>
                <a:spcPts val="9800"/>
              </a:lnSpc>
              <a:spcBef>
                <a:spcPts val="0"/>
              </a:spcBef>
              <a:defRPr sz="9800" cap="all" spc="-195">
                <a:latin typeface="+mn-lt"/>
                <a:ea typeface="+mn-ea"/>
                <a:cs typeface="+mn-cs"/>
                <a:sym typeface="Impact"/>
              </a:defRPr>
            </a:pPr>
            <a:endParaRPr sz="9800"/>
          </a:p>
        </p:txBody>
      </p:sp>
      <p:pic>
        <p:nvPicPr>
          <p:cNvPr id="15" name="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7522" y="1564495"/>
            <a:ext cx="1441736" cy="1802170"/>
          </a:xfrm>
          <a:prstGeom prst="rect">
            <a:avLst/>
          </a:prstGeom>
          <a:ln w="12700">
            <a:miter lim="400000"/>
          </a:ln>
        </p:spPr>
      </p:pic>
    </p:spTree>
    <p:extLst>
      <p:ext uri="{BB962C8B-B14F-4D97-AF65-F5344CB8AC3E}">
        <p14:creationId xmlns:p14="http://schemas.microsoft.com/office/powerpoint/2010/main" val="218956649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Text">
    <p:spTree>
      <p:nvGrpSpPr>
        <p:cNvPr id="1" name=""/>
        <p:cNvGrpSpPr/>
        <p:nvPr/>
      </p:nvGrpSpPr>
      <p:grpSpPr>
        <a:xfrm>
          <a:off x="0" y="0"/>
          <a:ext cx="0" cy="0"/>
          <a:chOff x="0" y="0"/>
          <a:chExt cx="0" cy="0"/>
        </a:xfrm>
      </p:grpSpPr>
      <p:sp>
        <p:nvSpPr>
          <p:cNvPr id="33" name="Title Text"/>
          <p:cNvSpPr txBox="1">
            <a:spLocks noGrp="1"/>
          </p:cNvSpPr>
          <p:nvPr>
            <p:ph type="title" hasCustomPrompt="1"/>
          </p:nvPr>
        </p:nvSpPr>
        <p:spPr>
          <a:xfrm>
            <a:off x="1527049" y="1511313"/>
            <a:ext cx="7378702" cy="1359346"/>
          </a:xfrm>
          <a:prstGeom prst="rect">
            <a:avLst/>
          </a:prstGeom>
        </p:spPr>
        <p:txBody>
          <a:bodyPr>
            <a:spAutoFit/>
          </a:bodyPr>
          <a:lstStyle>
            <a:lvl1pPr>
              <a:lnSpc>
                <a:spcPts val="9800"/>
              </a:lnSpc>
              <a:defRPr sz="9800" spc="-196">
                <a:solidFill>
                  <a:schemeClr val="tx1"/>
                </a:solidFill>
              </a:defRPr>
            </a:lvl1pPr>
          </a:lstStyle>
          <a:p>
            <a:r>
              <a:rPr dirty="0"/>
              <a:t>Title Text</a:t>
            </a:r>
          </a:p>
        </p:txBody>
      </p:sp>
      <p:sp>
        <p:nvSpPr>
          <p:cNvPr id="34" name="Body Level One…"/>
          <p:cNvSpPr txBox="1">
            <a:spLocks noGrp="1"/>
          </p:cNvSpPr>
          <p:nvPr>
            <p:ph type="body" sz="half" idx="1" hasCustomPrompt="1"/>
          </p:nvPr>
        </p:nvSpPr>
        <p:spPr>
          <a:xfrm>
            <a:off x="1527049" y="5175504"/>
            <a:ext cx="12923442" cy="3911327"/>
          </a:xfrm>
          <a:prstGeom prst="rect">
            <a:avLst/>
          </a:prstGeom>
          <a:solidFill>
            <a:schemeClr val="accent4"/>
          </a:solidFill>
          <a:ln w="25400">
            <a:solidFill>
              <a:srgbClr val="FFFFFF"/>
            </a:solidFill>
          </a:ln>
        </p:spPr>
        <p:txBody>
          <a:bodyPr>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6">
              <a:lnSpc>
                <a:spcPts val="4700"/>
              </a:lnSpc>
              <a:spcBef>
                <a:spcPts val="1400"/>
              </a:spcBef>
              <a:buClr>
                <a:schemeClr val="tx1"/>
              </a:buClr>
              <a:buFont typeface="System Font Regular"/>
              <a:buChar char="-"/>
              <a:tabLst/>
              <a:defRPr sz="3500" i="0" spc="0">
                <a:solidFill>
                  <a:schemeClr val="tx1"/>
                </a:solidFill>
              </a:defRPr>
            </a:lvl4pPr>
            <a:lvl5pPr marL="2295526" indent="-487364">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
        <p:nvSpPr>
          <p:cNvPr id="6" name="Subheader Text">
            <a:extLst>
              <a:ext uri="{FF2B5EF4-FFF2-40B4-BE49-F238E27FC236}">
                <a16:creationId xmlns:a16="http://schemas.microsoft.com/office/drawing/2014/main" id="{F88BB09D-4737-B04A-95AB-5565F36F3967}"/>
              </a:ext>
            </a:extLst>
          </p:cNvPr>
          <p:cNvSpPr>
            <a:spLocks noGrp="1"/>
          </p:cNvSpPr>
          <p:nvPr>
            <p:ph type="body" sz="quarter" idx="13" hasCustomPrompt="1"/>
          </p:nvPr>
        </p:nvSpPr>
        <p:spPr>
          <a:xfrm>
            <a:off x="1528890" y="3949625"/>
            <a:ext cx="8575232" cy="910506"/>
          </a:xfrm>
          <a:prstGeom prst="rect">
            <a:avLst/>
          </a:prstGeom>
          <a:noFill/>
          <a:ln w="25400">
            <a:noFill/>
          </a:ln>
        </p:spPr>
        <p:txBody>
          <a:bodyPr lIns="50800" tIns="50800" rIns="50800" bIns="50800" anchor="b">
            <a:spAutoFit/>
          </a:bodyPr>
          <a:lstStyle>
            <a:lvl1pPr>
              <a:lnSpc>
                <a:spcPts val="6300"/>
              </a:lnSpc>
              <a:defRPr sz="6300" i="1" spc="-100" baseline="0">
                <a:solidFill>
                  <a:schemeClr val="tx1"/>
                </a:solidFill>
              </a:defRPr>
            </a:lvl1pPr>
          </a:lstStyle>
          <a:p>
            <a:r>
              <a:rPr dirty="0" err="1"/>
              <a:t>Subheader</a:t>
            </a:r>
            <a:r>
              <a:rPr dirty="0"/>
              <a:t> Text</a:t>
            </a:r>
          </a:p>
        </p:txBody>
      </p:sp>
    </p:spTree>
    <p:extLst>
      <p:ext uri="{BB962C8B-B14F-4D97-AF65-F5344CB8AC3E}">
        <p14:creationId xmlns:p14="http://schemas.microsoft.com/office/powerpoint/2010/main" val="252605567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Emphasis-Half">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909CA5-ACAD-B843-A23E-AEE101FCF2A1}"/>
              </a:ext>
            </a:extLst>
          </p:cNvPr>
          <p:cNvSpPr/>
          <p:nvPr userDrawn="1"/>
        </p:nvSpPr>
        <p:spPr>
          <a:xfrm>
            <a:off x="0" y="0"/>
            <a:ext cx="10314400"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dirty="0">
              <a:ln>
                <a:noFill/>
              </a:ln>
              <a:solidFill>
                <a:schemeClr val="accent4"/>
              </a:solidFill>
              <a:effectLst/>
              <a:uFillTx/>
              <a:latin typeface="+mn-lt"/>
              <a:ea typeface="+mn-ea"/>
              <a:cs typeface="+mn-cs"/>
              <a:sym typeface="Impact"/>
            </a:endParaRPr>
          </a:p>
        </p:txBody>
      </p:sp>
      <p:sp>
        <p:nvSpPr>
          <p:cNvPr id="67" name="Title Text"/>
          <p:cNvSpPr txBox="1">
            <a:spLocks noGrp="1"/>
          </p:cNvSpPr>
          <p:nvPr>
            <p:ph type="title" hasCustomPrompt="1"/>
          </p:nvPr>
        </p:nvSpPr>
        <p:spPr>
          <a:xfrm>
            <a:off x="1527048" y="1527048"/>
            <a:ext cx="6756401" cy="1359346"/>
          </a:xfrm>
          <a:prstGeom prst="rect">
            <a:avLst/>
          </a:prstGeom>
        </p:spPr>
        <p:txBody>
          <a:bodyPr>
            <a:spAutoFit/>
          </a:bodyPr>
          <a:lstStyle>
            <a:lvl1pPr>
              <a:lnSpc>
                <a:spcPts val="9800"/>
              </a:lnSpc>
              <a:defRPr sz="9800" spc="-195">
                <a:solidFill>
                  <a:schemeClr val="bg1"/>
                </a:solidFill>
              </a:defRPr>
            </a:lvl1pPr>
          </a:lstStyle>
          <a:p>
            <a:r>
              <a:rPr dirty="0"/>
              <a:t>Title Text</a:t>
            </a:r>
          </a:p>
        </p:txBody>
      </p:sp>
      <p:sp>
        <p:nvSpPr>
          <p:cNvPr id="7" name="Subheader Text">
            <a:extLst>
              <a:ext uri="{FF2B5EF4-FFF2-40B4-BE49-F238E27FC236}">
                <a16:creationId xmlns:a16="http://schemas.microsoft.com/office/drawing/2014/main" id="{7F01F173-2865-094B-9E98-10863EBEED99}"/>
              </a:ext>
            </a:extLst>
          </p:cNvPr>
          <p:cNvSpPr>
            <a:spLocks noGrp="1"/>
          </p:cNvSpPr>
          <p:nvPr>
            <p:ph type="body" sz="quarter" idx="14" hasCustomPrompt="1"/>
          </p:nvPr>
        </p:nvSpPr>
        <p:spPr>
          <a:xfrm>
            <a:off x="1528889" y="3949624"/>
            <a:ext cx="8575231" cy="910506"/>
          </a:xfrm>
          <a:prstGeom prst="rect">
            <a:avLst/>
          </a:prstGeom>
          <a:noFill/>
          <a:ln w="25400">
            <a:noFill/>
          </a:ln>
        </p:spPr>
        <p:txBody>
          <a:bodyPr lIns="50800" tIns="50800" rIns="50800" bIns="50800" anchor="b">
            <a:spAutoFit/>
          </a:bodyPr>
          <a:lstStyle>
            <a:lvl1pPr>
              <a:lnSpc>
                <a:spcPts val="6300"/>
              </a:lnSpc>
              <a:defRPr sz="6300" i="1" spc="-100" baseline="0">
                <a:solidFill>
                  <a:schemeClr val="bg1"/>
                </a:solidFill>
              </a:defRPr>
            </a:lvl1pPr>
          </a:lstStyle>
          <a:p>
            <a:r>
              <a:rPr dirty="0" err="1"/>
              <a:t>Subheader</a:t>
            </a:r>
            <a:r>
              <a:rPr dirty="0"/>
              <a:t> Text</a:t>
            </a:r>
          </a:p>
        </p:txBody>
      </p:sp>
      <p:sp>
        <p:nvSpPr>
          <p:cNvPr id="9" name="Body Level One…">
            <a:extLst>
              <a:ext uri="{FF2B5EF4-FFF2-40B4-BE49-F238E27FC236}">
                <a16:creationId xmlns:a16="http://schemas.microsoft.com/office/drawing/2014/main" id="{5BC9BA7C-2640-8446-AB3B-98C40FA3050B}"/>
              </a:ext>
            </a:extLst>
          </p:cNvPr>
          <p:cNvSpPr txBox="1">
            <a:spLocks noGrp="1"/>
          </p:cNvSpPr>
          <p:nvPr>
            <p:ph type="body" sz="half" idx="15" hasCustomPrompt="1"/>
          </p:nvPr>
        </p:nvSpPr>
        <p:spPr>
          <a:xfrm>
            <a:off x="10798144" y="5175504"/>
            <a:ext cx="11747501" cy="3865866"/>
          </a:xfrm>
          <a:prstGeom prst="rect">
            <a:avLst/>
          </a:prstGeom>
          <a:noFill/>
          <a:ln w="25400">
            <a:solidFill>
              <a:srgbClr val="FFFFFF"/>
            </a:solidFill>
          </a:ln>
        </p:spPr>
        <p:txBody>
          <a:bodyPr wrap="square">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5">
              <a:lnSpc>
                <a:spcPts val="4700"/>
              </a:lnSpc>
              <a:spcBef>
                <a:spcPts val="1400"/>
              </a:spcBef>
              <a:buClr>
                <a:schemeClr val="tx1"/>
              </a:buClr>
              <a:buFont typeface="System Font Regular"/>
              <a:buChar char="-"/>
              <a:tabLst/>
              <a:defRPr sz="3500" i="0" spc="0">
                <a:solidFill>
                  <a:schemeClr val="tx1"/>
                </a:solidFill>
              </a:defRPr>
            </a:lvl4pPr>
            <a:lvl5pPr marL="2295525" indent="-487363">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Tree>
  </p:cSld>
  <p:clrMapOvr>
    <a:masterClrMapping/>
  </p:clrMapOvr>
  <p:transition spd="med"/>
  <p:extLst>
    <p:ext uri="{DCECCB84-F9BA-43D5-87BE-67443E8EF086}">
      <p15:sldGuideLst xmlns:p15="http://schemas.microsoft.com/office/powerpoint/2012/main">
        <p15:guide id="1" pos="652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Emphasis-Half">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909CA5-ACAD-B843-A23E-AEE101FCF2A1}"/>
              </a:ext>
            </a:extLst>
          </p:cNvPr>
          <p:cNvSpPr/>
          <p:nvPr userDrawn="1"/>
        </p:nvSpPr>
        <p:spPr>
          <a:xfrm>
            <a:off x="0" y="0"/>
            <a:ext cx="10314400"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6" normalizeH="0" baseline="0" dirty="0">
              <a:ln>
                <a:noFill/>
              </a:ln>
              <a:solidFill>
                <a:schemeClr val="accent4"/>
              </a:solidFill>
              <a:effectLst/>
              <a:uFillTx/>
              <a:latin typeface="+mn-lt"/>
              <a:ea typeface="+mn-ea"/>
              <a:cs typeface="+mn-cs"/>
              <a:sym typeface="Impact"/>
            </a:endParaRPr>
          </a:p>
        </p:txBody>
      </p:sp>
      <p:sp>
        <p:nvSpPr>
          <p:cNvPr id="67" name="Title Text"/>
          <p:cNvSpPr txBox="1">
            <a:spLocks noGrp="1"/>
          </p:cNvSpPr>
          <p:nvPr>
            <p:ph type="title" hasCustomPrompt="1"/>
          </p:nvPr>
        </p:nvSpPr>
        <p:spPr>
          <a:xfrm>
            <a:off x="1527049" y="1527049"/>
            <a:ext cx="6756402" cy="1359346"/>
          </a:xfrm>
          <a:prstGeom prst="rect">
            <a:avLst/>
          </a:prstGeom>
        </p:spPr>
        <p:txBody>
          <a:bodyPr>
            <a:spAutoFit/>
          </a:bodyPr>
          <a:lstStyle>
            <a:lvl1pPr>
              <a:lnSpc>
                <a:spcPts val="9800"/>
              </a:lnSpc>
              <a:defRPr sz="9800" spc="-196">
                <a:solidFill>
                  <a:schemeClr val="bg1"/>
                </a:solidFill>
              </a:defRPr>
            </a:lvl1pPr>
          </a:lstStyle>
          <a:p>
            <a:r>
              <a:rPr dirty="0"/>
              <a:t>Title Text</a:t>
            </a:r>
          </a:p>
        </p:txBody>
      </p:sp>
      <p:sp>
        <p:nvSpPr>
          <p:cNvPr id="7" name="Subheader Text">
            <a:extLst>
              <a:ext uri="{FF2B5EF4-FFF2-40B4-BE49-F238E27FC236}">
                <a16:creationId xmlns:a16="http://schemas.microsoft.com/office/drawing/2014/main" id="{7F01F173-2865-094B-9E98-10863EBEED99}"/>
              </a:ext>
            </a:extLst>
          </p:cNvPr>
          <p:cNvSpPr>
            <a:spLocks noGrp="1"/>
          </p:cNvSpPr>
          <p:nvPr>
            <p:ph type="body" sz="quarter" idx="14" hasCustomPrompt="1"/>
          </p:nvPr>
        </p:nvSpPr>
        <p:spPr>
          <a:xfrm>
            <a:off x="1528890" y="3949625"/>
            <a:ext cx="8575232" cy="910506"/>
          </a:xfrm>
          <a:prstGeom prst="rect">
            <a:avLst/>
          </a:prstGeom>
          <a:noFill/>
          <a:ln w="25400">
            <a:noFill/>
          </a:ln>
        </p:spPr>
        <p:txBody>
          <a:bodyPr lIns="50800" tIns="50800" rIns="50800" bIns="50800" anchor="b">
            <a:spAutoFit/>
          </a:bodyPr>
          <a:lstStyle>
            <a:lvl1pPr>
              <a:lnSpc>
                <a:spcPts val="6300"/>
              </a:lnSpc>
              <a:defRPr sz="6300" i="1" spc="-100" baseline="0">
                <a:solidFill>
                  <a:schemeClr val="bg1"/>
                </a:solidFill>
              </a:defRPr>
            </a:lvl1pPr>
          </a:lstStyle>
          <a:p>
            <a:r>
              <a:rPr dirty="0" err="1"/>
              <a:t>Subheader</a:t>
            </a:r>
            <a:r>
              <a:rPr dirty="0"/>
              <a:t> Text</a:t>
            </a:r>
          </a:p>
        </p:txBody>
      </p:sp>
      <p:sp>
        <p:nvSpPr>
          <p:cNvPr id="9" name="Body Level One…">
            <a:extLst>
              <a:ext uri="{FF2B5EF4-FFF2-40B4-BE49-F238E27FC236}">
                <a16:creationId xmlns:a16="http://schemas.microsoft.com/office/drawing/2014/main" id="{5BC9BA7C-2640-8446-AB3B-98C40FA3050B}"/>
              </a:ext>
            </a:extLst>
          </p:cNvPr>
          <p:cNvSpPr txBox="1">
            <a:spLocks noGrp="1"/>
          </p:cNvSpPr>
          <p:nvPr>
            <p:ph type="body" sz="half" idx="15" hasCustomPrompt="1"/>
          </p:nvPr>
        </p:nvSpPr>
        <p:spPr>
          <a:xfrm>
            <a:off x="10798145" y="5175504"/>
            <a:ext cx="11747502" cy="3911327"/>
          </a:xfrm>
          <a:prstGeom prst="rect">
            <a:avLst/>
          </a:prstGeom>
          <a:noFill/>
          <a:ln w="25400">
            <a:solidFill>
              <a:srgbClr val="FFFFFF"/>
            </a:solidFill>
          </a:ln>
        </p:spPr>
        <p:txBody>
          <a:bodyPr wrap="square">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6">
              <a:lnSpc>
                <a:spcPts val="4700"/>
              </a:lnSpc>
              <a:spcBef>
                <a:spcPts val="1400"/>
              </a:spcBef>
              <a:buClr>
                <a:schemeClr val="tx1"/>
              </a:buClr>
              <a:buFont typeface="System Font Regular"/>
              <a:buChar char="-"/>
              <a:tabLst/>
              <a:defRPr sz="3500" i="0" spc="0">
                <a:solidFill>
                  <a:schemeClr val="tx1"/>
                </a:solidFill>
              </a:defRPr>
            </a:lvl4pPr>
            <a:lvl5pPr marL="2295526" indent="-487364">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917135772"/>
      </p:ext>
    </p:extLst>
  </p:cSld>
  <p:clrMapOvr>
    <a:masterClrMapping/>
  </p:clrMapOvr>
  <p:transition spd="med"/>
  <p:extLst>
    <p:ext uri="{DCECCB84-F9BA-43D5-87BE-67443E8EF086}">
      <p15:sldGuideLst xmlns:p15="http://schemas.microsoft.com/office/powerpoint/2012/main">
        <p15:guide id="1" pos="652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Graphic-Full">
    <p:spTree>
      <p:nvGrpSpPr>
        <p:cNvPr id="1" name=""/>
        <p:cNvGrpSpPr/>
        <p:nvPr/>
      </p:nvGrpSpPr>
      <p:grpSpPr>
        <a:xfrm>
          <a:off x="0" y="0"/>
          <a:ext cx="0" cy="0"/>
          <a:chOff x="0" y="0"/>
          <a:chExt cx="0" cy="0"/>
        </a:xfrm>
      </p:grpSpPr>
      <p:sp>
        <p:nvSpPr>
          <p:cNvPr id="85" name="dylan-gillis-533818-unsplash_edit.jpg"/>
          <p:cNvSpPr>
            <a:spLocks noGrp="1"/>
          </p:cNvSpPr>
          <p:nvPr>
            <p:ph type="pic" idx="13"/>
          </p:nvPr>
        </p:nvSpPr>
        <p:spPr>
          <a:xfrm>
            <a:off x="-40879" y="-25780"/>
            <a:ext cx="24465758" cy="707884"/>
          </a:xfrm>
          <a:prstGeom prst="rect">
            <a:avLst/>
          </a:prstGeom>
        </p:spPr>
        <p:txBody>
          <a:bodyPr lIns="91439" tIns="45719" rIns="91439" bIns="45719"/>
          <a:lstStyle/>
          <a:p>
            <a:endParaRPr dirty="0"/>
          </a:p>
        </p:txBody>
      </p:sp>
      <p:sp>
        <p:nvSpPr>
          <p:cNvPr id="86" name="Title Text"/>
          <p:cNvSpPr>
            <a:spLocks noGrp="1"/>
          </p:cNvSpPr>
          <p:nvPr>
            <p:ph type="body" sz="quarter" idx="14" hasCustomPrompt="1"/>
          </p:nvPr>
        </p:nvSpPr>
        <p:spPr>
          <a:xfrm>
            <a:off x="1527049" y="1527049"/>
            <a:ext cx="3906330" cy="730969"/>
          </a:xfrm>
          <a:prstGeom prst="rect">
            <a:avLst/>
          </a:prstGeom>
          <a:solidFill>
            <a:schemeClr val="accent4"/>
          </a:solidFill>
          <a:ln w="25400">
            <a:solidFill>
              <a:srgbClr val="FFFFFF"/>
            </a:solidFill>
          </a:ln>
        </p:spPr>
        <p:txBody>
          <a:bodyPr lIns="50800" tIns="50800" rIns="50800" bIns="50800">
            <a:spAutoFit/>
          </a:bodyPr>
          <a:lstStyle>
            <a:lvl1pPr>
              <a:lnSpc>
                <a:spcPts val="4900"/>
              </a:lnSpc>
              <a:defRPr sz="4700" i="0" cap="all" spc="50" baseline="0">
                <a:solidFill>
                  <a:schemeClr val="tx1"/>
                </a:solidFill>
                <a:latin typeface="+mn-lt"/>
                <a:ea typeface="+mn-ea"/>
                <a:cs typeface="+mn-cs"/>
                <a:sym typeface="Impact"/>
              </a:defRPr>
            </a:lvl1pPr>
          </a:lstStyle>
          <a:p>
            <a:r>
              <a:rPr dirty="0"/>
              <a:t>Title Text</a:t>
            </a:r>
          </a:p>
        </p:txBody>
      </p:sp>
    </p:spTree>
    <p:extLst>
      <p:ext uri="{BB962C8B-B14F-4D97-AF65-F5344CB8AC3E}">
        <p14:creationId xmlns:p14="http://schemas.microsoft.com/office/powerpoint/2010/main" val="247177406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Exampl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F7AE3F-2872-4FD2-B018-A5A2EE19E5C2}"/>
              </a:ext>
            </a:extLst>
          </p:cNvPr>
          <p:cNvSpPr/>
          <p:nvPr userDrawn="1"/>
        </p:nvSpPr>
        <p:spPr>
          <a:xfrm>
            <a:off x="0" y="0"/>
            <a:ext cx="1219200" cy="609600"/>
          </a:xfrm>
          <a:prstGeom prst="rect">
            <a:avLst/>
          </a:prstGeom>
          <a:solidFill>
            <a:srgbClr val="35448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dirty="0" err="1">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779" y="1066803"/>
            <a:ext cx="438150" cy="3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eetin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7479" y="3"/>
            <a:ext cx="8064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14" name="Text Placeholder 6"/>
          <p:cNvSpPr>
            <a:spLocks noGrp="1"/>
          </p:cNvSpPr>
          <p:nvPr>
            <p:ph type="body" sz="quarter" idx="11"/>
          </p:nvPr>
        </p:nvSpPr>
        <p:spPr>
          <a:xfrm>
            <a:off x="1016000" y="-90835"/>
            <a:ext cx="23368000" cy="795089"/>
          </a:xfrm>
          <a:gradFill>
            <a:gsLst>
              <a:gs pos="0">
                <a:srgbClr val="354482"/>
              </a:gs>
              <a:gs pos="100000">
                <a:schemeClr val="bg1"/>
              </a:gs>
            </a:gsLst>
            <a:lin ang="0" scaled="1"/>
          </a:gradFill>
        </p:spPr>
        <p:txBody>
          <a:bodyPr anchor="ctr"/>
          <a:lstStyle>
            <a:lvl1pPr marL="0" indent="0">
              <a:buNone/>
              <a:defRPr sz="2000">
                <a:solidFill>
                  <a:srgbClr val="FFFFFF"/>
                </a:solidFill>
              </a:defRPr>
            </a:lvl1pPr>
          </a:lstStyle>
          <a:p>
            <a:pPr lvl="0"/>
            <a:r>
              <a:rPr lang="en-US" dirty="0"/>
              <a:t>Click to edit Master text styles</a:t>
            </a:r>
          </a:p>
        </p:txBody>
      </p:sp>
      <p:sp>
        <p:nvSpPr>
          <p:cNvPr id="15" name="Text Placeholder 7"/>
          <p:cNvSpPr>
            <a:spLocks noGrp="1"/>
          </p:cNvSpPr>
          <p:nvPr>
            <p:ph type="body" sz="quarter" idx="10"/>
          </p:nvPr>
        </p:nvSpPr>
        <p:spPr>
          <a:xfrm>
            <a:off x="609600" y="3048000"/>
            <a:ext cx="23368000" cy="3975447"/>
          </a:xfrm>
        </p:spPr>
        <p:txBody>
          <a:bodyPr/>
          <a:lstStyle>
            <a:lvl1pPr>
              <a:buClr>
                <a:schemeClr val="tx1"/>
              </a:buClr>
              <a:defRPr>
                <a:solidFill>
                  <a:schemeClr val="tx1"/>
                </a:solidFill>
                <a:latin typeface="+mj-lt"/>
              </a:defRPr>
            </a:lvl1pPr>
            <a:lvl2pPr>
              <a:buClr>
                <a:schemeClr val="tx1"/>
              </a:buClr>
              <a:defRPr>
                <a:solidFill>
                  <a:schemeClr val="tx1"/>
                </a:solidFill>
                <a:latin typeface="+mj-lt"/>
              </a:defRPr>
            </a:lvl2pPr>
            <a:lvl3pPr>
              <a:buClr>
                <a:schemeClr val="tx1"/>
              </a:buClr>
              <a:defRPr>
                <a:solidFill>
                  <a:schemeClr val="tx1"/>
                </a:solidFill>
                <a:latin typeface="+mj-lt"/>
              </a:defRPr>
            </a:lvl3pPr>
            <a:lvl4pPr>
              <a:buClr>
                <a:schemeClr val="tx1"/>
              </a:buClr>
              <a:defRPr>
                <a:solidFill>
                  <a:schemeClr val="tx1"/>
                </a:solidFill>
                <a:latin typeface="+mj-lt"/>
              </a:defRPr>
            </a:lvl4pPr>
            <a:lvl5pPr>
              <a:buClr>
                <a:schemeClr val="tx1"/>
              </a:buClr>
              <a:defRPr>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59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54B5BE3-1604-4939-BF8A-4A2A2917D377}"/>
              </a:ext>
            </a:extLst>
          </p:cNvPr>
          <p:cNvSpPr>
            <a:spLocks noGrp="1"/>
          </p:cNvSpPr>
          <p:nvPr>
            <p:ph type="sldNum" sz="quarter" idx="10"/>
          </p:nvPr>
        </p:nvSpPr>
        <p:spPr/>
        <p:txBody>
          <a:bodyPr/>
          <a:lstStyle>
            <a:lvl1pPr>
              <a:defRPr/>
            </a:lvl1pPr>
          </a:lstStyle>
          <a:p>
            <a:pPr>
              <a:defRPr/>
            </a:pPr>
            <a:r>
              <a:rPr lang="en-US" altLang="en-US"/>
              <a:t>S</a:t>
            </a:r>
            <a:fld id="{46B362CE-D909-40D4-960B-83877C7B24AF}" type="slidenum">
              <a:rPr lang="en-US" altLang="en-US"/>
              <a:pPr>
                <a:defRPr/>
              </a:pPr>
              <a:t>‹#›</a:t>
            </a:fld>
            <a:endParaRPr lang="en-US" altLang="en-US"/>
          </a:p>
        </p:txBody>
      </p:sp>
    </p:spTree>
    <p:extLst>
      <p:ext uri="{BB962C8B-B14F-4D97-AF65-F5344CB8AC3E}">
        <p14:creationId xmlns:p14="http://schemas.microsoft.com/office/powerpoint/2010/main" val="1822674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Section Title">
    <p:bg>
      <p:bgPr>
        <a:solidFill>
          <a:schemeClr val="accent4"/>
        </a:solidFill>
        <a:effectLst/>
      </p:bgPr>
    </p:bg>
    <p:spTree>
      <p:nvGrpSpPr>
        <p:cNvPr id="1" name=""/>
        <p:cNvGrpSpPr/>
        <p:nvPr/>
      </p:nvGrpSpPr>
      <p:grpSpPr>
        <a:xfrm>
          <a:off x="0" y="0"/>
          <a:ext cx="0" cy="0"/>
          <a:chOff x="0" y="0"/>
          <a:chExt cx="0" cy="0"/>
        </a:xfrm>
      </p:grpSpPr>
      <p:pic>
        <p:nvPicPr>
          <p:cNvPr id="23" name="GFOAGraphic2.png" descr="GFOAGraphic2.png"/>
          <p:cNvPicPr>
            <a:picLocks noChangeAspect="1"/>
          </p:cNvPicPr>
          <p:nvPr/>
        </p:nvPicPr>
        <p:blipFill>
          <a:blip r:embed="rId2"/>
          <a:srcRect l="250" r="250"/>
          <a:stretch>
            <a:fillRect/>
          </a:stretch>
        </p:blipFill>
        <p:spPr>
          <a:xfrm>
            <a:off x="1" y="0"/>
            <a:ext cx="24380710" cy="13716000"/>
          </a:xfrm>
          <a:prstGeom prst="rect">
            <a:avLst/>
          </a:prstGeom>
          <a:ln w="12700">
            <a:miter lim="400000"/>
          </a:ln>
        </p:spPr>
      </p:pic>
      <p:sp>
        <p:nvSpPr>
          <p:cNvPr id="24" name="Title Text"/>
          <p:cNvSpPr txBox="1">
            <a:spLocks noGrp="1"/>
          </p:cNvSpPr>
          <p:nvPr>
            <p:ph type="title" hasCustomPrompt="1"/>
          </p:nvPr>
        </p:nvSpPr>
        <p:spPr>
          <a:xfrm>
            <a:off x="1528890" y="1537566"/>
            <a:ext cx="10358312" cy="1987724"/>
          </a:xfrm>
          <a:prstGeom prst="rect">
            <a:avLst/>
          </a:prstGeom>
          <a:solidFill>
            <a:schemeClr val="accent4"/>
          </a:solidFill>
          <a:ln w="25400">
            <a:solidFill>
              <a:srgbClr val="FFFFFF"/>
            </a:solidFill>
          </a:ln>
        </p:spPr>
        <p:txBody>
          <a:bodyPr wrap="square">
            <a:spAutoFit/>
          </a:bodyPr>
          <a:lstStyle>
            <a:lvl1pPr>
              <a:lnSpc>
                <a:spcPts val="14700"/>
              </a:lnSpc>
              <a:defRPr sz="14700" spc="-294">
                <a:solidFill>
                  <a:schemeClr val="tx1"/>
                </a:solidFill>
              </a:defRPr>
            </a:lvl1pPr>
          </a:lstStyle>
          <a:p>
            <a:r>
              <a:rPr dirty="0"/>
              <a:t>Title Text</a:t>
            </a:r>
          </a:p>
        </p:txBody>
      </p:sp>
      <p:sp>
        <p:nvSpPr>
          <p:cNvPr id="25" name="Subheader Text"/>
          <p:cNvSpPr>
            <a:spLocks noGrp="1"/>
          </p:cNvSpPr>
          <p:nvPr>
            <p:ph type="body" sz="quarter" idx="13" hasCustomPrompt="1"/>
          </p:nvPr>
        </p:nvSpPr>
        <p:spPr>
          <a:xfrm>
            <a:off x="1528890" y="3949625"/>
            <a:ext cx="8575232" cy="910506"/>
          </a:xfrm>
          <a:prstGeom prst="rect">
            <a:avLst/>
          </a:prstGeom>
          <a:solidFill>
            <a:schemeClr val="accent4"/>
          </a:solidFill>
          <a:ln w="25400">
            <a:solidFill>
              <a:srgbClr val="FFFFFF"/>
            </a:solidFill>
          </a:ln>
        </p:spPr>
        <p:txBody>
          <a:bodyPr lIns="50800" tIns="50800" rIns="50800" bIns="50800" anchor="b">
            <a:spAutoFit/>
          </a:bodyPr>
          <a:lstStyle>
            <a:lvl1pPr>
              <a:lnSpc>
                <a:spcPts val="6300"/>
              </a:lnSpc>
              <a:defRPr sz="6300" i="1" spc="-100" baseline="0">
                <a:solidFill>
                  <a:schemeClr val="tx1"/>
                </a:solidFill>
              </a:defRPr>
            </a:lvl1pPr>
          </a:lstStyle>
          <a:p>
            <a:r>
              <a:rPr dirty="0" err="1"/>
              <a:t>Subheader</a:t>
            </a:r>
            <a:r>
              <a:rPr dirty="0"/>
              <a:t> Text</a:t>
            </a:r>
          </a:p>
        </p:txBody>
      </p:sp>
    </p:spTree>
    <p:extLst>
      <p:ext uri="{BB962C8B-B14F-4D97-AF65-F5344CB8AC3E}">
        <p14:creationId xmlns:p14="http://schemas.microsoft.com/office/powerpoint/2010/main" val="37337296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Emphas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6DD82-2C76-FB47-9C17-A7981143F4FF}"/>
              </a:ext>
            </a:extLst>
          </p:cNvPr>
          <p:cNvSpPr/>
          <p:nvPr userDrawn="1"/>
        </p:nvSpPr>
        <p:spPr>
          <a:xfrm>
            <a:off x="-25400" y="-25400"/>
            <a:ext cx="24558096"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lstStyle/>
          <a:p>
            <a:pPr defTabSz="825500" fontAlgn="auto">
              <a:lnSpc>
                <a:spcPts val="9800"/>
              </a:lnSpc>
              <a:spcBef>
                <a:spcPts val="0"/>
              </a:spcBef>
              <a:spcAft>
                <a:spcPts val="0"/>
              </a:spcAft>
              <a:defRPr/>
            </a:pPr>
            <a:endParaRPr lang="en-US" sz="9800" cap="all" spc="-196" dirty="0">
              <a:solidFill>
                <a:schemeClr val="accent4"/>
              </a:solidFill>
              <a:latin typeface="+mn-lt"/>
              <a:ea typeface="+mn-ea"/>
              <a:cs typeface="+mn-cs"/>
              <a:sym typeface="Impact"/>
            </a:endParaRPr>
          </a:p>
        </p:txBody>
      </p:sp>
      <p:sp>
        <p:nvSpPr>
          <p:cNvPr id="55" name="Body Level One…"/>
          <p:cNvSpPr txBox="1">
            <a:spLocks noGrp="1"/>
          </p:cNvSpPr>
          <p:nvPr>
            <p:ph type="body" idx="1"/>
          </p:nvPr>
        </p:nvSpPr>
        <p:spPr>
          <a:xfrm>
            <a:off x="1518942" y="1503499"/>
            <a:ext cx="21026704" cy="5116785"/>
          </a:xfrm>
          <a:prstGeom prst="rect">
            <a:avLst/>
          </a:prstGeom>
        </p:spPr>
        <p:txBody>
          <a:bodyPr/>
          <a:lstStyle>
            <a:lvl1pPr>
              <a:lnSpc>
                <a:spcPts val="7700"/>
              </a:lnSpc>
              <a:spcBef>
                <a:spcPts val="0"/>
              </a:spcBef>
              <a:defRPr sz="6300" i="1" spc="-100" baseline="0">
                <a:solidFill>
                  <a:schemeClr val="bg1"/>
                </a:solidFill>
              </a:defRPr>
            </a:lvl1pPr>
            <a:lvl2pPr marL="460376" indent="-7938">
              <a:lnSpc>
                <a:spcPts val="7700"/>
              </a:lnSpc>
              <a:spcBef>
                <a:spcPts val="0"/>
              </a:spcBef>
              <a:tabLst/>
              <a:defRPr sz="6300" i="1" spc="-100" baseline="0">
                <a:solidFill>
                  <a:schemeClr val="bg1"/>
                </a:solidFill>
              </a:defRPr>
            </a:lvl2pPr>
            <a:lvl3pPr marL="920750" indent="0">
              <a:lnSpc>
                <a:spcPts val="7700"/>
              </a:lnSpc>
              <a:spcBef>
                <a:spcPts val="0"/>
              </a:spcBef>
              <a:tabLst/>
              <a:defRPr sz="6300" i="1" spc="-100" baseline="0">
                <a:solidFill>
                  <a:schemeClr val="bg1"/>
                </a:solidFill>
              </a:defRPr>
            </a:lvl3pPr>
            <a:lvl4pPr marL="1374776" indent="-1588">
              <a:lnSpc>
                <a:spcPts val="7700"/>
              </a:lnSpc>
              <a:spcBef>
                <a:spcPts val="0"/>
              </a:spcBef>
              <a:tabLst/>
              <a:defRPr sz="6300" i="1" spc="-100" baseline="0">
                <a:solidFill>
                  <a:schemeClr val="bg1"/>
                </a:solidFill>
              </a:defRPr>
            </a:lvl4pPr>
            <a:lvl5pPr marL="1835150" indent="7938">
              <a:lnSpc>
                <a:spcPts val="7700"/>
              </a:lnSpc>
              <a:spcBef>
                <a:spcPts val="0"/>
              </a:spcBef>
              <a:tabLst/>
              <a:defRPr sz="6300" i="1" spc="-10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6" name="Title Text"/>
          <p:cNvSpPr txBox="1">
            <a:spLocks noGrp="1"/>
          </p:cNvSpPr>
          <p:nvPr>
            <p:ph type="title"/>
          </p:nvPr>
        </p:nvSpPr>
        <p:spPr>
          <a:prstGeom prst="rect">
            <a:avLst/>
          </a:prstGeom>
        </p:spPr>
        <p:txBody>
          <a:bodyPr/>
          <a:lstStyle>
            <a:lvl1pPr>
              <a:defRPr spc="50" baseline="0">
                <a:solidFill>
                  <a:schemeClr val="bg1"/>
                </a:solidFill>
              </a:defRPr>
            </a:lvl1pPr>
          </a:lstStyle>
          <a:p>
            <a:r>
              <a:rPr dirty="0"/>
              <a:t>Title Text</a:t>
            </a:r>
          </a:p>
        </p:txBody>
      </p:sp>
    </p:spTree>
    <p:extLst>
      <p:ext uri="{BB962C8B-B14F-4D97-AF65-F5344CB8AC3E}">
        <p14:creationId xmlns:p14="http://schemas.microsoft.com/office/powerpoint/2010/main" val="217676981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4E95"/>
                </a:solidFill>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518942" y="1503494"/>
            <a:ext cx="21026704" cy="3975447"/>
          </a:xfrm>
        </p:spPr>
        <p:txBody>
          <a:bodyPr/>
          <a:lstStyle>
            <a:lvl1pPr marL="914400" indent="-914400">
              <a:buFont typeface="Wingdings" panose="05000000000000000000" pitchFamily="2" charset="2"/>
              <a:buChar char="§"/>
              <a:defRPr baseline="0">
                <a:solidFill>
                  <a:schemeClr val="tx1"/>
                </a:solidFill>
                <a:latin typeface="Helvetica" pitchFamily="34" charset="0"/>
              </a:defRPr>
            </a:lvl1pPr>
            <a:lvl2pPr>
              <a:defRPr>
                <a:solidFill>
                  <a:schemeClr val="tx1"/>
                </a:solidFill>
                <a:latin typeface="Helvetica" pitchFamily="34" charset="0"/>
              </a:defRPr>
            </a:lvl2pPr>
            <a:lvl3pPr>
              <a:defRPr>
                <a:solidFill>
                  <a:schemeClr val="tx1"/>
                </a:solidFill>
                <a:latin typeface="Helvetica" pitchFamily="34" charset="0"/>
              </a:defRPr>
            </a:lvl3pPr>
            <a:lvl4pPr>
              <a:defRPr>
                <a:solidFill>
                  <a:schemeClr val="tx1"/>
                </a:solidFill>
                <a:latin typeface="Helvetica" pitchFamily="34" charset="0"/>
              </a:defRPr>
            </a:lvl4pPr>
            <a:lvl5pPr>
              <a:defRPr>
                <a:solidFill>
                  <a:schemeClr val="tx1"/>
                </a:solidFill>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542" y="304800"/>
            <a:ext cx="1045036" cy="914400"/>
          </a:xfrm>
          <a:prstGeom prst="rect">
            <a:avLst/>
          </a:prstGeom>
        </p:spPr>
      </p:pic>
      <p:cxnSp>
        <p:nvCxnSpPr>
          <p:cNvPr id="8" name="Straight Connector 7"/>
          <p:cNvCxnSpPr/>
          <p:nvPr userDrawn="1"/>
        </p:nvCxnSpPr>
        <p:spPr>
          <a:xfrm>
            <a:off x="1219200" y="2743200"/>
            <a:ext cx="21945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18288000" y="304803"/>
            <a:ext cx="5689600" cy="730250"/>
          </a:xfrm>
          <a:prstGeom prst="rect">
            <a:avLst/>
          </a:prstGeom>
        </p:spPr>
        <p:txBody>
          <a:bodyPr/>
          <a:lstStyle>
            <a:lvl1pPr>
              <a:defRPr>
                <a:latin typeface="Helvetica" pitchFamily="34" charset="0"/>
              </a:defRPr>
            </a:lvl1pPr>
          </a:lstStyle>
          <a:p>
            <a:r>
              <a:rPr lang="en-US" dirty="0"/>
              <a:t>S</a:t>
            </a:r>
            <a:fld id="{7D0E6CEC-61C6-4D38-A642-FACB01E37C77}" type="slidenum">
              <a:rPr lang="en-US" smtClean="0"/>
              <a:pPr/>
              <a:t>‹#›</a:t>
            </a:fld>
            <a:endParaRPr lang="en-US" dirty="0"/>
          </a:p>
        </p:txBody>
      </p:sp>
    </p:spTree>
    <p:extLst>
      <p:ext uri="{BB962C8B-B14F-4D97-AF65-F5344CB8AC3E}">
        <p14:creationId xmlns:p14="http://schemas.microsoft.com/office/powerpoint/2010/main" val="2072058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arge Objec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1086803" y="882591"/>
            <a:ext cx="22138326" cy="730969"/>
          </a:xfrm>
          <a:prstGeom prst="rect">
            <a:avLst/>
          </a:prstGeom>
        </p:spPr>
        <p:txBody>
          <a:bodyPr/>
          <a:lstStyle>
            <a:lvl1pPr algn="ctr">
              <a:defRPr sz="8800">
                <a:solidFill>
                  <a:srgbClr val="726E20"/>
                </a:solidFill>
                <a:latin typeface="Segoe UI Light" panose="020B0502040204020203" pitchFamily="34" charset="0"/>
                <a:cs typeface="Segoe UI Light" panose="020B0502040204020203" pitchFamily="34" charset="0"/>
              </a:defRPr>
            </a:lvl1pPr>
          </a:lstStyle>
          <a:p>
            <a:r>
              <a:rPr lang="en-US" dirty="0"/>
              <a:t>Click to Insert Title</a:t>
            </a:r>
          </a:p>
        </p:txBody>
      </p:sp>
      <p:sp>
        <p:nvSpPr>
          <p:cNvPr id="3" name="Content Placeholder 2"/>
          <p:cNvSpPr>
            <a:spLocks noGrp="1"/>
          </p:cNvSpPr>
          <p:nvPr>
            <p:ph sz="quarter" idx="10" hasCustomPrompt="1"/>
          </p:nvPr>
        </p:nvSpPr>
        <p:spPr>
          <a:xfrm>
            <a:off x="1085850" y="3082926"/>
            <a:ext cx="22139276" cy="795089"/>
          </a:xfrm>
          <a:prstGeom prst="rect">
            <a:avLst/>
          </a:prstGeom>
        </p:spPr>
        <p:txBody>
          <a:bodyPr/>
          <a:lstStyle>
            <a:lvl1pPr marL="0" indent="0">
              <a:buNone/>
              <a:defRPr>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Image, Chart, Video, Table. . .</a:t>
            </a:r>
          </a:p>
        </p:txBody>
      </p:sp>
    </p:spTree>
    <p:extLst>
      <p:ext uri="{BB962C8B-B14F-4D97-AF65-F5344CB8AC3E}">
        <p14:creationId xmlns:p14="http://schemas.microsoft.com/office/powerpoint/2010/main" val="35108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quare Image + Text">
    <p:spTree>
      <p:nvGrpSpPr>
        <p:cNvPr id="1" name=""/>
        <p:cNvGrpSpPr/>
        <p:nvPr/>
      </p:nvGrpSpPr>
      <p:grpSpPr>
        <a:xfrm>
          <a:off x="0" y="0"/>
          <a:ext cx="0" cy="0"/>
          <a:chOff x="0" y="0"/>
          <a:chExt cx="0" cy="0"/>
        </a:xfrm>
      </p:grpSpPr>
      <p:sp>
        <p:nvSpPr>
          <p:cNvPr id="15" name="Text Placeholder 30"/>
          <p:cNvSpPr>
            <a:spLocks noGrp="1"/>
          </p:cNvSpPr>
          <p:nvPr>
            <p:ph type="body" sz="quarter" idx="18" hasCustomPrompt="1"/>
          </p:nvPr>
        </p:nvSpPr>
        <p:spPr>
          <a:xfrm>
            <a:off x="893312" y="4742828"/>
            <a:ext cx="7541004" cy="1410644"/>
          </a:xfrm>
          <a:prstGeom prst="rect">
            <a:avLst/>
          </a:prstGeom>
        </p:spPr>
        <p:txBody>
          <a:bodyPr/>
          <a:lstStyle>
            <a:lvl1pPr marL="0" indent="0" algn="l">
              <a:buNone/>
              <a:defRPr lang="en-US" sz="4800" b="0" i="0" smtClean="0">
                <a:solidFill>
                  <a:srgbClr val="4E9315"/>
                </a:solidFill>
                <a:effectLst/>
                <a:latin typeface="Segoe UI Light" panose="020B0502040204020203" pitchFamily="34" charset="0"/>
              </a:defRPr>
            </a:lvl1pPr>
            <a:lvl2pPr marL="914400" indent="0" algn="ctr">
              <a:buNone/>
              <a:defRPr/>
            </a:lvl2pPr>
            <a:lvl3pPr marL="1828800" indent="0" algn="ctr">
              <a:buNone/>
              <a:defRPr/>
            </a:lvl3pPr>
            <a:lvl4pPr marL="2743200" indent="0" algn="ctr">
              <a:buNone/>
              <a:defRPr/>
            </a:lvl4pPr>
            <a:lvl5pPr marL="3657600" indent="0" algn="ctr">
              <a:buNone/>
              <a:defRPr/>
            </a:lvl5pPr>
          </a:lstStyle>
          <a:p>
            <a:pPr lvl="0"/>
            <a:r>
              <a:rPr lang="en-US" dirty="0"/>
              <a:t>Click to bullet points or text block here</a:t>
            </a:r>
          </a:p>
        </p:txBody>
      </p:sp>
      <p:sp>
        <p:nvSpPr>
          <p:cNvPr id="16" name="Title 1"/>
          <p:cNvSpPr>
            <a:spLocks noGrp="1"/>
          </p:cNvSpPr>
          <p:nvPr>
            <p:ph type="title" hasCustomPrompt="1"/>
          </p:nvPr>
        </p:nvSpPr>
        <p:spPr>
          <a:xfrm>
            <a:off x="930355" y="882591"/>
            <a:ext cx="22138326" cy="730969"/>
          </a:xfrm>
          <a:prstGeom prst="rect">
            <a:avLst/>
          </a:prstGeom>
        </p:spPr>
        <p:txBody>
          <a:bodyPr/>
          <a:lstStyle>
            <a:lvl1pPr algn="ctr">
              <a:defRPr sz="8800">
                <a:solidFill>
                  <a:srgbClr val="726E20"/>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a:t>Click to Insert Title</a:t>
            </a:r>
          </a:p>
        </p:txBody>
      </p:sp>
      <p:sp>
        <p:nvSpPr>
          <p:cNvPr id="7" name="Content Placeholder 6"/>
          <p:cNvSpPr>
            <a:spLocks noGrp="1"/>
          </p:cNvSpPr>
          <p:nvPr>
            <p:ph sz="quarter" idx="19" hasCustomPrompt="1"/>
          </p:nvPr>
        </p:nvSpPr>
        <p:spPr>
          <a:xfrm>
            <a:off x="9712796" y="3550116"/>
            <a:ext cx="13512800" cy="795089"/>
          </a:xfrm>
          <a:prstGeom prst="rect">
            <a:avLst/>
          </a:prstGeom>
          <a:noFill/>
        </p:spPr>
        <p:txBody>
          <a:bodyPr/>
          <a:lstStyle>
            <a:lvl1pPr marL="0" indent="0">
              <a:buNone/>
              <a:defRPr>
                <a:latin typeface="Segoe UI Light" panose="020B0502040204020203" pitchFamily="34" charset="0"/>
              </a:defRPr>
            </a:lvl1pPr>
          </a:lstStyle>
          <a:p>
            <a:pPr lvl="0"/>
            <a:r>
              <a:rPr lang="en-US" dirty="0"/>
              <a:t>Object</a:t>
            </a:r>
          </a:p>
        </p:txBody>
      </p:sp>
      <p:sp>
        <p:nvSpPr>
          <p:cNvPr id="11" name="Text Placeholder 19"/>
          <p:cNvSpPr>
            <a:spLocks noGrp="1"/>
          </p:cNvSpPr>
          <p:nvPr>
            <p:ph type="body" sz="quarter" idx="20" hasCustomPrompt="1"/>
          </p:nvPr>
        </p:nvSpPr>
        <p:spPr>
          <a:xfrm>
            <a:off x="893312" y="3550117"/>
            <a:ext cx="7198588" cy="803810"/>
          </a:xfrm>
          <a:prstGeom prst="rect">
            <a:avLst/>
          </a:prstGeom>
        </p:spPr>
        <p:txBody>
          <a:bodyPr/>
          <a:lstStyle>
            <a:lvl1pPr marL="0" indent="0" algn="l">
              <a:buNone/>
              <a:defRPr sz="5600">
                <a:solidFill>
                  <a:srgbClr val="726E20"/>
                </a:solidFill>
                <a:latin typeface="Segoe UI Semibold" panose="020B0702040204020203" pitchFamily="34" charset="0"/>
              </a:defRPr>
            </a:lvl1pPr>
          </a:lstStyle>
          <a:p>
            <a:pPr lvl="0"/>
            <a:r>
              <a:rPr lang="en-US" dirty="0"/>
              <a:t>Click to Edit Subtitle</a:t>
            </a:r>
          </a:p>
        </p:txBody>
      </p:sp>
    </p:spTree>
    <p:extLst>
      <p:ext uri="{BB962C8B-B14F-4D97-AF65-F5344CB8AC3E}">
        <p14:creationId xmlns:p14="http://schemas.microsoft.com/office/powerpoint/2010/main" val="408309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Graphic-Full">
    <p:spTree>
      <p:nvGrpSpPr>
        <p:cNvPr id="1" name=""/>
        <p:cNvGrpSpPr/>
        <p:nvPr/>
      </p:nvGrpSpPr>
      <p:grpSpPr>
        <a:xfrm>
          <a:off x="0" y="0"/>
          <a:ext cx="0" cy="0"/>
          <a:chOff x="0" y="0"/>
          <a:chExt cx="0" cy="0"/>
        </a:xfrm>
      </p:grpSpPr>
      <p:sp>
        <p:nvSpPr>
          <p:cNvPr id="85" name="dylan-gillis-533818-unsplash_edit.jpg"/>
          <p:cNvSpPr>
            <a:spLocks noGrp="1"/>
          </p:cNvSpPr>
          <p:nvPr>
            <p:ph type="pic" idx="13"/>
          </p:nvPr>
        </p:nvSpPr>
        <p:spPr>
          <a:xfrm>
            <a:off x="-40879" y="-25780"/>
            <a:ext cx="24465757" cy="13767560"/>
          </a:xfrm>
          <a:prstGeom prst="rect">
            <a:avLst/>
          </a:prstGeom>
        </p:spPr>
        <p:txBody>
          <a:bodyPr lIns="91439" tIns="45719" rIns="91439" bIns="45719"/>
          <a:lstStyle/>
          <a:p>
            <a:endParaRPr dirty="0"/>
          </a:p>
        </p:txBody>
      </p:sp>
      <p:sp>
        <p:nvSpPr>
          <p:cNvPr id="86" name="Title Text"/>
          <p:cNvSpPr>
            <a:spLocks noGrp="1"/>
          </p:cNvSpPr>
          <p:nvPr>
            <p:ph type="body" sz="quarter" idx="14" hasCustomPrompt="1"/>
          </p:nvPr>
        </p:nvSpPr>
        <p:spPr>
          <a:xfrm>
            <a:off x="1527048" y="1527048"/>
            <a:ext cx="3906330" cy="730969"/>
          </a:xfrm>
          <a:prstGeom prst="rect">
            <a:avLst/>
          </a:prstGeom>
          <a:solidFill>
            <a:schemeClr val="accent4"/>
          </a:solidFill>
          <a:ln w="25400">
            <a:solidFill>
              <a:srgbClr val="FFFFFF"/>
            </a:solidFill>
          </a:ln>
        </p:spPr>
        <p:txBody>
          <a:bodyPr lIns="50800" tIns="50800" rIns="50800" bIns="50800">
            <a:spAutoFit/>
          </a:bodyPr>
          <a:lstStyle>
            <a:lvl1pPr>
              <a:lnSpc>
                <a:spcPts val="4900"/>
              </a:lnSpc>
              <a:defRPr sz="4700" i="0" cap="all" spc="50" baseline="0">
                <a:solidFill>
                  <a:schemeClr val="tx1"/>
                </a:solidFill>
                <a:latin typeface="+mn-lt"/>
                <a:ea typeface="+mn-ea"/>
                <a:cs typeface="+mn-cs"/>
                <a:sym typeface="Impact"/>
              </a:defRPr>
            </a:lvl1pPr>
          </a:lstStyle>
          <a:p>
            <a:r>
              <a:rPr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Title">
    <p:bg>
      <p:bgPr>
        <a:solidFill>
          <a:schemeClr val="accent4"/>
        </a:solidFill>
        <a:effectLst/>
      </p:bgPr>
    </p:bg>
    <p:spTree>
      <p:nvGrpSpPr>
        <p:cNvPr id="1" name=""/>
        <p:cNvGrpSpPr/>
        <p:nvPr/>
      </p:nvGrpSpPr>
      <p:grpSpPr>
        <a:xfrm>
          <a:off x="0" y="0"/>
          <a:ext cx="0" cy="0"/>
          <a:chOff x="0" y="0"/>
          <a:chExt cx="0" cy="0"/>
        </a:xfrm>
      </p:grpSpPr>
      <p:pic>
        <p:nvPicPr>
          <p:cNvPr id="23" name="GFOAGraphic2.png" descr="GFOAGraphic2.png"/>
          <p:cNvPicPr>
            <a:picLocks noChangeAspect="1"/>
          </p:cNvPicPr>
          <p:nvPr/>
        </p:nvPicPr>
        <p:blipFill>
          <a:blip r:embed="rId2"/>
          <a:srcRect l="250" r="250"/>
          <a:stretch>
            <a:fillRect/>
          </a:stretch>
        </p:blipFill>
        <p:spPr>
          <a:xfrm>
            <a:off x="0" y="0"/>
            <a:ext cx="24380710" cy="13716000"/>
          </a:xfrm>
          <a:prstGeom prst="rect">
            <a:avLst/>
          </a:prstGeom>
          <a:ln w="12700">
            <a:miter lim="400000"/>
          </a:ln>
        </p:spPr>
      </p:pic>
      <p:sp>
        <p:nvSpPr>
          <p:cNvPr id="24" name="Title Text"/>
          <p:cNvSpPr txBox="1">
            <a:spLocks noGrp="1"/>
          </p:cNvSpPr>
          <p:nvPr>
            <p:ph type="title" hasCustomPrompt="1"/>
          </p:nvPr>
        </p:nvSpPr>
        <p:spPr>
          <a:xfrm>
            <a:off x="1528889" y="1537565"/>
            <a:ext cx="10358311" cy="1987724"/>
          </a:xfrm>
          <a:prstGeom prst="rect">
            <a:avLst/>
          </a:prstGeom>
          <a:solidFill>
            <a:schemeClr val="accent4"/>
          </a:solidFill>
          <a:ln w="25400">
            <a:solidFill>
              <a:srgbClr val="FFFFFF"/>
            </a:solidFill>
          </a:ln>
        </p:spPr>
        <p:txBody>
          <a:bodyPr wrap="square">
            <a:spAutoFit/>
          </a:bodyPr>
          <a:lstStyle>
            <a:lvl1pPr>
              <a:lnSpc>
                <a:spcPts val="14700"/>
              </a:lnSpc>
              <a:defRPr sz="14700" spc="-293">
                <a:solidFill>
                  <a:schemeClr val="tx1"/>
                </a:solidFill>
              </a:defRPr>
            </a:lvl1pPr>
          </a:lstStyle>
          <a:p>
            <a:r>
              <a:rPr dirty="0"/>
              <a:t>Title Text</a:t>
            </a:r>
          </a:p>
        </p:txBody>
      </p:sp>
      <p:sp>
        <p:nvSpPr>
          <p:cNvPr id="25" name="Subheader Text"/>
          <p:cNvSpPr>
            <a:spLocks noGrp="1"/>
          </p:cNvSpPr>
          <p:nvPr>
            <p:ph type="body" sz="quarter" idx="13" hasCustomPrompt="1"/>
          </p:nvPr>
        </p:nvSpPr>
        <p:spPr>
          <a:xfrm>
            <a:off x="1528889" y="3949624"/>
            <a:ext cx="8575231" cy="910506"/>
          </a:xfrm>
          <a:prstGeom prst="rect">
            <a:avLst/>
          </a:prstGeom>
          <a:solidFill>
            <a:schemeClr val="accent4"/>
          </a:solidFill>
          <a:ln w="25400">
            <a:solidFill>
              <a:srgbClr val="FFFFFF"/>
            </a:solidFill>
          </a:ln>
        </p:spPr>
        <p:txBody>
          <a:bodyPr lIns="50800" tIns="50800" rIns="50800" bIns="50800" anchor="b">
            <a:spAutoFit/>
          </a:bodyPr>
          <a:lstStyle>
            <a:lvl1pPr>
              <a:lnSpc>
                <a:spcPts val="6300"/>
              </a:lnSpc>
              <a:defRPr sz="6300" i="1" spc="-100" baseline="0">
                <a:solidFill>
                  <a:schemeClr val="tx1"/>
                </a:solidFill>
              </a:defRPr>
            </a:lvl1pPr>
          </a:lstStyle>
          <a:p>
            <a:r>
              <a:rPr dirty="0" err="1"/>
              <a:t>Subheader</a:t>
            </a:r>
            <a:r>
              <a:rPr dirty="0"/>
              <a:t> Text</a:t>
            </a:r>
          </a:p>
        </p:txBody>
      </p:sp>
    </p:spTree>
    <p:extLst>
      <p:ext uri="{BB962C8B-B14F-4D97-AF65-F5344CB8AC3E}">
        <p14:creationId xmlns:p14="http://schemas.microsoft.com/office/powerpoint/2010/main" val="180837708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Emphas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6DD82-2C76-FB47-9C17-A7981143F4FF}"/>
              </a:ext>
            </a:extLst>
          </p:cNvPr>
          <p:cNvSpPr/>
          <p:nvPr userDrawn="1"/>
        </p:nvSpPr>
        <p:spPr>
          <a:xfrm>
            <a:off x="-25400" y="-25400"/>
            <a:ext cx="24558096"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lstStyle/>
          <a:p>
            <a:pPr defTabSz="825500" fontAlgn="auto">
              <a:lnSpc>
                <a:spcPts val="9800"/>
              </a:lnSpc>
              <a:spcBef>
                <a:spcPts val="0"/>
              </a:spcBef>
              <a:spcAft>
                <a:spcPts val="0"/>
              </a:spcAft>
              <a:defRPr/>
            </a:pPr>
            <a:endParaRPr lang="en-US" sz="9800" cap="all" spc="-196" dirty="0">
              <a:solidFill>
                <a:schemeClr val="accent4"/>
              </a:solidFill>
              <a:latin typeface="+mn-lt"/>
              <a:ea typeface="+mn-ea"/>
              <a:cs typeface="+mn-cs"/>
              <a:sym typeface="Impact"/>
            </a:endParaRPr>
          </a:p>
        </p:txBody>
      </p:sp>
      <p:sp>
        <p:nvSpPr>
          <p:cNvPr id="55" name="Body Level One…"/>
          <p:cNvSpPr txBox="1">
            <a:spLocks noGrp="1"/>
          </p:cNvSpPr>
          <p:nvPr>
            <p:ph type="body" idx="1"/>
          </p:nvPr>
        </p:nvSpPr>
        <p:spPr>
          <a:xfrm>
            <a:off x="1518942" y="1503497"/>
            <a:ext cx="21026704" cy="5116785"/>
          </a:xfrm>
          <a:prstGeom prst="rect">
            <a:avLst/>
          </a:prstGeom>
        </p:spPr>
        <p:txBody>
          <a:bodyPr/>
          <a:lstStyle>
            <a:lvl1pPr>
              <a:lnSpc>
                <a:spcPts val="7700"/>
              </a:lnSpc>
              <a:spcBef>
                <a:spcPts val="0"/>
              </a:spcBef>
              <a:defRPr sz="6300" i="1" spc="-100" baseline="0">
                <a:solidFill>
                  <a:schemeClr val="bg1"/>
                </a:solidFill>
              </a:defRPr>
            </a:lvl1pPr>
            <a:lvl2pPr marL="460376" indent="-7938">
              <a:lnSpc>
                <a:spcPts val="7700"/>
              </a:lnSpc>
              <a:spcBef>
                <a:spcPts val="0"/>
              </a:spcBef>
              <a:tabLst/>
              <a:defRPr sz="6300" i="1" spc="-100" baseline="0">
                <a:solidFill>
                  <a:schemeClr val="bg1"/>
                </a:solidFill>
              </a:defRPr>
            </a:lvl2pPr>
            <a:lvl3pPr marL="920750" indent="0">
              <a:lnSpc>
                <a:spcPts val="7700"/>
              </a:lnSpc>
              <a:spcBef>
                <a:spcPts val="0"/>
              </a:spcBef>
              <a:tabLst/>
              <a:defRPr sz="6300" i="1" spc="-100" baseline="0">
                <a:solidFill>
                  <a:schemeClr val="bg1"/>
                </a:solidFill>
              </a:defRPr>
            </a:lvl3pPr>
            <a:lvl4pPr marL="1374776" indent="-1588">
              <a:lnSpc>
                <a:spcPts val="7700"/>
              </a:lnSpc>
              <a:spcBef>
                <a:spcPts val="0"/>
              </a:spcBef>
              <a:tabLst/>
              <a:defRPr sz="6300" i="1" spc="-100" baseline="0">
                <a:solidFill>
                  <a:schemeClr val="bg1"/>
                </a:solidFill>
              </a:defRPr>
            </a:lvl4pPr>
            <a:lvl5pPr marL="1835150" indent="7938">
              <a:lnSpc>
                <a:spcPts val="7700"/>
              </a:lnSpc>
              <a:spcBef>
                <a:spcPts val="0"/>
              </a:spcBef>
              <a:tabLst/>
              <a:defRPr sz="6300" i="1" spc="-10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6" name="Title Text"/>
          <p:cNvSpPr txBox="1">
            <a:spLocks noGrp="1"/>
          </p:cNvSpPr>
          <p:nvPr>
            <p:ph type="title"/>
          </p:nvPr>
        </p:nvSpPr>
        <p:spPr>
          <a:prstGeom prst="rect">
            <a:avLst/>
          </a:prstGeom>
        </p:spPr>
        <p:txBody>
          <a:bodyPr/>
          <a:lstStyle>
            <a:lvl1pPr>
              <a:defRPr spc="50" baseline="0">
                <a:solidFill>
                  <a:schemeClr val="bg1"/>
                </a:solidFill>
              </a:defRPr>
            </a:lvl1pPr>
          </a:lstStyle>
          <a:p>
            <a:r>
              <a:rPr dirty="0"/>
              <a:t>Title Text</a:t>
            </a:r>
          </a:p>
        </p:txBody>
      </p:sp>
    </p:spTree>
    <p:extLst>
      <p:ext uri="{BB962C8B-B14F-4D97-AF65-F5344CB8AC3E}">
        <p14:creationId xmlns:p14="http://schemas.microsoft.com/office/powerpoint/2010/main" val="20092433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6400" y="304800"/>
            <a:ext cx="10445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6F7B261F-4A0A-4D0A-8B71-BF8353F03145}"/>
              </a:ext>
            </a:extLst>
          </p:cNvPr>
          <p:cNvSpPr>
            <a:spLocks noGrp="1"/>
          </p:cNvSpPr>
          <p:nvPr>
            <p:ph type="sldNum" sz="quarter" idx="10"/>
          </p:nvPr>
        </p:nvSpPr>
        <p:spPr/>
        <p:txBody>
          <a:bodyPr/>
          <a:lstStyle>
            <a:lvl1pPr>
              <a:defRPr/>
            </a:lvl1pPr>
          </a:lstStyle>
          <a:p>
            <a:pPr>
              <a:defRPr/>
            </a:pPr>
            <a:r>
              <a:rPr lang="en-US" altLang="en-US"/>
              <a:t>S</a:t>
            </a:r>
            <a:fld id="{5D7319D1-6AF6-4607-8F1E-411B6D859D7B}" type="slidenum">
              <a:rPr lang="en-US" altLang="en-US"/>
              <a:pPr>
                <a:defRPr/>
              </a:pPr>
              <a:t>‹#›</a:t>
            </a:fld>
            <a:endParaRPr lang="en-US" altLang="en-US"/>
          </a:p>
        </p:txBody>
      </p:sp>
    </p:spTree>
    <p:extLst>
      <p:ext uri="{BB962C8B-B14F-4D97-AF65-F5344CB8AC3E}">
        <p14:creationId xmlns:p14="http://schemas.microsoft.com/office/powerpoint/2010/main" val="329405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4E95"/>
                </a:solidFill>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518942" y="1503495"/>
            <a:ext cx="21026703" cy="3975447"/>
          </a:xfrm>
        </p:spPr>
        <p:txBody>
          <a:bodyPr/>
          <a:lstStyle>
            <a:lvl1pPr marL="914400" indent="-914400">
              <a:buFont typeface="Wingdings" panose="05000000000000000000" pitchFamily="2" charset="2"/>
              <a:buChar char="§"/>
              <a:defRPr baseline="0">
                <a:solidFill>
                  <a:schemeClr val="tx1"/>
                </a:solidFill>
                <a:latin typeface="Helvetica" pitchFamily="34" charset="0"/>
              </a:defRPr>
            </a:lvl1pPr>
            <a:lvl2pPr>
              <a:defRPr>
                <a:solidFill>
                  <a:schemeClr val="tx1"/>
                </a:solidFill>
                <a:latin typeface="Helvetica" pitchFamily="34" charset="0"/>
              </a:defRPr>
            </a:lvl2pPr>
            <a:lvl3pPr>
              <a:defRPr>
                <a:solidFill>
                  <a:schemeClr val="tx1"/>
                </a:solidFill>
                <a:latin typeface="Helvetica" pitchFamily="34" charset="0"/>
              </a:defRPr>
            </a:lvl3pPr>
            <a:lvl4pPr>
              <a:defRPr>
                <a:solidFill>
                  <a:schemeClr val="tx1"/>
                </a:solidFill>
                <a:latin typeface="Helvetica" pitchFamily="34" charset="0"/>
              </a:defRPr>
            </a:lvl4pPr>
            <a:lvl5pPr>
              <a:defRPr>
                <a:solidFill>
                  <a:schemeClr val="tx1"/>
                </a:solidFill>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541" y="304800"/>
            <a:ext cx="1045035" cy="914400"/>
          </a:xfrm>
          <a:prstGeom prst="rect">
            <a:avLst/>
          </a:prstGeom>
        </p:spPr>
      </p:pic>
      <p:cxnSp>
        <p:nvCxnSpPr>
          <p:cNvPr id="8" name="Straight Connector 7"/>
          <p:cNvCxnSpPr/>
          <p:nvPr userDrawn="1"/>
        </p:nvCxnSpPr>
        <p:spPr>
          <a:xfrm>
            <a:off x="1219200" y="2743200"/>
            <a:ext cx="21945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18288000" y="304801"/>
            <a:ext cx="5689600" cy="730250"/>
          </a:xfrm>
          <a:prstGeom prst="rect">
            <a:avLst/>
          </a:prstGeom>
        </p:spPr>
        <p:txBody>
          <a:bodyPr/>
          <a:lstStyle>
            <a:lvl1pPr>
              <a:defRPr>
                <a:latin typeface="Helvetica" pitchFamily="34" charset="0"/>
              </a:defRPr>
            </a:lvl1pPr>
          </a:lstStyle>
          <a:p>
            <a:r>
              <a:rPr lang="en-US" dirty="0"/>
              <a:t>S</a:t>
            </a:r>
            <a:fld id="{7D0E6CEC-61C6-4D38-A642-FACB01E37C77}" type="slidenum">
              <a:rPr lang="en-US" smtClean="0"/>
              <a:pPr/>
              <a:t>‹#›</a:t>
            </a:fld>
            <a:endParaRPr lang="en-US" dirty="0"/>
          </a:p>
        </p:txBody>
      </p:sp>
    </p:spTree>
    <p:extLst>
      <p:ext uri="{BB962C8B-B14F-4D97-AF65-F5344CB8AC3E}">
        <p14:creationId xmlns:p14="http://schemas.microsoft.com/office/powerpoint/2010/main" val="407130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Graphic">
    <p:spTree>
      <p:nvGrpSpPr>
        <p:cNvPr id="1" name=""/>
        <p:cNvGrpSpPr/>
        <p:nvPr/>
      </p:nvGrpSpPr>
      <p:grpSpPr>
        <a:xfrm>
          <a:off x="0" y="0"/>
          <a:ext cx="0" cy="0"/>
          <a:chOff x="0" y="0"/>
          <a:chExt cx="0" cy="0"/>
        </a:xfrm>
      </p:grpSpPr>
      <p:pic>
        <p:nvPicPr>
          <p:cNvPr id="4" name="GFOAGraphic1.png" descr="GFOAGraphic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7" y="0"/>
            <a:ext cx="2437765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Circle"/>
          <p:cNvSpPr/>
          <p:nvPr/>
        </p:nvSpPr>
        <p:spPr>
          <a:xfrm>
            <a:off x="20380326" y="1225551"/>
            <a:ext cx="2435224" cy="2435226"/>
          </a:xfrm>
          <a:prstGeom prst="ellipse">
            <a:avLst/>
          </a:prstGeom>
          <a:solidFill>
            <a:schemeClr val="accent4"/>
          </a:solidFill>
          <a:ln w="25400">
            <a:solidFill>
              <a:srgbClr val="FFFFFF"/>
            </a:solidFill>
            <a:miter lim="400000"/>
          </a:ln>
        </p:spPr>
        <p:txBody>
          <a:bodyPr lIns="50800" tIns="50800" rIns="50800" bIns="50800">
            <a:normAutofit/>
          </a:bodyPr>
          <a:lstStyle/>
          <a:p>
            <a:pPr>
              <a:lnSpc>
                <a:spcPts val="9800"/>
              </a:lnSpc>
              <a:spcBef>
                <a:spcPts val="0"/>
              </a:spcBef>
              <a:defRPr sz="9800" cap="all" spc="-195">
                <a:latin typeface="+mn-lt"/>
                <a:ea typeface="+mn-ea"/>
                <a:cs typeface="+mn-cs"/>
                <a:sym typeface="Impact"/>
              </a:defRPr>
            </a:pPr>
            <a:endParaRPr sz="9800" cap="all" spc="-390">
              <a:latin typeface="+mn-lt"/>
              <a:ea typeface="+mn-ea"/>
              <a:cs typeface="+mn-cs"/>
              <a:sym typeface="Impact"/>
            </a:endParaRPr>
          </a:p>
        </p:txBody>
      </p:sp>
      <p:pic>
        <p:nvPicPr>
          <p:cNvPr id="6" name="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88327" y="1565276"/>
            <a:ext cx="1441450" cy="180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Title Text"/>
          <p:cNvSpPr txBox="1">
            <a:spLocks noGrp="1"/>
          </p:cNvSpPr>
          <p:nvPr>
            <p:ph type="title"/>
          </p:nvPr>
        </p:nvSpPr>
        <p:spPr>
          <a:xfrm>
            <a:off x="1527048" y="1527048"/>
            <a:ext cx="10349920" cy="1987724"/>
          </a:xfrm>
          <a:prstGeom prst="rect">
            <a:avLst/>
          </a:prstGeom>
          <a:solidFill>
            <a:schemeClr val="accent4"/>
          </a:solidFill>
          <a:ln w="25400">
            <a:solidFill>
              <a:srgbClr val="FFFFFF"/>
            </a:solidFill>
          </a:ln>
          <a:effectLst/>
        </p:spPr>
        <p:txBody>
          <a:bodyPr wrap="square"/>
          <a:lstStyle>
            <a:lvl1pPr>
              <a:lnSpc>
                <a:spcPts val="14700"/>
              </a:lnSpc>
              <a:defRPr sz="14700" spc="-294">
                <a:solidFill>
                  <a:schemeClr val="accent1"/>
                </a:solidFill>
              </a:defRPr>
            </a:lvl1pPr>
          </a:lstStyle>
          <a:p>
            <a:r>
              <a:rPr dirty="0"/>
              <a:t>Title Text</a:t>
            </a:r>
          </a:p>
        </p:txBody>
      </p:sp>
      <p:sp>
        <p:nvSpPr>
          <p:cNvPr id="13" name="Body Level One…"/>
          <p:cNvSpPr txBox="1">
            <a:spLocks noGrp="1"/>
          </p:cNvSpPr>
          <p:nvPr>
            <p:ph type="body" sz="quarter" idx="1"/>
          </p:nvPr>
        </p:nvSpPr>
        <p:spPr>
          <a:xfrm>
            <a:off x="1528791" y="5709019"/>
            <a:ext cx="10358410" cy="5411738"/>
          </a:xfrm>
          <a:prstGeom prst="rect">
            <a:avLst/>
          </a:prstGeom>
          <a:solidFill>
            <a:schemeClr val="accent4"/>
          </a:solidFill>
          <a:ln w="25400">
            <a:solidFill>
              <a:srgbClr val="FFFFFF"/>
            </a:solidFill>
          </a:ln>
        </p:spPr>
        <p:txBody>
          <a:bodyPr wrap="square" lIns="50800" tIns="50800" rIns="50800" bIns="50800" anchor="b"/>
          <a:lstStyle>
            <a:lvl1pPr>
              <a:lnSpc>
                <a:spcPts val="7000"/>
              </a:lnSpc>
              <a:defRPr sz="6300" i="1" spc="-100" baseline="0">
                <a:solidFill>
                  <a:schemeClr val="tx1"/>
                </a:solidFill>
              </a:defRPr>
            </a:lvl1pPr>
            <a:lvl2pPr>
              <a:lnSpc>
                <a:spcPts val="7000"/>
              </a:lnSpc>
              <a:defRPr sz="6300" i="1" spc="-100" baseline="0">
                <a:solidFill>
                  <a:schemeClr val="tx1"/>
                </a:solidFill>
              </a:defRPr>
            </a:lvl2pPr>
            <a:lvl3pPr>
              <a:lnSpc>
                <a:spcPts val="7000"/>
              </a:lnSpc>
              <a:defRPr sz="6300" i="1" spc="-100" baseline="0">
                <a:solidFill>
                  <a:schemeClr val="tx1"/>
                </a:solidFill>
              </a:defRPr>
            </a:lvl3pPr>
            <a:lvl4pPr>
              <a:lnSpc>
                <a:spcPts val="7000"/>
              </a:lnSpc>
              <a:defRPr sz="6300" i="1" spc="-100" baseline="0">
                <a:solidFill>
                  <a:schemeClr val="tx1"/>
                </a:solidFill>
              </a:defRPr>
            </a:lvl4pPr>
            <a:lvl5pPr>
              <a:lnSpc>
                <a:spcPts val="7000"/>
              </a:lnSpc>
              <a:defRPr sz="6300" i="1" spc="-100" baseline="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3517143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518942" y="1503495"/>
            <a:ext cx="21026703" cy="3926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8900" tIns="88900" rIns="88900" bIns="88900">
            <a:spAutoFit/>
          </a:bodyPr>
          <a:lstStyle/>
          <a:p>
            <a:r>
              <a:rPr dirty="0"/>
              <a:t>Body Level One</a:t>
            </a:r>
            <a:r>
              <a:rPr lang="en-US" dirty="0"/>
              <a:t> </a:t>
            </a:r>
          </a:p>
          <a:p>
            <a:pPr lvl="1"/>
            <a:r>
              <a:rPr dirty="0"/>
              <a:t>Body Level Two</a:t>
            </a:r>
            <a:r>
              <a:rPr lang="en-US" dirty="0"/>
              <a:t> </a:t>
            </a:r>
          </a:p>
          <a:p>
            <a:pPr lvl="2"/>
            <a:r>
              <a:rPr lang="en-US" dirty="0"/>
              <a:t>B</a:t>
            </a:r>
            <a:r>
              <a:rPr dirty="0"/>
              <a:t>ody Level Three</a:t>
            </a:r>
            <a:endParaRPr lang="en-US" dirty="0"/>
          </a:p>
          <a:p>
            <a:pPr lvl="3"/>
            <a:r>
              <a:rPr dirty="0"/>
              <a:t>Body Level Four</a:t>
            </a:r>
            <a:r>
              <a:rPr lang="en-US" dirty="0"/>
              <a:t> </a:t>
            </a:r>
          </a:p>
          <a:p>
            <a:pPr lvl="4"/>
            <a:r>
              <a:rPr dirty="0"/>
              <a:t>Body Level Five</a:t>
            </a:r>
          </a:p>
        </p:txBody>
      </p:sp>
      <p:sp>
        <p:nvSpPr>
          <p:cNvPr id="3" name="Title Text"/>
          <p:cNvSpPr txBox="1">
            <a:spLocks noGrp="1"/>
          </p:cNvSpPr>
          <p:nvPr>
            <p:ph type="title"/>
          </p:nvPr>
        </p:nvSpPr>
        <p:spPr>
          <a:xfrm>
            <a:off x="1520166" y="10719864"/>
            <a:ext cx="21024255"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dirty="0"/>
              <a:t>Title Text</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6" r:id="rId4"/>
    <p:sldLayoutId id="2147483669" r:id="rId5"/>
    <p:sldLayoutId id="2147483670" r:id="rId6"/>
    <p:sldLayoutId id="2147483705" r:id="rId7"/>
    <p:sldLayoutId id="2147483706" r:id="rId8"/>
  </p:sldLayoutIdLst>
  <p:transition spd="med"/>
  <p:txStyles>
    <p:titleStyle>
      <a:lvl1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tx1"/>
          </a:solidFill>
          <a:uFillTx/>
          <a:latin typeface="+mn-lt"/>
          <a:ea typeface="+mn-ea"/>
          <a:cs typeface="+mn-cs"/>
          <a:sym typeface="Impact"/>
        </a:defRPr>
      </a:lvl1pPr>
      <a:lvl2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2pPr>
      <a:lvl3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3pPr>
      <a:lvl4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4pPr>
      <a:lvl5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p:titleStyle>
    <p:bodyStyle>
      <a:lvl1pPr marL="0"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1pPr>
      <a:lvl2pPr marL="415925"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2pPr>
      <a:lvl3pPr marL="923925"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3pPr>
      <a:lvl4pPr marL="1377950"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4pPr>
      <a:lvl5pPr marL="1831975"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CE9E5"/>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517651" y="1504950"/>
            <a:ext cx="21028026" cy="3975447"/>
          </a:xfrm>
          <a:prstGeom prst="rect">
            <a:avLst/>
          </a:prstGeom>
          <a:ln w="12700">
            <a:miter lim="400000"/>
          </a:ln>
          <a:extLst>
            <a:ext uri="{C572A759-6A51-4108-AA02-DFA0A04FC94B}"/>
          </a:extLst>
        </p:spPr>
        <p:txBody>
          <a:bodyPr lIns="88900" tIns="88900" rIns="88900" bIns="88900">
            <a:spAutoFit/>
          </a:bodyPr>
          <a:lstStyle/>
          <a:p>
            <a:r>
              <a:rPr dirty="0"/>
              <a:t>Body Level One</a:t>
            </a:r>
            <a:r>
              <a:rPr lang="en-US" dirty="0"/>
              <a:t> </a:t>
            </a:r>
          </a:p>
          <a:p>
            <a:pPr lvl="1"/>
            <a:r>
              <a:rPr dirty="0"/>
              <a:t>Body Level Two</a:t>
            </a:r>
            <a:r>
              <a:rPr lang="en-US" dirty="0"/>
              <a:t> </a:t>
            </a:r>
          </a:p>
          <a:p>
            <a:pPr lvl="2"/>
            <a:r>
              <a:rPr lang="en-US" dirty="0"/>
              <a:t>B</a:t>
            </a:r>
            <a:r>
              <a:rPr dirty="0"/>
              <a:t>ody Level Three</a:t>
            </a:r>
            <a:endParaRPr lang="en-US" dirty="0"/>
          </a:p>
          <a:p>
            <a:pPr lvl="3"/>
            <a:r>
              <a:rPr dirty="0"/>
              <a:t>Body Level Four</a:t>
            </a:r>
            <a:r>
              <a:rPr lang="en-US" dirty="0"/>
              <a:t> </a:t>
            </a:r>
          </a:p>
          <a:p>
            <a:pPr lvl="4"/>
            <a:r>
              <a:rPr dirty="0"/>
              <a:t>Body Level Five</a:t>
            </a:r>
          </a:p>
        </p:txBody>
      </p:sp>
      <p:sp>
        <p:nvSpPr>
          <p:cNvPr id="3" name="Title Text"/>
          <p:cNvSpPr txBox="1">
            <a:spLocks noGrp="1"/>
          </p:cNvSpPr>
          <p:nvPr>
            <p:ph type="title"/>
          </p:nvPr>
        </p:nvSpPr>
        <p:spPr>
          <a:xfrm>
            <a:off x="1520827" y="10718801"/>
            <a:ext cx="21024850" cy="730969"/>
          </a:xfrm>
          <a:prstGeom prst="rect">
            <a:avLst/>
          </a:prstGeom>
          <a:ln w="12700">
            <a:miter lim="400000"/>
          </a:ln>
          <a:extLst>
            <a:ext uri="{C572A759-6A51-4108-AA02-DFA0A04FC94B}"/>
          </a:extLst>
        </p:spPr>
        <p:txBody>
          <a:bodyPr lIns="50800" tIns="50800" rIns="50800" bIns="50800">
            <a:spAutoFit/>
          </a:bodyPr>
          <a:lstStyle/>
          <a:p>
            <a:r>
              <a:rPr dirty="0"/>
              <a:t>Title Text</a:t>
            </a:r>
          </a:p>
        </p:txBody>
      </p:sp>
    </p:spTree>
    <p:extLst>
      <p:ext uri="{BB962C8B-B14F-4D97-AF65-F5344CB8AC3E}">
        <p14:creationId xmlns:p14="http://schemas.microsoft.com/office/powerpoint/2010/main" val="221996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3" r:id="rId9"/>
  </p:sldLayoutIdLst>
  <p:transition spd="med"/>
  <p:txStyles>
    <p:titleStyle>
      <a:lvl1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1pPr>
      <a:lvl2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2pPr>
      <a:lvl3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3pPr>
      <a:lvl4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4pPr>
      <a:lvl5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p:titleStyle>
    <p:bodyStyle>
      <a:lvl1pPr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1pPr>
      <a:lvl2pPr marL="41592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2pPr>
      <a:lvl3pPr marL="92392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3pPr>
      <a:lvl4pPr marL="1377950"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4pPr>
      <a:lvl5pPr marL="183197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5pPr>
      <a:lvl6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549276"/>
            <a:ext cx="21945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19200" y="3200401"/>
            <a:ext cx="21945600" cy="905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a:extLst>
              <a:ext uri="{FF2B5EF4-FFF2-40B4-BE49-F238E27FC236}">
                <a16:creationId xmlns:a16="http://schemas.microsoft.com/office/drawing/2014/main" id="{254B5BE3-1604-4939-BF8A-4A2A2917D377}"/>
              </a:ext>
            </a:extLst>
          </p:cNvPr>
          <p:cNvSpPr>
            <a:spLocks noGrp="1"/>
          </p:cNvSpPr>
          <p:nvPr>
            <p:ph type="sldNum" sz="quarter" idx="4"/>
          </p:nvPr>
        </p:nvSpPr>
        <p:spPr>
          <a:xfrm>
            <a:off x="18288000" y="304801"/>
            <a:ext cx="5689600" cy="7302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350">
                <a:latin typeface="Helvetica" panose="020B0604020202020204" pitchFamily="34" charset="0"/>
              </a:defRPr>
            </a:lvl1pPr>
          </a:lstStyle>
          <a:p>
            <a:pPr>
              <a:defRPr/>
            </a:pPr>
            <a:r>
              <a:rPr lang="en-US" altLang="en-US"/>
              <a:t>S</a:t>
            </a:r>
            <a:fld id="{2D878B31-AE37-4B54-B8FE-9744B9B2A3EF}" type="slidenum">
              <a:rPr lang="en-US" altLang="en-US"/>
              <a:pPr>
                <a:defRPr/>
              </a:pPr>
              <a:t>‹#›</a:t>
            </a:fld>
            <a:endParaRPr lang="en-US" altLang="en-US"/>
          </a:p>
        </p:txBody>
      </p:sp>
    </p:spTree>
    <p:extLst>
      <p:ext uri="{BB962C8B-B14F-4D97-AF65-F5344CB8AC3E}">
        <p14:creationId xmlns:p14="http://schemas.microsoft.com/office/powerpoint/2010/main" val="979580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ctr" rtl="0" eaLnBrk="0" fontAlgn="base" hangingPunct="0">
        <a:spcBef>
          <a:spcPct val="0"/>
        </a:spcBef>
        <a:spcAft>
          <a:spcPct val="0"/>
        </a:spcAft>
        <a:defRPr sz="4800" kern="1200">
          <a:solidFill>
            <a:srgbClr val="004E95"/>
          </a:solidFill>
          <a:latin typeface="Helvetica" pitchFamily="34" charset="0"/>
          <a:ea typeface="+mj-ea"/>
          <a:cs typeface="+mj-cs"/>
        </a:defRPr>
      </a:lvl1pPr>
      <a:lvl2pPr algn="ctr" rtl="0" eaLnBrk="0" fontAlgn="base" hangingPunct="0">
        <a:spcBef>
          <a:spcPct val="0"/>
        </a:spcBef>
        <a:spcAft>
          <a:spcPct val="0"/>
        </a:spcAft>
        <a:defRPr sz="4800">
          <a:solidFill>
            <a:srgbClr val="004E95"/>
          </a:solidFill>
          <a:latin typeface="Helvetica" pitchFamily="34" charset="0"/>
        </a:defRPr>
      </a:lvl2pPr>
      <a:lvl3pPr algn="ctr" rtl="0" eaLnBrk="0" fontAlgn="base" hangingPunct="0">
        <a:spcBef>
          <a:spcPct val="0"/>
        </a:spcBef>
        <a:spcAft>
          <a:spcPct val="0"/>
        </a:spcAft>
        <a:defRPr sz="4800">
          <a:solidFill>
            <a:srgbClr val="004E95"/>
          </a:solidFill>
          <a:latin typeface="Helvetica" pitchFamily="34" charset="0"/>
        </a:defRPr>
      </a:lvl3pPr>
      <a:lvl4pPr algn="ctr" rtl="0" eaLnBrk="0" fontAlgn="base" hangingPunct="0">
        <a:spcBef>
          <a:spcPct val="0"/>
        </a:spcBef>
        <a:spcAft>
          <a:spcPct val="0"/>
        </a:spcAft>
        <a:defRPr sz="4800">
          <a:solidFill>
            <a:srgbClr val="004E95"/>
          </a:solidFill>
          <a:latin typeface="Helvetica" pitchFamily="34" charset="0"/>
        </a:defRPr>
      </a:lvl4pPr>
      <a:lvl5pPr algn="ctr" rtl="0" eaLnBrk="0" fontAlgn="base" hangingPunct="0">
        <a:spcBef>
          <a:spcPct val="0"/>
        </a:spcBef>
        <a:spcAft>
          <a:spcPct val="0"/>
        </a:spcAft>
        <a:defRPr sz="4800">
          <a:solidFill>
            <a:srgbClr val="004E95"/>
          </a:solidFill>
          <a:latin typeface="Helvetica" pitchFamily="34" charset="0"/>
        </a:defRPr>
      </a:lvl5pPr>
      <a:lvl6pPr marL="514350" algn="ctr" rtl="0" fontAlgn="base">
        <a:spcBef>
          <a:spcPct val="0"/>
        </a:spcBef>
        <a:spcAft>
          <a:spcPct val="0"/>
        </a:spcAft>
        <a:defRPr sz="4950">
          <a:solidFill>
            <a:srgbClr val="004E95"/>
          </a:solidFill>
          <a:latin typeface="Helvetica" pitchFamily="34" charset="0"/>
        </a:defRPr>
      </a:lvl6pPr>
      <a:lvl7pPr marL="1028700" algn="ctr" rtl="0" fontAlgn="base">
        <a:spcBef>
          <a:spcPct val="0"/>
        </a:spcBef>
        <a:spcAft>
          <a:spcPct val="0"/>
        </a:spcAft>
        <a:defRPr sz="4950">
          <a:solidFill>
            <a:srgbClr val="004E95"/>
          </a:solidFill>
          <a:latin typeface="Helvetica" pitchFamily="34" charset="0"/>
        </a:defRPr>
      </a:lvl7pPr>
      <a:lvl8pPr marL="1543050" algn="ctr" rtl="0" fontAlgn="base">
        <a:spcBef>
          <a:spcPct val="0"/>
        </a:spcBef>
        <a:spcAft>
          <a:spcPct val="0"/>
        </a:spcAft>
        <a:defRPr sz="4950">
          <a:solidFill>
            <a:srgbClr val="004E95"/>
          </a:solidFill>
          <a:latin typeface="Helvetica" pitchFamily="34" charset="0"/>
        </a:defRPr>
      </a:lvl8pPr>
      <a:lvl9pPr marL="2057400" algn="ctr" rtl="0" fontAlgn="base">
        <a:spcBef>
          <a:spcPct val="0"/>
        </a:spcBef>
        <a:spcAft>
          <a:spcPct val="0"/>
        </a:spcAft>
        <a:defRPr sz="4950">
          <a:solidFill>
            <a:srgbClr val="004E95"/>
          </a:solidFill>
          <a:latin typeface="Helvetica" pitchFamily="34" charset="0"/>
        </a:defRPr>
      </a:lvl9pPr>
    </p:titleStyle>
    <p:bodyStyle>
      <a:lvl1pPr marL="514350" indent="-514350" algn="l" rtl="0" eaLnBrk="0" fontAlgn="base" hangingPunct="0">
        <a:spcBef>
          <a:spcPct val="20000"/>
        </a:spcBef>
        <a:spcAft>
          <a:spcPct val="0"/>
        </a:spcAft>
        <a:buClr>
          <a:srgbClr val="004E95"/>
        </a:buClr>
        <a:buFont typeface="Wingdings" panose="05000000000000000000" pitchFamily="2" charset="2"/>
        <a:buChar char="§"/>
        <a:defRPr kern="1200">
          <a:solidFill>
            <a:schemeClr val="tx1"/>
          </a:solidFill>
          <a:latin typeface="Helvetica" pitchFamily="34" charset="0"/>
          <a:ea typeface="+mn-ea"/>
          <a:cs typeface="+mn-cs"/>
        </a:defRPr>
      </a:lvl1pPr>
      <a:lvl2pPr marL="835026" indent="-320676" algn="l" rtl="0" eaLnBrk="0" fontAlgn="base" hangingPunct="0">
        <a:spcBef>
          <a:spcPct val="20000"/>
        </a:spcBef>
        <a:spcAft>
          <a:spcPct val="0"/>
        </a:spcAft>
        <a:buClr>
          <a:srgbClr val="004E95"/>
        </a:buClr>
        <a:buFont typeface="Arial" panose="020B0604020202020204" pitchFamily="34" charset="0"/>
        <a:buChar char="•"/>
        <a:defRPr sz="3000" kern="1200">
          <a:solidFill>
            <a:schemeClr val="tx1"/>
          </a:solidFill>
          <a:latin typeface="Helvetica" pitchFamily="34" charset="0"/>
          <a:ea typeface="+mn-ea"/>
          <a:cs typeface="+mn-cs"/>
        </a:defRPr>
      </a:lvl2pPr>
      <a:lvl3pPr marL="1285876" indent="-257176" algn="l" rtl="0" eaLnBrk="0" fontAlgn="base" hangingPunct="0">
        <a:spcBef>
          <a:spcPct val="20000"/>
        </a:spcBef>
        <a:spcAft>
          <a:spcPct val="0"/>
        </a:spcAft>
        <a:buClr>
          <a:srgbClr val="004E95"/>
        </a:buClr>
        <a:buFont typeface="Courier New" panose="02070309020205020404" pitchFamily="49" charset="0"/>
        <a:buChar char="o"/>
        <a:defRPr kern="1200">
          <a:solidFill>
            <a:schemeClr val="tx1"/>
          </a:solidFill>
          <a:latin typeface="Helvetica" pitchFamily="34" charset="0"/>
          <a:ea typeface="+mn-ea"/>
          <a:cs typeface="+mn-cs"/>
        </a:defRPr>
      </a:lvl3pPr>
      <a:lvl4pPr marL="1800226" indent="-257176" algn="l" rtl="0" eaLnBrk="0" fontAlgn="base" hangingPunct="0">
        <a:spcBef>
          <a:spcPct val="20000"/>
        </a:spcBef>
        <a:spcAft>
          <a:spcPct val="0"/>
        </a:spcAft>
        <a:buClr>
          <a:srgbClr val="004E95"/>
        </a:buClr>
        <a:buFont typeface="Arial" panose="020B0604020202020204" pitchFamily="34" charset="0"/>
        <a:buChar char="–"/>
        <a:defRPr sz="2200" kern="1200">
          <a:solidFill>
            <a:schemeClr val="tx1"/>
          </a:solidFill>
          <a:latin typeface="Helvetica" pitchFamily="34" charset="0"/>
          <a:ea typeface="+mn-ea"/>
          <a:cs typeface="+mn-cs"/>
        </a:defRPr>
      </a:lvl4pPr>
      <a:lvl5pPr marL="2314576" indent="-257176" algn="l" rtl="0" eaLnBrk="0" fontAlgn="base" hangingPunct="0">
        <a:spcBef>
          <a:spcPct val="20000"/>
        </a:spcBef>
        <a:spcAft>
          <a:spcPct val="0"/>
        </a:spcAft>
        <a:buClr>
          <a:srgbClr val="004E95"/>
        </a:buClr>
        <a:buFont typeface="Arial" panose="020B0604020202020204" pitchFamily="34" charset="0"/>
        <a:buChar char="»"/>
        <a:defRPr sz="2200" kern="1200">
          <a:solidFill>
            <a:schemeClr val="tx1"/>
          </a:solidFill>
          <a:latin typeface="Helvetica" pitchFamily="34" charset="0"/>
          <a:ea typeface="+mn-ea"/>
          <a:cs typeface="+mn-cs"/>
        </a:defRPr>
      </a:lvl5pPr>
      <a:lvl6pPr marL="2828926" indent="-257176" algn="l" defTabSz="1028700" rtl="0" eaLnBrk="1" latinLnBrk="0" hangingPunct="1">
        <a:spcBef>
          <a:spcPct val="20000"/>
        </a:spcBef>
        <a:buFont typeface="Arial" panose="020B0604020202020204" pitchFamily="34" charset="0"/>
        <a:buChar char="•"/>
        <a:defRPr sz="2250" kern="1200">
          <a:solidFill>
            <a:schemeClr val="tx1"/>
          </a:solidFill>
          <a:latin typeface="+mn-lt"/>
          <a:ea typeface="+mn-ea"/>
          <a:cs typeface="+mn-cs"/>
        </a:defRPr>
      </a:lvl6pPr>
      <a:lvl7pPr marL="3343276" indent="-257176" algn="l" defTabSz="1028700" rtl="0" eaLnBrk="1" latinLnBrk="0" hangingPunct="1">
        <a:spcBef>
          <a:spcPct val="20000"/>
        </a:spcBef>
        <a:buFont typeface="Arial" panose="020B0604020202020204" pitchFamily="34" charset="0"/>
        <a:buChar char="•"/>
        <a:defRPr sz="2250" kern="1200">
          <a:solidFill>
            <a:schemeClr val="tx1"/>
          </a:solidFill>
          <a:latin typeface="+mn-lt"/>
          <a:ea typeface="+mn-ea"/>
          <a:cs typeface="+mn-cs"/>
        </a:defRPr>
      </a:lvl7pPr>
      <a:lvl8pPr marL="3857626" indent="-257176" algn="l" defTabSz="1028700" rtl="0" eaLnBrk="1" latinLnBrk="0" hangingPunct="1">
        <a:spcBef>
          <a:spcPct val="20000"/>
        </a:spcBef>
        <a:buFont typeface="Arial" panose="020B0604020202020204" pitchFamily="34" charset="0"/>
        <a:buChar char="•"/>
        <a:defRPr sz="2250" kern="1200">
          <a:solidFill>
            <a:schemeClr val="tx1"/>
          </a:solidFill>
          <a:latin typeface="+mn-lt"/>
          <a:ea typeface="+mn-ea"/>
          <a:cs typeface="+mn-cs"/>
        </a:defRPr>
      </a:lvl8pPr>
      <a:lvl9pPr marL="4371976" indent="-257176" algn="l" defTabSz="1028700" rtl="0" eaLnBrk="1" latinLnBrk="0" hangingPunct="1">
        <a:spcBef>
          <a:spcPct val="20000"/>
        </a:spcBef>
        <a:buFont typeface="Arial" panose="020B0604020202020204" pitchFamily="34" charset="0"/>
        <a:buChar char="•"/>
        <a:defRPr sz="2250" kern="1200">
          <a:solidFill>
            <a:schemeClr val="tx1"/>
          </a:solidFill>
          <a:latin typeface="+mn-lt"/>
          <a:ea typeface="+mn-ea"/>
          <a:cs typeface="+mn-cs"/>
        </a:defRPr>
      </a:lvl9pPr>
    </p:bodyStyle>
    <p:otherStyle>
      <a:defPPr>
        <a:defRPr lang="en-US"/>
      </a:defPPr>
      <a:lvl1pPr marL="0" algn="l" defTabSz="1028700" rtl="0" eaLnBrk="1" latinLnBrk="0" hangingPunct="1">
        <a:defRPr sz="2026" kern="1200">
          <a:solidFill>
            <a:schemeClr val="tx1"/>
          </a:solidFill>
          <a:latin typeface="+mn-lt"/>
          <a:ea typeface="+mn-ea"/>
          <a:cs typeface="+mn-cs"/>
        </a:defRPr>
      </a:lvl1pPr>
      <a:lvl2pPr marL="514350" algn="l" defTabSz="1028700" rtl="0" eaLnBrk="1" latinLnBrk="0" hangingPunct="1">
        <a:defRPr sz="2026" kern="1200">
          <a:solidFill>
            <a:schemeClr val="tx1"/>
          </a:solidFill>
          <a:latin typeface="+mn-lt"/>
          <a:ea typeface="+mn-ea"/>
          <a:cs typeface="+mn-cs"/>
        </a:defRPr>
      </a:lvl2pPr>
      <a:lvl3pPr marL="1028700" algn="l" defTabSz="1028700" rtl="0" eaLnBrk="1" latinLnBrk="0" hangingPunct="1">
        <a:defRPr sz="2026" kern="1200">
          <a:solidFill>
            <a:schemeClr val="tx1"/>
          </a:solidFill>
          <a:latin typeface="+mn-lt"/>
          <a:ea typeface="+mn-ea"/>
          <a:cs typeface="+mn-cs"/>
        </a:defRPr>
      </a:lvl3pPr>
      <a:lvl4pPr marL="1543050" algn="l" defTabSz="1028700" rtl="0" eaLnBrk="1" latinLnBrk="0" hangingPunct="1">
        <a:defRPr sz="2026" kern="1200">
          <a:solidFill>
            <a:schemeClr val="tx1"/>
          </a:solidFill>
          <a:latin typeface="+mn-lt"/>
          <a:ea typeface="+mn-ea"/>
          <a:cs typeface="+mn-cs"/>
        </a:defRPr>
      </a:lvl4pPr>
      <a:lvl5pPr marL="2057400" algn="l" defTabSz="1028700" rtl="0" eaLnBrk="1" latinLnBrk="0" hangingPunct="1">
        <a:defRPr sz="2026" kern="1200">
          <a:solidFill>
            <a:schemeClr val="tx1"/>
          </a:solidFill>
          <a:latin typeface="+mn-lt"/>
          <a:ea typeface="+mn-ea"/>
          <a:cs typeface="+mn-cs"/>
        </a:defRPr>
      </a:lvl5pPr>
      <a:lvl6pPr marL="2571750" algn="l" defTabSz="1028700" rtl="0" eaLnBrk="1" latinLnBrk="0" hangingPunct="1">
        <a:defRPr sz="2026" kern="1200">
          <a:solidFill>
            <a:schemeClr val="tx1"/>
          </a:solidFill>
          <a:latin typeface="+mn-lt"/>
          <a:ea typeface="+mn-ea"/>
          <a:cs typeface="+mn-cs"/>
        </a:defRPr>
      </a:lvl6pPr>
      <a:lvl7pPr marL="3086100" algn="l" defTabSz="1028700" rtl="0" eaLnBrk="1" latinLnBrk="0" hangingPunct="1">
        <a:defRPr sz="2026" kern="1200">
          <a:solidFill>
            <a:schemeClr val="tx1"/>
          </a:solidFill>
          <a:latin typeface="+mn-lt"/>
          <a:ea typeface="+mn-ea"/>
          <a:cs typeface="+mn-cs"/>
        </a:defRPr>
      </a:lvl7pPr>
      <a:lvl8pPr marL="3600450" algn="l" defTabSz="1028700" rtl="0" eaLnBrk="1" latinLnBrk="0" hangingPunct="1">
        <a:defRPr sz="2026" kern="1200">
          <a:solidFill>
            <a:schemeClr val="tx1"/>
          </a:solidFill>
          <a:latin typeface="+mn-lt"/>
          <a:ea typeface="+mn-ea"/>
          <a:cs typeface="+mn-cs"/>
        </a:defRPr>
      </a:lvl8pPr>
      <a:lvl9pPr marL="4114800" algn="l" defTabSz="1028700" rtl="0" eaLnBrk="1" latinLnBrk="0" hangingPunct="1">
        <a:defRPr sz="202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518942" y="1503494"/>
            <a:ext cx="21026704" cy="39754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8900" tIns="88900" rIns="88900" bIns="88900">
            <a:spAutoFit/>
          </a:bodyPr>
          <a:lstStyle/>
          <a:p>
            <a:r>
              <a:rPr dirty="0"/>
              <a:t>Body Level One</a:t>
            </a:r>
            <a:r>
              <a:rPr lang="en-US" dirty="0"/>
              <a:t> </a:t>
            </a:r>
          </a:p>
          <a:p>
            <a:pPr lvl="1"/>
            <a:r>
              <a:rPr dirty="0"/>
              <a:t>Body Level Two</a:t>
            </a:r>
            <a:r>
              <a:rPr lang="en-US" dirty="0"/>
              <a:t> </a:t>
            </a:r>
          </a:p>
          <a:p>
            <a:pPr lvl="2"/>
            <a:r>
              <a:rPr lang="en-US" dirty="0"/>
              <a:t>B</a:t>
            </a:r>
            <a:r>
              <a:rPr dirty="0"/>
              <a:t>ody Level Three</a:t>
            </a:r>
            <a:endParaRPr lang="en-US" dirty="0"/>
          </a:p>
          <a:p>
            <a:pPr lvl="3"/>
            <a:r>
              <a:rPr dirty="0"/>
              <a:t>Body Level Four</a:t>
            </a:r>
            <a:r>
              <a:rPr lang="en-US" dirty="0"/>
              <a:t> </a:t>
            </a:r>
          </a:p>
          <a:p>
            <a:pPr lvl="4"/>
            <a:r>
              <a:rPr dirty="0"/>
              <a:t>Body Level Five</a:t>
            </a:r>
          </a:p>
        </p:txBody>
      </p:sp>
      <p:sp>
        <p:nvSpPr>
          <p:cNvPr id="3" name="Title Text"/>
          <p:cNvSpPr txBox="1">
            <a:spLocks noGrp="1"/>
          </p:cNvSpPr>
          <p:nvPr>
            <p:ph type="title"/>
          </p:nvPr>
        </p:nvSpPr>
        <p:spPr>
          <a:xfrm>
            <a:off x="1520166" y="10719865"/>
            <a:ext cx="21024256"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dirty="0"/>
              <a:t>Title Text</a:t>
            </a:r>
          </a:p>
        </p:txBody>
      </p:sp>
    </p:spTree>
    <p:extLst>
      <p:ext uri="{BB962C8B-B14F-4D97-AF65-F5344CB8AC3E}">
        <p14:creationId xmlns:p14="http://schemas.microsoft.com/office/powerpoint/2010/main" val="20873152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med"/>
  <p:txStyles>
    <p:titleStyle>
      <a:lvl1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tx1"/>
          </a:solidFill>
          <a:uFillTx/>
          <a:latin typeface="+mn-lt"/>
          <a:ea typeface="+mn-ea"/>
          <a:cs typeface="+mn-cs"/>
          <a:sym typeface="Impact"/>
        </a:defRPr>
      </a:lvl1pPr>
      <a:lvl2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2pPr>
      <a:lvl3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3pPr>
      <a:lvl4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4pPr>
      <a:lvl5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p:titleStyle>
    <p:bodyStyle>
      <a:lvl1pPr marL="0"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1pPr>
      <a:lvl2pPr marL="415926"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2pPr>
      <a:lvl3pPr marL="923926"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3pPr>
      <a:lvl4pPr marL="1377950"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4pPr>
      <a:lvl5pPr marL="1831976"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Financial Foundations  For Thriving Communities"/>
          <p:cNvSpPr txBox="1">
            <a:spLocks noGrp="1"/>
          </p:cNvSpPr>
          <p:nvPr>
            <p:ph type="ctrTitle"/>
          </p:nvPr>
        </p:nvSpPr>
        <p:spPr>
          <a:xfrm>
            <a:off x="1536903" y="1532720"/>
            <a:ext cx="12988219" cy="9528249"/>
          </a:xfrm>
          <a:prstGeom prst="rect">
            <a:avLst/>
          </a:prstGeom>
          <a:solidFill>
            <a:schemeClr val="accent4"/>
          </a:solidFill>
          <a:ln>
            <a:solidFill>
              <a:srgbClr val="FFFFFF"/>
            </a:solidFill>
          </a:ln>
        </p:spPr>
        <p:txBody>
          <a:bodyPr/>
          <a:lstStyle/>
          <a:p>
            <a:r>
              <a:rPr lang="en-US" dirty="0"/>
              <a:t>Decision Leadership </a:t>
            </a:r>
            <a:br>
              <a:rPr lang="en-US" dirty="0"/>
            </a:br>
            <a:r>
              <a:rPr lang="en-US" dirty="0"/>
              <a:t>=</a:t>
            </a:r>
            <a:br>
              <a:rPr lang="en-US" dirty="0"/>
            </a:br>
            <a:r>
              <a:rPr lang="en-US" dirty="0"/>
              <a:t>decision architect</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18942" y="1503497"/>
            <a:ext cx="21026704" cy="9028113"/>
          </a:xfrm>
        </p:spPr>
        <p:txBody>
          <a:bodyPr/>
          <a:lstStyle/>
          <a:p>
            <a:pPr algn="ctr">
              <a:lnSpc>
                <a:spcPct val="100000"/>
              </a:lnSpc>
            </a:pPr>
            <a:r>
              <a:rPr lang="en-US" sz="11500" b="1" dirty="0"/>
              <a:t>Question Preview: </a:t>
            </a:r>
            <a:r>
              <a:rPr lang="en-US" sz="11500" dirty="0"/>
              <a:t>What’s one thing  you might do after this presentation to apply the decision architect skills back at your government?</a:t>
            </a:r>
          </a:p>
        </p:txBody>
      </p:sp>
    </p:spTree>
    <p:extLst>
      <p:ext uri="{BB962C8B-B14F-4D97-AF65-F5344CB8AC3E}">
        <p14:creationId xmlns:p14="http://schemas.microsoft.com/office/powerpoint/2010/main" val="308521704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3277357" cy="5707297"/>
          </a:xfrm>
        </p:spPr>
        <p:txBody>
          <a:bodyPr/>
          <a:lstStyle/>
          <a:p>
            <a:r>
              <a:rPr lang="en-US" dirty="0"/>
              <a:t>Help decision-makers see a wider option set</a:t>
            </a:r>
          </a:p>
        </p:txBody>
      </p:sp>
    </p:spTree>
    <p:extLst>
      <p:ext uri="{BB962C8B-B14F-4D97-AF65-F5344CB8AC3E}">
        <p14:creationId xmlns:p14="http://schemas.microsoft.com/office/powerpoint/2010/main" val="31337817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414" y="647276"/>
            <a:ext cx="9581445" cy="4473019"/>
          </a:xfrm>
        </p:spPr>
        <p:txBody>
          <a:bodyPr/>
          <a:lstStyle/>
          <a:p>
            <a:pPr>
              <a:lnSpc>
                <a:spcPct val="100000"/>
              </a:lnSpc>
            </a:pPr>
            <a:r>
              <a:rPr lang="en-US" sz="14200" dirty="0"/>
              <a:t>The Problem</a:t>
            </a:r>
          </a:p>
        </p:txBody>
      </p:sp>
      <p:sp>
        <p:nvSpPr>
          <p:cNvPr id="5" name="Text Placeholder 4"/>
          <p:cNvSpPr>
            <a:spLocks noGrp="1"/>
          </p:cNvSpPr>
          <p:nvPr>
            <p:ph type="body" sz="quarter" idx="14"/>
          </p:nvPr>
        </p:nvSpPr>
        <p:spPr>
          <a:xfrm>
            <a:off x="390414" y="2657483"/>
            <a:ext cx="9463820" cy="7489230"/>
          </a:xfrm>
        </p:spPr>
        <p:txBody>
          <a:bodyPr/>
          <a:lstStyle/>
          <a:p>
            <a:pPr algn="ctr">
              <a:lnSpc>
                <a:spcPct val="100000"/>
              </a:lnSpc>
            </a:pPr>
            <a:r>
              <a:rPr lang="en-US" sz="8000" dirty="0"/>
              <a:t>People tend to obsess about single burning problems, one best solution, creating a Go-No go decision. </a:t>
            </a:r>
          </a:p>
        </p:txBody>
      </p:sp>
      <p:sp>
        <p:nvSpPr>
          <p:cNvPr id="6" name="Text Placeholder 5"/>
          <p:cNvSpPr>
            <a:spLocks noGrp="1"/>
          </p:cNvSpPr>
          <p:nvPr>
            <p:ph type="body" sz="half" idx="15"/>
          </p:nvPr>
        </p:nvSpPr>
        <p:spPr>
          <a:xfrm>
            <a:off x="11122096" y="1161129"/>
            <a:ext cx="11747501" cy="4231928"/>
          </a:xfrm>
        </p:spPr>
        <p:txBody>
          <a:bodyPr/>
          <a:lstStyle/>
          <a:p>
            <a:pPr marL="0" indent="0" algn="ctr">
              <a:lnSpc>
                <a:spcPct val="100000"/>
              </a:lnSpc>
              <a:buNone/>
            </a:pPr>
            <a:r>
              <a:rPr lang="en-US" sz="8000" dirty="0"/>
              <a:t>Cognitive Bias Example:</a:t>
            </a:r>
          </a:p>
          <a:p>
            <a:pPr algn="ctr">
              <a:lnSpc>
                <a:spcPct val="100000"/>
              </a:lnSpc>
            </a:pPr>
            <a:endParaRPr lang="en-US" sz="8000" dirty="0"/>
          </a:p>
          <a:p>
            <a:pPr marL="0" indent="0" algn="ctr">
              <a:lnSpc>
                <a:spcPct val="100000"/>
              </a:lnSpc>
              <a:buNone/>
            </a:pPr>
            <a:r>
              <a:rPr lang="en-US" sz="8000" b="1" dirty="0"/>
              <a:t>Anchoring Bias</a:t>
            </a:r>
          </a:p>
        </p:txBody>
      </p:sp>
      <p:pic>
        <p:nvPicPr>
          <p:cNvPr id="2" name="Picture 1"/>
          <p:cNvPicPr>
            <a:picLocks noChangeAspect="1"/>
          </p:cNvPicPr>
          <p:nvPr/>
        </p:nvPicPr>
        <p:blipFill>
          <a:blip r:embed="rId3"/>
          <a:stretch>
            <a:fillRect/>
          </a:stretch>
        </p:blipFill>
        <p:spPr>
          <a:xfrm>
            <a:off x="11879840" y="6402098"/>
            <a:ext cx="10232015" cy="6808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2585852" y="10726453"/>
            <a:ext cx="4590802" cy="2860934"/>
          </a:xfrm>
          <a:prstGeom prst="rect">
            <a:avLst/>
          </a:prstGeom>
        </p:spPr>
      </p:pic>
    </p:spTree>
    <p:extLst>
      <p:ext uri="{BB962C8B-B14F-4D97-AF65-F5344CB8AC3E}">
        <p14:creationId xmlns:p14="http://schemas.microsoft.com/office/powerpoint/2010/main" val="5953945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6" name="Title 5"/>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828800" y="0"/>
            <a:ext cx="20436337" cy="13705644"/>
          </a:xfrm>
          <a:prstGeom prst="rect">
            <a:avLst/>
          </a:prstGeom>
        </p:spPr>
      </p:pic>
      <p:sp>
        <p:nvSpPr>
          <p:cNvPr id="8" name="Rectangle 7"/>
          <p:cNvSpPr/>
          <p:nvPr/>
        </p:nvSpPr>
        <p:spPr>
          <a:xfrm>
            <a:off x="13688291" y="1"/>
            <a:ext cx="8576846" cy="2687782"/>
          </a:xfrm>
          <a:prstGeom prst="rect">
            <a:avLst/>
          </a:prstGeom>
          <a:solidFill>
            <a:schemeClr val="tx1">
              <a:lumMod val="50000"/>
            </a:schemeClr>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a:ln>
                <a:noFill/>
              </a:ln>
              <a:solidFill>
                <a:schemeClr val="accent4"/>
              </a:solidFill>
              <a:effectLst/>
              <a:uFillTx/>
              <a:latin typeface="+mn-lt"/>
              <a:ea typeface="+mn-ea"/>
              <a:cs typeface="+mn-cs"/>
              <a:sym typeface="Impact"/>
            </a:endParaRPr>
          </a:p>
        </p:txBody>
      </p:sp>
    </p:spTree>
    <p:extLst>
      <p:ext uri="{BB962C8B-B14F-4D97-AF65-F5344CB8AC3E}">
        <p14:creationId xmlns:p14="http://schemas.microsoft.com/office/powerpoint/2010/main" val="9203334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29" y="502126"/>
            <a:ext cx="9528880" cy="13213874"/>
          </a:xfrm>
        </p:spPr>
        <p:txBody>
          <a:bodyPr/>
          <a:lstStyle/>
          <a:p>
            <a:pPr>
              <a:lnSpc>
                <a:spcPct val="100000"/>
              </a:lnSpc>
            </a:pPr>
            <a:r>
              <a:rPr lang="en-US" sz="14200" dirty="0"/>
              <a:t>Biggest Anchor in local Government</a:t>
            </a:r>
            <a:br>
              <a:rPr lang="en-US" sz="14200" dirty="0"/>
            </a:br>
            <a:r>
              <a:rPr lang="en-US" sz="14200" dirty="0"/>
              <a:t>finance?</a:t>
            </a:r>
          </a:p>
        </p:txBody>
      </p:sp>
      <p:sp>
        <p:nvSpPr>
          <p:cNvPr id="4" name="Text Placeholder 3"/>
          <p:cNvSpPr>
            <a:spLocks noGrp="1"/>
          </p:cNvSpPr>
          <p:nvPr>
            <p:ph type="body" sz="half" idx="15"/>
          </p:nvPr>
        </p:nvSpPr>
        <p:spPr>
          <a:xfrm>
            <a:off x="10529456" y="680534"/>
            <a:ext cx="13632872" cy="5191165"/>
          </a:xfrm>
        </p:spPr>
        <p:txBody>
          <a:bodyPr/>
          <a:lstStyle/>
          <a:p>
            <a:pPr marL="0" indent="0" algn="ctr">
              <a:lnSpc>
                <a:spcPct val="100000"/>
              </a:lnSpc>
              <a:buNone/>
            </a:pPr>
            <a:r>
              <a:rPr lang="en-US" sz="13800" b="1" dirty="0"/>
              <a:t>The Default</a:t>
            </a:r>
          </a:p>
          <a:p>
            <a:pPr marL="0" indent="0" algn="ctr">
              <a:lnSpc>
                <a:spcPct val="100000"/>
              </a:lnSpc>
              <a:buNone/>
            </a:pPr>
            <a:r>
              <a:rPr lang="en-US" sz="8800" i="1" dirty="0"/>
              <a:t>Status quo or historical precedent is often the default</a:t>
            </a:r>
          </a:p>
        </p:txBody>
      </p:sp>
      <p:pic>
        <p:nvPicPr>
          <p:cNvPr id="5" name="Picture 4"/>
          <p:cNvPicPr>
            <a:picLocks noChangeAspect="1"/>
          </p:cNvPicPr>
          <p:nvPr/>
        </p:nvPicPr>
        <p:blipFill>
          <a:blip r:embed="rId2"/>
          <a:stretch>
            <a:fillRect/>
          </a:stretch>
        </p:blipFill>
        <p:spPr>
          <a:xfrm>
            <a:off x="13734476" y="6761020"/>
            <a:ext cx="8682180" cy="6511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65327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8902" y="3309608"/>
            <a:ext cx="8891569" cy="7643118"/>
          </a:xfrm>
        </p:spPr>
        <p:txBody>
          <a:bodyPr/>
          <a:lstStyle/>
          <a:p>
            <a:pPr algn="ctr">
              <a:lnSpc>
                <a:spcPct val="100000"/>
              </a:lnSpc>
            </a:pPr>
            <a:r>
              <a:rPr lang="en-US" dirty="0"/>
              <a:t>Strategies for Overcoming anchoring bias and widening the Option Set</a:t>
            </a:r>
          </a:p>
        </p:txBody>
      </p:sp>
      <p:sp>
        <p:nvSpPr>
          <p:cNvPr id="6" name="Text Placeholder 5"/>
          <p:cNvSpPr>
            <a:spLocks noGrp="1"/>
          </p:cNvSpPr>
          <p:nvPr>
            <p:ph type="body" sz="half" idx="15"/>
          </p:nvPr>
        </p:nvSpPr>
        <p:spPr>
          <a:xfrm>
            <a:off x="10715017" y="1400613"/>
            <a:ext cx="13281056" cy="10926068"/>
          </a:xfrm>
        </p:spPr>
        <p:txBody>
          <a:bodyPr/>
          <a:lstStyle/>
          <a:p>
            <a:pPr marL="0" indent="0">
              <a:lnSpc>
                <a:spcPct val="100000"/>
              </a:lnSpc>
              <a:buNone/>
            </a:pPr>
            <a:r>
              <a:rPr lang="en-US" sz="8000" dirty="0"/>
              <a:t>Be intentional about framing of decisions.</a:t>
            </a:r>
          </a:p>
          <a:p>
            <a:pPr marL="0" indent="0">
              <a:lnSpc>
                <a:spcPct val="100000"/>
              </a:lnSpc>
              <a:buNone/>
            </a:pPr>
            <a:endParaRPr lang="en-US" sz="8000" dirty="0"/>
          </a:p>
          <a:p>
            <a:pPr marL="0" indent="0">
              <a:lnSpc>
                <a:spcPct val="100000"/>
              </a:lnSpc>
              <a:buNone/>
            </a:pPr>
            <a:r>
              <a:rPr lang="en-US" sz="8000" dirty="0"/>
              <a:t>Most common example?...</a:t>
            </a:r>
          </a:p>
          <a:p>
            <a:pPr marL="0" indent="0">
              <a:lnSpc>
                <a:spcPct val="100000"/>
              </a:lnSpc>
              <a:buNone/>
            </a:pPr>
            <a:endParaRPr lang="en-US" sz="8000" dirty="0"/>
          </a:p>
          <a:p>
            <a:pPr marL="0" indent="0">
              <a:lnSpc>
                <a:spcPct val="100000"/>
              </a:lnSpc>
              <a:buNone/>
            </a:pPr>
            <a:r>
              <a:rPr lang="en-US" sz="8000" dirty="0"/>
              <a:t>…Last year’s budget used as context for next year’s budget.</a:t>
            </a:r>
          </a:p>
          <a:p>
            <a:pPr marL="0" indent="0">
              <a:lnSpc>
                <a:spcPct val="100000"/>
              </a:lnSpc>
              <a:buNone/>
            </a:pPr>
            <a:endParaRPr lang="en-US" sz="8000" dirty="0"/>
          </a:p>
        </p:txBody>
      </p:sp>
    </p:spTree>
    <p:extLst>
      <p:ext uri="{BB962C8B-B14F-4D97-AF65-F5344CB8AC3E}">
        <p14:creationId xmlns:p14="http://schemas.microsoft.com/office/powerpoint/2010/main" val="38692862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7048" y="1508761"/>
            <a:ext cx="22496733" cy="1359346"/>
          </a:xfrm>
        </p:spPr>
        <p:txBody>
          <a:bodyPr/>
          <a:lstStyle/>
          <a:p>
            <a:r>
              <a:rPr lang="en-US" dirty="0"/>
              <a:t>Case of water affordability</a:t>
            </a:r>
          </a:p>
        </p:txBody>
      </p:sp>
      <p:sp>
        <p:nvSpPr>
          <p:cNvPr id="7" name="Text Placeholder 6"/>
          <p:cNvSpPr>
            <a:spLocks noGrp="1"/>
          </p:cNvSpPr>
          <p:nvPr>
            <p:ph type="body" sz="quarter" idx="13"/>
          </p:nvPr>
        </p:nvSpPr>
        <p:spPr>
          <a:xfrm>
            <a:off x="1528890" y="3088798"/>
            <a:ext cx="22494891" cy="1718419"/>
          </a:xfrm>
        </p:spPr>
        <p:txBody>
          <a:bodyPr/>
          <a:lstStyle/>
          <a:p>
            <a:r>
              <a:rPr lang="en-US" dirty="0"/>
              <a:t>Common to use a benchmark percentage for the average bill as a percent of median household income</a:t>
            </a:r>
          </a:p>
        </p:txBody>
      </p:sp>
      <p:pic>
        <p:nvPicPr>
          <p:cNvPr id="9" name="Picture 8"/>
          <p:cNvPicPr>
            <a:picLocks noChangeAspect="1"/>
          </p:cNvPicPr>
          <p:nvPr/>
        </p:nvPicPr>
        <p:blipFill>
          <a:blip r:embed="rId3"/>
          <a:stretch>
            <a:fillRect/>
          </a:stretch>
        </p:blipFill>
        <p:spPr>
          <a:xfrm>
            <a:off x="67590" y="5027908"/>
            <a:ext cx="27317813" cy="8937474"/>
          </a:xfrm>
          <a:prstGeom prst="rect">
            <a:avLst/>
          </a:prstGeom>
        </p:spPr>
      </p:pic>
    </p:spTree>
    <p:extLst>
      <p:ext uri="{BB962C8B-B14F-4D97-AF65-F5344CB8AC3E}">
        <p14:creationId xmlns:p14="http://schemas.microsoft.com/office/powerpoint/2010/main" val="19522558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742" y="829088"/>
            <a:ext cx="22552151" cy="1359346"/>
          </a:xfrm>
        </p:spPr>
        <p:txBody>
          <a:bodyPr/>
          <a:lstStyle/>
          <a:p>
            <a:r>
              <a:rPr lang="en-US" dirty="0"/>
              <a:t>Here is a different perspective…</a:t>
            </a:r>
          </a:p>
        </p:txBody>
      </p:sp>
      <p:sp>
        <p:nvSpPr>
          <p:cNvPr id="3" name="Text Placeholder 2"/>
          <p:cNvSpPr>
            <a:spLocks noGrp="1"/>
          </p:cNvSpPr>
          <p:nvPr>
            <p:ph type="body" sz="quarter" idx="13"/>
          </p:nvPr>
        </p:nvSpPr>
        <p:spPr>
          <a:xfrm>
            <a:off x="297872" y="1508761"/>
            <a:ext cx="23441890" cy="1718419"/>
          </a:xfrm>
        </p:spPr>
        <p:txBody>
          <a:bodyPr/>
          <a:lstStyle/>
          <a:p>
            <a:r>
              <a:rPr lang="en-US" dirty="0"/>
              <a:t>Focus on the indivual low income ratepayer may lead to a new conclusion</a:t>
            </a:r>
          </a:p>
        </p:txBody>
      </p:sp>
      <p:pic>
        <p:nvPicPr>
          <p:cNvPr id="6" name="Picture 5"/>
          <p:cNvPicPr>
            <a:picLocks noChangeAspect="1"/>
          </p:cNvPicPr>
          <p:nvPr/>
        </p:nvPicPr>
        <p:blipFill>
          <a:blip r:embed="rId3"/>
          <a:stretch>
            <a:fillRect/>
          </a:stretch>
        </p:blipFill>
        <p:spPr>
          <a:xfrm>
            <a:off x="0" y="3656888"/>
            <a:ext cx="24760890" cy="10059112"/>
          </a:xfrm>
          <a:prstGeom prst="rect">
            <a:avLst/>
          </a:prstGeom>
        </p:spPr>
      </p:pic>
    </p:spTree>
    <p:extLst>
      <p:ext uri="{BB962C8B-B14F-4D97-AF65-F5344CB8AC3E}">
        <p14:creationId xmlns:p14="http://schemas.microsoft.com/office/powerpoint/2010/main" val="247156675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8250" y="1225296"/>
            <a:ext cx="9525371" cy="6658233"/>
          </a:xfrm>
        </p:spPr>
        <p:txBody>
          <a:bodyPr/>
          <a:lstStyle/>
          <a:p>
            <a:pPr algn="ctr">
              <a:lnSpc>
                <a:spcPct val="100000"/>
              </a:lnSpc>
            </a:pPr>
            <a:r>
              <a:rPr lang="en-US" sz="14200" dirty="0"/>
              <a:t>Enlist the outside View</a:t>
            </a:r>
          </a:p>
        </p:txBody>
      </p:sp>
      <p:sp>
        <p:nvSpPr>
          <p:cNvPr id="7" name="Text Placeholder 6"/>
          <p:cNvSpPr>
            <a:spLocks noGrp="1"/>
          </p:cNvSpPr>
          <p:nvPr>
            <p:ph type="body" sz="quarter" idx="14"/>
          </p:nvPr>
        </p:nvSpPr>
        <p:spPr>
          <a:xfrm>
            <a:off x="843319" y="7817673"/>
            <a:ext cx="8575231" cy="3426579"/>
          </a:xfrm>
        </p:spPr>
        <p:txBody>
          <a:bodyPr/>
          <a:lstStyle/>
          <a:p>
            <a:pPr algn="ctr">
              <a:lnSpc>
                <a:spcPct val="100000"/>
              </a:lnSpc>
            </a:pPr>
            <a:r>
              <a:rPr lang="en-US" sz="7200" b="1" dirty="0"/>
              <a:t>Find a wider pool of evidence to inform judgement</a:t>
            </a:r>
          </a:p>
        </p:txBody>
      </p:sp>
      <p:sp>
        <p:nvSpPr>
          <p:cNvPr id="8" name="Text Placeholder 7"/>
          <p:cNvSpPr>
            <a:spLocks noGrp="1"/>
          </p:cNvSpPr>
          <p:nvPr>
            <p:ph type="body" sz="half" idx="15"/>
          </p:nvPr>
        </p:nvSpPr>
        <p:spPr>
          <a:xfrm>
            <a:off x="11075235" y="1225296"/>
            <a:ext cx="11747501" cy="11054308"/>
          </a:xfrm>
        </p:spPr>
        <p:txBody>
          <a:bodyPr/>
          <a:lstStyle/>
          <a:p>
            <a:pPr marL="0" indent="0" algn="ctr">
              <a:lnSpc>
                <a:spcPct val="100000"/>
              </a:lnSpc>
              <a:buNone/>
            </a:pPr>
            <a:r>
              <a:rPr lang="en-US" sz="6000" dirty="0"/>
              <a:t>Help people look beyond their immediately available information and experiences</a:t>
            </a:r>
          </a:p>
          <a:p>
            <a:pPr marL="0" indent="0" algn="ctr">
              <a:lnSpc>
                <a:spcPct val="100000"/>
              </a:lnSpc>
              <a:buNone/>
            </a:pPr>
            <a:endParaRPr lang="en-US" sz="6000" dirty="0"/>
          </a:p>
          <a:p>
            <a:pPr marL="0" indent="0" algn="ctr">
              <a:lnSpc>
                <a:spcPct val="100000"/>
              </a:lnSpc>
              <a:buNone/>
            </a:pPr>
            <a:r>
              <a:rPr lang="en-US" sz="6000" b="1" dirty="0"/>
              <a:t>To estimate the cost/benefit of a new program, </a:t>
            </a:r>
            <a:r>
              <a:rPr lang="en-US" sz="6000" dirty="0"/>
              <a:t>visit another </a:t>
            </a:r>
            <a:r>
              <a:rPr lang="en-US" sz="6000" dirty="0" err="1"/>
              <a:t>govt</a:t>
            </a:r>
            <a:r>
              <a:rPr lang="en-US" sz="6000" dirty="0"/>
              <a:t> that has already tried it</a:t>
            </a:r>
          </a:p>
          <a:p>
            <a:pPr marL="0" indent="0" algn="ctr">
              <a:lnSpc>
                <a:spcPct val="100000"/>
              </a:lnSpc>
              <a:buNone/>
            </a:pPr>
            <a:endParaRPr lang="en-US" sz="6000" b="1" dirty="0"/>
          </a:p>
          <a:p>
            <a:pPr marL="0" indent="0" algn="ctr">
              <a:lnSpc>
                <a:spcPct val="100000"/>
              </a:lnSpc>
              <a:buNone/>
            </a:pPr>
            <a:r>
              <a:rPr lang="en-US" sz="6000" b="1" dirty="0"/>
              <a:t>To highlight the need for investing in infrastructure, </a:t>
            </a:r>
            <a:r>
              <a:rPr lang="en-US" sz="6000" dirty="0"/>
              <a:t>take a tour of the infrastructure</a:t>
            </a:r>
          </a:p>
        </p:txBody>
      </p:sp>
      <p:sp>
        <p:nvSpPr>
          <p:cNvPr id="2" name="Star: 5 Points 1">
            <a:extLst>
              <a:ext uri="{FF2B5EF4-FFF2-40B4-BE49-F238E27FC236}">
                <a16:creationId xmlns:a16="http://schemas.microsoft.com/office/drawing/2014/main" id="{7928D36D-F509-D97D-48E3-777F000046FD}"/>
              </a:ext>
            </a:extLst>
          </p:cNvPr>
          <p:cNvSpPr/>
          <p:nvPr/>
        </p:nvSpPr>
        <p:spPr>
          <a:xfrm>
            <a:off x="22128480" y="11439144"/>
            <a:ext cx="2255520" cy="2103120"/>
          </a:xfrm>
          <a:prstGeom prst="star5">
            <a:avLst/>
          </a:prstGeom>
          <a:solidFill>
            <a:schemeClr val="accent2">
              <a:lumMod val="20000"/>
              <a:lumOff val="80000"/>
            </a:schemeClr>
          </a:solidFill>
          <a:ln w="25400" cap="flat">
            <a:solidFill>
              <a:srgbClr val="00B05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a:ln>
                <a:noFill/>
              </a:ln>
              <a:solidFill>
                <a:schemeClr val="accent4"/>
              </a:solidFill>
              <a:effectLst/>
              <a:uFillTx/>
              <a:latin typeface="+mn-lt"/>
              <a:ea typeface="+mn-ea"/>
              <a:cs typeface="+mn-cs"/>
              <a:sym typeface="Impact"/>
            </a:endParaRPr>
          </a:p>
        </p:txBody>
      </p:sp>
    </p:spTree>
    <p:extLst>
      <p:ext uri="{BB962C8B-B14F-4D97-AF65-F5344CB8AC3E}">
        <p14:creationId xmlns:p14="http://schemas.microsoft.com/office/powerpoint/2010/main" val="9277772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1B07-8ACE-96CB-E3B4-114FB3B5BCE1}"/>
              </a:ext>
            </a:extLst>
          </p:cNvPr>
          <p:cNvSpPr>
            <a:spLocks noGrp="1"/>
          </p:cNvSpPr>
          <p:nvPr>
            <p:ph type="title"/>
          </p:nvPr>
        </p:nvSpPr>
        <p:spPr>
          <a:xfrm>
            <a:off x="1615440" y="2441448"/>
            <a:ext cx="7125209" cy="7950895"/>
          </a:xfrm>
        </p:spPr>
        <p:txBody>
          <a:bodyPr/>
          <a:lstStyle/>
          <a:p>
            <a:pPr algn="ctr">
              <a:lnSpc>
                <a:spcPct val="100000"/>
              </a:lnSpc>
            </a:pPr>
            <a:r>
              <a:rPr lang="en-US" sz="17000" dirty="0"/>
              <a:t>Create a Trip wire</a:t>
            </a:r>
          </a:p>
        </p:txBody>
      </p:sp>
      <p:sp>
        <p:nvSpPr>
          <p:cNvPr id="4" name="Text Placeholder 3">
            <a:extLst>
              <a:ext uri="{FF2B5EF4-FFF2-40B4-BE49-F238E27FC236}">
                <a16:creationId xmlns:a16="http://schemas.microsoft.com/office/drawing/2014/main" id="{5359DCC9-C0A8-5686-AD2C-C30AFA25FBDD}"/>
              </a:ext>
            </a:extLst>
          </p:cNvPr>
          <p:cNvSpPr>
            <a:spLocks noGrp="1"/>
          </p:cNvSpPr>
          <p:nvPr>
            <p:ph type="body" sz="half" idx="15"/>
          </p:nvPr>
        </p:nvSpPr>
        <p:spPr>
          <a:xfrm>
            <a:off x="11456186" y="8778241"/>
            <a:ext cx="11747501" cy="914400"/>
          </a:xfrm>
        </p:spPr>
        <p:txBody>
          <a:bodyPr/>
          <a:lstStyle/>
          <a:p>
            <a:pPr marL="0" indent="0">
              <a:buNone/>
            </a:pPr>
            <a:r>
              <a:rPr lang="en-US" sz="8000" i="1" dirty="0"/>
              <a:t>Reserves as self-insurance</a:t>
            </a:r>
          </a:p>
        </p:txBody>
      </p:sp>
      <p:pic>
        <p:nvPicPr>
          <p:cNvPr id="8" name="Picture 7">
            <a:extLst>
              <a:ext uri="{FF2B5EF4-FFF2-40B4-BE49-F238E27FC236}">
                <a16:creationId xmlns:a16="http://schemas.microsoft.com/office/drawing/2014/main" id="{F719B755-BB2E-B65C-9AF0-EF56D1E551CB}"/>
              </a:ext>
            </a:extLst>
          </p:cNvPr>
          <p:cNvPicPr>
            <a:picLocks noChangeAspect="1"/>
          </p:cNvPicPr>
          <p:nvPr/>
        </p:nvPicPr>
        <p:blipFill>
          <a:blip r:embed="rId2"/>
          <a:stretch>
            <a:fillRect/>
          </a:stretch>
        </p:blipFill>
        <p:spPr>
          <a:xfrm>
            <a:off x="10675527" y="2810272"/>
            <a:ext cx="13308821" cy="5192460"/>
          </a:xfrm>
          <a:prstGeom prst="rect">
            <a:avLst/>
          </a:prstGeom>
          <a:ln>
            <a:solidFill>
              <a:schemeClr val="tx1"/>
            </a:solidFill>
          </a:ln>
        </p:spPr>
      </p:pic>
    </p:spTree>
    <p:extLst>
      <p:ext uri="{BB962C8B-B14F-4D97-AF65-F5344CB8AC3E}">
        <p14:creationId xmlns:p14="http://schemas.microsoft.com/office/powerpoint/2010/main" val="244499125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20827" y="4809404"/>
            <a:ext cx="23099520" cy="4426853"/>
          </a:xfrm>
        </p:spPr>
        <p:txBody>
          <a:bodyPr/>
          <a:lstStyle/>
          <a:p>
            <a:pPr>
              <a:lnSpc>
                <a:spcPct val="100000"/>
              </a:lnSpc>
            </a:pPr>
            <a:r>
              <a:rPr lang="en-US" sz="13800" b="1" dirty="0"/>
              <a:t>What is a Decision Architect?</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087514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18942" y="1503497"/>
            <a:ext cx="21026704" cy="9028113"/>
          </a:xfrm>
        </p:spPr>
        <p:txBody>
          <a:bodyPr/>
          <a:lstStyle/>
          <a:p>
            <a:pPr algn="ctr">
              <a:lnSpc>
                <a:spcPct val="100000"/>
              </a:lnSpc>
            </a:pPr>
            <a:r>
              <a:rPr lang="en-US" sz="11500" b="1" dirty="0"/>
              <a:t>Question: </a:t>
            </a:r>
            <a:r>
              <a:rPr lang="en-US" sz="11500" dirty="0"/>
              <a:t>What’s one thing  you might do after this presentation </a:t>
            </a:r>
            <a:r>
              <a:rPr lang="en-US" sz="11500" b="1" u="sng" dirty="0"/>
              <a:t>to help decision-makers see a wider option set</a:t>
            </a:r>
            <a:r>
              <a:rPr lang="en-US" sz="11500" dirty="0"/>
              <a:t> back at your government?</a:t>
            </a:r>
          </a:p>
        </p:txBody>
      </p:sp>
    </p:spTree>
    <p:extLst>
      <p:ext uri="{BB962C8B-B14F-4D97-AF65-F5344CB8AC3E}">
        <p14:creationId xmlns:p14="http://schemas.microsoft.com/office/powerpoint/2010/main" val="18150458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6"/>
            <a:ext cx="15318238" cy="7578726"/>
          </a:xfrm>
        </p:spPr>
        <p:txBody>
          <a:bodyPr/>
          <a:lstStyle/>
          <a:p>
            <a:r>
              <a:rPr lang="en-US" dirty="0"/>
              <a:t>Help decision makers test assumptions </a:t>
            </a:r>
            <a:br>
              <a:rPr lang="en-US" dirty="0"/>
            </a:br>
            <a:r>
              <a:rPr lang="en-US" dirty="0"/>
              <a:t>(and uncertainty)</a:t>
            </a:r>
          </a:p>
        </p:txBody>
      </p:sp>
    </p:spTree>
    <p:extLst>
      <p:ext uri="{BB962C8B-B14F-4D97-AF65-F5344CB8AC3E}">
        <p14:creationId xmlns:p14="http://schemas.microsoft.com/office/powerpoint/2010/main" val="187146444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414" y="647276"/>
            <a:ext cx="9581445" cy="4473019"/>
          </a:xfrm>
        </p:spPr>
        <p:txBody>
          <a:bodyPr/>
          <a:lstStyle/>
          <a:p>
            <a:pPr>
              <a:lnSpc>
                <a:spcPct val="100000"/>
              </a:lnSpc>
            </a:pPr>
            <a:r>
              <a:rPr lang="en-US" sz="14200" dirty="0"/>
              <a:t>The Problem</a:t>
            </a:r>
          </a:p>
        </p:txBody>
      </p:sp>
      <p:sp>
        <p:nvSpPr>
          <p:cNvPr id="5" name="Text Placeholder 4"/>
          <p:cNvSpPr>
            <a:spLocks noGrp="1"/>
          </p:cNvSpPr>
          <p:nvPr>
            <p:ph type="body" sz="quarter" idx="14"/>
          </p:nvPr>
        </p:nvSpPr>
        <p:spPr>
          <a:xfrm>
            <a:off x="390414" y="4011332"/>
            <a:ext cx="9463820" cy="5027017"/>
          </a:xfrm>
        </p:spPr>
        <p:txBody>
          <a:bodyPr/>
          <a:lstStyle/>
          <a:p>
            <a:pPr algn="ctr">
              <a:lnSpc>
                <a:spcPct val="100000"/>
              </a:lnSpc>
            </a:pPr>
            <a:r>
              <a:rPr lang="en-US" sz="8000" dirty="0"/>
              <a:t>People have difficulty thinking about and talking about uncertainty. </a:t>
            </a:r>
          </a:p>
        </p:txBody>
      </p:sp>
      <p:sp>
        <p:nvSpPr>
          <p:cNvPr id="6" name="Text Placeholder 5"/>
          <p:cNvSpPr>
            <a:spLocks noGrp="1"/>
          </p:cNvSpPr>
          <p:nvPr>
            <p:ph type="body" sz="half" idx="15"/>
          </p:nvPr>
        </p:nvSpPr>
        <p:spPr>
          <a:xfrm>
            <a:off x="11122096" y="561496"/>
            <a:ext cx="11747501" cy="2821285"/>
          </a:xfrm>
        </p:spPr>
        <p:txBody>
          <a:bodyPr/>
          <a:lstStyle/>
          <a:p>
            <a:pPr marL="0" indent="0" algn="ctr">
              <a:lnSpc>
                <a:spcPct val="100000"/>
              </a:lnSpc>
              <a:buNone/>
            </a:pPr>
            <a:r>
              <a:rPr lang="en-US" sz="8000" dirty="0"/>
              <a:t>Cognitive Bias Example:</a:t>
            </a:r>
          </a:p>
          <a:p>
            <a:pPr marL="0" indent="0" algn="ctr">
              <a:lnSpc>
                <a:spcPct val="100000"/>
              </a:lnSpc>
              <a:buNone/>
            </a:pPr>
            <a:r>
              <a:rPr lang="en-US" sz="8000" b="1" dirty="0"/>
              <a:t>Overconfidence Bias</a:t>
            </a:r>
          </a:p>
        </p:txBody>
      </p:sp>
      <p:pic>
        <p:nvPicPr>
          <p:cNvPr id="3" name="Picture 2"/>
          <p:cNvPicPr>
            <a:picLocks noChangeAspect="1"/>
          </p:cNvPicPr>
          <p:nvPr/>
        </p:nvPicPr>
        <p:blipFill>
          <a:blip r:embed="rId3"/>
          <a:stretch>
            <a:fillRect/>
          </a:stretch>
        </p:blipFill>
        <p:spPr>
          <a:xfrm>
            <a:off x="2585852" y="10726453"/>
            <a:ext cx="4590802" cy="2860934"/>
          </a:xfrm>
          <a:prstGeom prst="rect">
            <a:avLst/>
          </a:prstGeom>
        </p:spPr>
      </p:pic>
      <p:pic>
        <p:nvPicPr>
          <p:cNvPr id="7" name="Picture 6"/>
          <p:cNvPicPr>
            <a:picLocks noChangeAspect="1"/>
          </p:cNvPicPr>
          <p:nvPr/>
        </p:nvPicPr>
        <p:blipFill>
          <a:blip r:embed="rId4"/>
          <a:stretch>
            <a:fillRect/>
          </a:stretch>
        </p:blipFill>
        <p:spPr>
          <a:xfrm>
            <a:off x="12469091" y="3604706"/>
            <a:ext cx="9088580" cy="9997438"/>
          </a:xfrm>
          <a:prstGeom prst="rect">
            <a:avLst/>
          </a:prstGeom>
        </p:spPr>
      </p:pic>
    </p:spTree>
    <p:extLst>
      <p:ext uri="{BB962C8B-B14F-4D97-AF65-F5344CB8AC3E}">
        <p14:creationId xmlns:p14="http://schemas.microsoft.com/office/powerpoint/2010/main" val="32077774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5"/>
          <p:cNvSpPr>
            <a:spLocks noGrp="1"/>
          </p:cNvSpPr>
          <p:nvPr>
            <p:ph type="title"/>
          </p:nvPr>
        </p:nvSpPr>
        <p:spPr>
          <a:xfrm>
            <a:off x="598471" y="3272720"/>
            <a:ext cx="8573238" cy="3642023"/>
          </a:xfrm>
        </p:spPr>
        <p:txBody>
          <a:bodyPr/>
          <a:lstStyle/>
          <a:p>
            <a:pPr algn="ctr">
              <a:lnSpc>
                <a:spcPct val="100000"/>
              </a:lnSpc>
            </a:pPr>
            <a:r>
              <a:rPr lang="en-US" altLang="en-US" sz="11500" dirty="0"/>
              <a:t>Clarify Assumptions</a:t>
            </a:r>
          </a:p>
        </p:txBody>
      </p:sp>
      <p:sp>
        <p:nvSpPr>
          <p:cNvPr id="3" name="Text Placeholder 2"/>
          <p:cNvSpPr>
            <a:spLocks noGrp="1"/>
          </p:cNvSpPr>
          <p:nvPr>
            <p:ph type="body" sz="half" idx="15"/>
          </p:nvPr>
        </p:nvSpPr>
        <p:spPr/>
        <p:txBody>
          <a:bodyPr/>
          <a:lstStyle/>
          <a:p>
            <a:endParaRPr lang="en-US"/>
          </a:p>
        </p:txBody>
      </p:sp>
      <p:sp>
        <p:nvSpPr>
          <p:cNvPr id="2" name="Slide Number Placeholder 1"/>
          <p:cNvSpPr>
            <a:spLocks noGrp="1"/>
          </p:cNvSpPr>
          <p:nvPr>
            <p:ph type="sldNum" sz="quarter" idx="4294967295"/>
          </p:nvPr>
        </p:nvSpPr>
        <p:spPr/>
        <p:txBody>
          <a:bodyPr/>
          <a:lstStyle/>
          <a:p>
            <a:pPr>
              <a:defRPr/>
            </a:pPr>
            <a:r>
              <a:rPr lang="en-US" altLang="en-US"/>
              <a:t>S</a:t>
            </a:r>
            <a:fld id="{4A5EDEA7-1977-4901-B69C-274934012361}" type="slidenum">
              <a:rPr lang="en-US" altLang="en-US" smtClean="0"/>
              <a:pPr>
                <a:defRPr/>
              </a:pPr>
              <a:t>23</a:t>
            </a:fld>
            <a:endParaRPr lang="en-US" alt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0"/>
            <a:ext cx="13716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4565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7048" y="1508761"/>
            <a:ext cx="23217169" cy="1483821"/>
          </a:xfrm>
        </p:spPr>
        <p:txBody>
          <a:bodyPr/>
          <a:lstStyle/>
          <a:p>
            <a:r>
              <a:rPr lang="en-US" dirty="0"/>
              <a:t>Calibrate How you communicate</a:t>
            </a:r>
          </a:p>
        </p:txBody>
      </p:sp>
      <p:sp>
        <p:nvSpPr>
          <p:cNvPr id="7" name="Text Placeholder 6"/>
          <p:cNvSpPr>
            <a:spLocks noGrp="1"/>
          </p:cNvSpPr>
          <p:nvPr>
            <p:ph type="body" sz="quarter" idx="13"/>
          </p:nvPr>
        </p:nvSpPr>
        <p:spPr>
          <a:xfrm>
            <a:off x="1528890" y="3039119"/>
            <a:ext cx="19086674" cy="910506"/>
          </a:xfrm>
        </p:spPr>
        <p:txBody>
          <a:bodyPr/>
          <a:lstStyle/>
          <a:p>
            <a:r>
              <a:rPr lang="en-US" dirty="0"/>
              <a:t>Finance officers often need to communicate uncertainty</a:t>
            </a:r>
          </a:p>
        </p:txBody>
      </p:sp>
      <p:sp>
        <p:nvSpPr>
          <p:cNvPr id="6" name="Text Placeholder 5"/>
          <p:cNvSpPr>
            <a:spLocks noGrp="1"/>
          </p:cNvSpPr>
          <p:nvPr>
            <p:ph type="body" sz="half" idx="1"/>
          </p:nvPr>
        </p:nvSpPr>
        <p:spPr>
          <a:xfrm>
            <a:off x="637309" y="4455068"/>
            <a:ext cx="23303346" cy="8356134"/>
          </a:xfrm>
        </p:spPr>
        <p:txBody>
          <a:bodyPr/>
          <a:lstStyle/>
          <a:p>
            <a:pPr>
              <a:lnSpc>
                <a:spcPct val="100000"/>
              </a:lnSpc>
            </a:pPr>
            <a:r>
              <a:rPr lang="en-US" sz="4800" dirty="0"/>
              <a:t>A revenue forecast might be described in this way…</a:t>
            </a:r>
          </a:p>
          <a:p>
            <a:pPr marL="0" indent="0">
              <a:lnSpc>
                <a:spcPct val="100000"/>
              </a:lnSpc>
              <a:buNone/>
            </a:pPr>
            <a:endParaRPr lang="en-US" sz="4800" dirty="0"/>
          </a:p>
          <a:p>
            <a:pPr marL="0" indent="0" algn="ctr">
              <a:lnSpc>
                <a:spcPct val="100000"/>
              </a:lnSpc>
              <a:buNone/>
            </a:pPr>
            <a:r>
              <a:rPr lang="en-US" sz="5400" b="1" dirty="0"/>
              <a:t>“I’m 75% certain that revenues will increase by at least 1% next year.” </a:t>
            </a:r>
          </a:p>
          <a:p>
            <a:pPr>
              <a:lnSpc>
                <a:spcPct val="100000"/>
              </a:lnSpc>
            </a:pPr>
            <a:endParaRPr lang="en-US" sz="4800" dirty="0"/>
          </a:p>
          <a:p>
            <a:pPr>
              <a:lnSpc>
                <a:spcPct val="100000"/>
              </a:lnSpc>
            </a:pPr>
            <a:r>
              <a:rPr lang="en-US" sz="4800" dirty="0"/>
              <a:t>Research shows people prefer advisors who quantify their uncertainty but are still confident. </a:t>
            </a:r>
          </a:p>
          <a:p>
            <a:pPr>
              <a:lnSpc>
                <a:spcPct val="100000"/>
              </a:lnSpc>
            </a:pPr>
            <a:endParaRPr lang="en-US" sz="4800" dirty="0"/>
          </a:p>
          <a:p>
            <a:pPr>
              <a:lnSpc>
                <a:spcPct val="100000"/>
              </a:lnSpc>
            </a:pPr>
            <a:r>
              <a:rPr lang="en-US" sz="4800" dirty="0"/>
              <a:t>Our example omits hedging language like “maybe,” “I’m not sure, but…”, etc. </a:t>
            </a:r>
          </a:p>
          <a:p>
            <a:pPr>
              <a:lnSpc>
                <a:spcPct val="100000"/>
              </a:lnSpc>
            </a:pPr>
            <a:endParaRPr lang="en-US" sz="4800" dirty="0"/>
          </a:p>
          <a:p>
            <a:pPr>
              <a:lnSpc>
                <a:spcPct val="100000"/>
              </a:lnSpc>
            </a:pPr>
            <a:r>
              <a:rPr lang="en-US" sz="4800" dirty="0"/>
              <a:t>It comes across as confident, even though it is expressed as a probabilistic likelihood (75%).</a:t>
            </a:r>
          </a:p>
        </p:txBody>
      </p:sp>
    </p:spTree>
    <p:extLst>
      <p:ext uri="{BB962C8B-B14F-4D97-AF65-F5344CB8AC3E}">
        <p14:creationId xmlns:p14="http://schemas.microsoft.com/office/powerpoint/2010/main" val="42423376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fade">
                                      <p:cBhvr>
                                        <p:cTn id="18" dur="500"/>
                                        <p:tgtEl>
                                          <p:spTgt spid="6">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fade">
                                      <p:cBhvr>
                                        <p:cTn id="2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8250" y="1225296"/>
            <a:ext cx="9525371" cy="6658233"/>
          </a:xfrm>
        </p:spPr>
        <p:txBody>
          <a:bodyPr/>
          <a:lstStyle/>
          <a:p>
            <a:pPr algn="ctr">
              <a:lnSpc>
                <a:spcPct val="100000"/>
              </a:lnSpc>
            </a:pPr>
            <a:r>
              <a:rPr lang="en-US" sz="14200" dirty="0"/>
              <a:t>Prompt multiple</a:t>
            </a:r>
            <a:br>
              <a:rPr lang="en-US" sz="14200" dirty="0"/>
            </a:br>
            <a:r>
              <a:rPr lang="en-US" sz="14200" dirty="0"/>
              <a:t>construal</a:t>
            </a:r>
          </a:p>
        </p:txBody>
      </p:sp>
      <p:sp>
        <p:nvSpPr>
          <p:cNvPr id="7" name="Text Placeholder 6"/>
          <p:cNvSpPr>
            <a:spLocks noGrp="1"/>
          </p:cNvSpPr>
          <p:nvPr>
            <p:ph type="body" sz="quarter" idx="14"/>
          </p:nvPr>
        </p:nvSpPr>
        <p:spPr>
          <a:xfrm>
            <a:off x="843319" y="7817673"/>
            <a:ext cx="8575231" cy="3426579"/>
          </a:xfrm>
        </p:spPr>
        <p:txBody>
          <a:bodyPr/>
          <a:lstStyle/>
          <a:p>
            <a:pPr algn="ctr">
              <a:lnSpc>
                <a:spcPct val="100000"/>
              </a:lnSpc>
            </a:pPr>
            <a:r>
              <a:rPr lang="en-US" sz="7200" b="1" dirty="0"/>
              <a:t>Imagine multiple, different future outcomes</a:t>
            </a:r>
          </a:p>
        </p:txBody>
      </p:sp>
      <p:sp>
        <p:nvSpPr>
          <p:cNvPr id="8" name="Text Placeholder 7"/>
          <p:cNvSpPr>
            <a:spLocks noGrp="1"/>
          </p:cNvSpPr>
          <p:nvPr>
            <p:ph type="body" sz="half" idx="15"/>
          </p:nvPr>
        </p:nvSpPr>
        <p:spPr>
          <a:xfrm>
            <a:off x="11075235" y="698823"/>
            <a:ext cx="11747501" cy="2949525"/>
          </a:xfrm>
        </p:spPr>
        <p:txBody>
          <a:bodyPr/>
          <a:lstStyle/>
          <a:p>
            <a:pPr marL="0" indent="0" algn="ctr">
              <a:lnSpc>
                <a:spcPct val="100000"/>
              </a:lnSpc>
              <a:buNone/>
            </a:pPr>
            <a:r>
              <a:rPr lang="en-US" sz="6000" dirty="0"/>
              <a:t>Use forecast scenarios to help people imagine a future that is different than the one they have in mind</a:t>
            </a:r>
          </a:p>
        </p:txBody>
      </p:sp>
      <p:pic>
        <p:nvPicPr>
          <p:cNvPr id="3" name="Picture 2"/>
          <p:cNvPicPr>
            <a:picLocks noChangeAspect="1"/>
          </p:cNvPicPr>
          <p:nvPr/>
        </p:nvPicPr>
        <p:blipFill>
          <a:blip r:embed="rId3"/>
          <a:stretch>
            <a:fillRect/>
          </a:stretch>
        </p:blipFill>
        <p:spPr>
          <a:xfrm>
            <a:off x="10569210" y="4372211"/>
            <a:ext cx="13454572" cy="8969715"/>
          </a:xfrm>
          <a:prstGeom prst="rect">
            <a:avLst/>
          </a:prstGeom>
        </p:spPr>
      </p:pic>
    </p:spTree>
    <p:extLst>
      <p:ext uri="{BB962C8B-B14F-4D97-AF65-F5344CB8AC3E}">
        <p14:creationId xmlns:p14="http://schemas.microsoft.com/office/powerpoint/2010/main" val="25089761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6BD86E-94C2-3394-94B7-6EB4C36ED356}"/>
              </a:ext>
            </a:extLst>
          </p:cNvPr>
          <p:cNvSpPr>
            <a:spLocks noGrp="1"/>
          </p:cNvSpPr>
          <p:nvPr>
            <p:ph type="body" idx="1"/>
          </p:nvPr>
        </p:nvSpPr>
        <p:spPr>
          <a:xfrm>
            <a:off x="1678648" y="4703897"/>
            <a:ext cx="21026704" cy="3373303"/>
          </a:xfrm>
        </p:spPr>
        <p:txBody>
          <a:bodyPr/>
          <a:lstStyle/>
          <a:p>
            <a:pPr algn="ctr"/>
            <a:r>
              <a:rPr lang="en-US" sz="19900" dirty="0"/>
              <a:t>Break For Excel</a:t>
            </a:r>
          </a:p>
        </p:txBody>
      </p:sp>
    </p:spTree>
    <p:extLst>
      <p:ext uri="{BB962C8B-B14F-4D97-AF65-F5344CB8AC3E}">
        <p14:creationId xmlns:p14="http://schemas.microsoft.com/office/powerpoint/2010/main" val="32635404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18942" y="1503497"/>
            <a:ext cx="21026704" cy="9028113"/>
          </a:xfrm>
        </p:spPr>
        <p:txBody>
          <a:bodyPr/>
          <a:lstStyle/>
          <a:p>
            <a:pPr algn="ctr">
              <a:lnSpc>
                <a:spcPct val="100000"/>
              </a:lnSpc>
            </a:pPr>
            <a:r>
              <a:rPr lang="en-US" sz="11500" b="1" dirty="0"/>
              <a:t>Question: </a:t>
            </a:r>
            <a:r>
              <a:rPr lang="en-US" sz="11500" dirty="0"/>
              <a:t>What’s one thing  you might do after this presentation </a:t>
            </a:r>
            <a:r>
              <a:rPr lang="en-US" sz="11500" b="1" u="sng" dirty="0"/>
              <a:t>to help decision-makers test their assumptions</a:t>
            </a:r>
            <a:r>
              <a:rPr lang="en-US" sz="11500" dirty="0"/>
              <a:t> back at your government?</a:t>
            </a:r>
          </a:p>
        </p:txBody>
      </p:sp>
    </p:spTree>
    <p:extLst>
      <p:ext uri="{BB962C8B-B14F-4D97-AF65-F5344CB8AC3E}">
        <p14:creationId xmlns:p14="http://schemas.microsoft.com/office/powerpoint/2010/main" val="266649951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6"/>
            <a:ext cx="15318238" cy="7643118"/>
          </a:xfrm>
        </p:spPr>
        <p:txBody>
          <a:bodyPr/>
          <a:lstStyle/>
          <a:p>
            <a:r>
              <a:rPr lang="en-US" dirty="0"/>
              <a:t>Help Decision-makers choose the highest value options</a:t>
            </a:r>
          </a:p>
        </p:txBody>
      </p:sp>
    </p:spTree>
    <p:extLst>
      <p:ext uri="{BB962C8B-B14F-4D97-AF65-F5344CB8AC3E}">
        <p14:creationId xmlns:p14="http://schemas.microsoft.com/office/powerpoint/2010/main" val="98156415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0609" y="585067"/>
            <a:ext cx="21024850" cy="730969"/>
          </a:xfrm>
        </p:spPr>
        <p:txBody>
          <a:bodyPr/>
          <a:lstStyle/>
          <a:p>
            <a:pPr>
              <a:lnSpc>
                <a:spcPct val="100000"/>
              </a:lnSpc>
            </a:pPr>
            <a:r>
              <a:rPr lang="en-US" sz="14200" dirty="0"/>
              <a:t>The Problem</a:t>
            </a:r>
          </a:p>
        </p:txBody>
      </p:sp>
      <p:sp>
        <p:nvSpPr>
          <p:cNvPr id="5" name="Text Placeholder 4"/>
          <p:cNvSpPr>
            <a:spLocks noGrp="1"/>
          </p:cNvSpPr>
          <p:nvPr>
            <p:ph type="body" sz="quarter" idx="4294967295"/>
          </p:nvPr>
        </p:nvSpPr>
        <p:spPr>
          <a:xfrm>
            <a:off x="454869" y="3406055"/>
            <a:ext cx="13122585" cy="8797280"/>
          </a:xfrm>
        </p:spPr>
        <p:txBody>
          <a:bodyPr/>
          <a:lstStyle/>
          <a:p>
            <a:pPr algn="ctr">
              <a:lnSpc>
                <a:spcPct val="100000"/>
              </a:lnSpc>
            </a:pPr>
            <a:r>
              <a:rPr lang="en-US" sz="8000" dirty="0">
                <a:solidFill>
                  <a:schemeClr val="bg2"/>
                </a:solidFill>
              </a:rPr>
              <a:t>People have questions about if potential investments of tax dollars are in line with the values and mission of government, if those investments are worth the cost.</a:t>
            </a:r>
          </a:p>
        </p:txBody>
      </p:sp>
      <p:sp>
        <p:nvSpPr>
          <p:cNvPr id="6" name="Text Placeholder 5"/>
          <p:cNvSpPr>
            <a:spLocks noGrp="1"/>
          </p:cNvSpPr>
          <p:nvPr>
            <p:ph type="body" sz="half" idx="4294967295"/>
          </p:nvPr>
        </p:nvSpPr>
        <p:spPr>
          <a:xfrm>
            <a:off x="14361356" y="2455498"/>
            <a:ext cx="10528300" cy="2641749"/>
          </a:xfrm>
        </p:spPr>
        <p:txBody>
          <a:bodyPr/>
          <a:lstStyle/>
          <a:p>
            <a:pPr marL="0" indent="0" algn="ctr">
              <a:lnSpc>
                <a:spcPct val="100000"/>
              </a:lnSpc>
              <a:buNone/>
            </a:pPr>
            <a:r>
              <a:rPr lang="en-US" sz="8000" dirty="0">
                <a:solidFill>
                  <a:schemeClr val="bg2"/>
                </a:solidFill>
              </a:rPr>
              <a:t>Let’s See some Cognitive Bias Examples…</a:t>
            </a:r>
          </a:p>
        </p:txBody>
      </p:sp>
      <p:pic>
        <p:nvPicPr>
          <p:cNvPr id="3" name="Picture 2"/>
          <p:cNvPicPr>
            <a:picLocks noChangeAspect="1"/>
          </p:cNvPicPr>
          <p:nvPr/>
        </p:nvPicPr>
        <p:blipFill>
          <a:blip r:embed="rId3"/>
          <a:stretch>
            <a:fillRect/>
          </a:stretch>
        </p:blipFill>
        <p:spPr>
          <a:xfrm>
            <a:off x="15660667" y="6264710"/>
            <a:ext cx="7376990" cy="4597254"/>
          </a:xfrm>
          <a:prstGeom prst="rect">
            <a:avLst/>
          </a:prstGeom>
        </p:spPr>
      </p:pic>
    </p:spTree>
    <p:extLst>
      <p:ext uri="{BB962C8B-B14F-4D97-AF65-F5344CB8AC3E}">
        <p14:creationId xmlns:p14="http://schemas.microsoft.com/office/powerpoint/2010/main" val="41360249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83492" y="2910266"/>
            <a:ext cx="23099520" cy="9028113"/>
          </a:xfrm>
        </p:spPr>
        <p:txBody>
          <a:bodyPr/>
          <a:lstStyle/>
          <a:p>
            <a:pPr algn="ctr">
              <a:lnSpc>
                <a:spcPct val="100000"/>
              </a:lnSpc>
            </a:pPr>
            <a:r>
              <a:rPr lang="en-US" sz="11500" b="1" dirty="0"/>
              <a:t>Someone who helps people make better choices…</a:t>
            </a:r>
          </a:p>
          <a:p>
            <a:pPr algn="ctr">
              <a:lnSpc>
                <a:spcPct val="100000"/>
              </a:lnSpc>
            </a:pPr>
            <a:endParaRPr lang="en-US" sz="11500" b="1" dirty="0"/>
          </a:p>
          <a:p>
            <a:pPr algn="ctr">
              <a:lnSpc>
                <a:spcPct val="100000"/>
              </a:lnSpc>
            </a:pPr>
            <a:r>
              <a:rPr lang="en-US" sz="11500" b="1" dirty="0"/>
              <a:t>…by design of the decision context and process </a:t>
            </a:r>
          </a:p>
        </p:txBody>
      </p:sp>
    </p:spTree>
    <p:extLst>
      <p:ext uri="{BB962C8B-B14F-4D97-AF65-F5344CB8AC3E}">
        <p14:creationId xmlns:p14="http://schemas.microsoft.com/office/powerpoint/2010/main" val="2946492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94" y="519140"/>
            <a:ext cx="15430916" cy="1359346"/>
          </a:xfrm>
        </p:spPr>
        <p:txBody>
          <a:bodyPr/>
          <a:lstStyle/>
          <a:p>
            <a:r>
              <a:rPr lang="en-US" dirty="0"/>
              <a:t>Confirmation Bias</a:t>
            </a:r>
          </a:p>
        </p:txBody>
      </p:sp>
      <p:sp>
        <p:nvSpPr>
          <p:cNvPr id="5" name="Text Placeholder 4"/>
          <p:cNvSpPr>
            <a:spLocks noGrp="1"/>
          </p:cNvSpPr>
          <p:nvPr>
            <p:ph type="body" sz="quarter" idx="13"/>
          </p:nvPr>
        </p:nvSpPr>
        <p:spPr>
          <a:xfrm>
            <a:off x="193964" y="2999202"/>
            <a:ext cx="5680364" cy="8038098"/>
          </a:xfrm>
        </p:spPr>
        <p:txBody>
          <a:bodyPr/>
          <a:lstStyle/>
          <a:p>
            <a:pPr algn="ctr">
              <a:lnSpc>
                <a:spcPct val="100000"/>
              </a:lnSpc>
            </a:pPr>
            <a:r>
              <a:rPr lang="en-US" dirty="0"/>
              <a:t>Tendency to look for evidence that confirms a hypothesis or failing to look for disconfirming evidence.</a:t>
            </a:r>
          </a:p>
          <a:p>
            <a:pPr algn="ctr">
              <a:lnSpc>
                <a:spcPct val="100000"/>
              </a:lnSpc>
            </a:pPr>
            <a:endParaRPr lang="en-US" dirty="0"/>
          </a:p>
        </p:txBody>
      </p:sp>
      <p:sp>
        <p:nvSpPr>
          <p:cNvPr id="4" name="Slide Number Placeholder 3"/>
          <p:cNvSpPr>
            <a:spLocks noGrp="1"/>
          </p:cNvSpPr>
          <p:nvPr>
            <p:ph type="sldNum" sz="quarter" idx="4294967295"/>
          </p:nvPr>
        </p:nvSpPr>
        <p:spPr>
          <a:xfrm>
            <a:off x="18694400" y="304800"/>
            <a:ext cx="5689600" cy="730250"/>
          </a:xfrm>
          <a:prstGeom prst="rect">
            <a:avLst/>
          </a:prstGeom>
        </p:spPr>
        <p:txBody>
          <a:bodyPr/>
          <a:lstStyle/>
          <a:p>
            <a:r>
              <a:rPr lang="en-US"/>
              <a:t>S</a:t>
            </a:r>
            <a:fld id="{7D0E6CEC-61C6-4D38-A642-FACB01E37C77}" type="slidenum">
              <a:rPr lang="en-US" smtClean="0"/>
              <a:pPr/>
              <a:t>30</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964" y="2294139"/>
            <a:ext cx="18094036" cy="11421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A076B63F-C27D-8B84-7A60-AA166ACB938B}"/>
              </a:ext>
            </a:extLst>
          </p:cNvPr>
          <p:cNvPicPr>
            <a:picLocks noChangeAspect="1"/>
          </p:cNvPicPr>
          <p:nvPr/>
        </p:nvPicPr>
        <p:blipFill>
          <a:blip r:embed="rId3"/>
          <a:stretch>
            <a:fillRect/>
          </a:stretch>
        </p:blipFill>
        <p:spPr>
          <a:xfrm>
            <a:off x="193964" y="11533443"/>
            <a:ext cx="2341067" cy="2182557"/>
          </a:xfrm>
          <a:prstGeom prst="rect">
            <a:avLst/>
          </a:prstGeom>
        </p:spPr>
      </p:pic>
    </p:spTree>
    <p:extLst>
      <p:ext uri="{BB962C8B-B14F-4D97-AF65-F5344CB8AC3E}">
        <p14:creationId xmlns:p14="http://schemas.microsoft.com/office/powerpoint/2010/main" val="235930916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77606" y="3360124"/>
            <a:ext cx="9828920" cy="6296596"/>
          </a:xfrm>
        </p:spPr>
        <p:txBody>
          <a:bodyPr/>
          <a:lstStyle/>
          <a:p>
            <a:pPr algn="ctr"/>
            <a:r>
              <a:rPr lang="en-US" dirty="0"/>
              <a:t>“A problem not fully understood is unsolvable, and a problem that is fully understood is half solved.”</a:t>
            </a:r>
          </a:p>
          <a:p>
            <a:pPr algn="ctr"/>
            <a:endParaRPr lang="en-US" dirty="0"/>
          </a:p>
          <a:p>
            <a:pPr algn="ctr"/>
            <a:r>
              <a:rPr lang="en-US" dirty="0"/>
              <a:t>-Charles Kettering, Inventor</a:t>
            </a:r>
          </a:p>
          <a:p>
            <a:pPr algn="ctr"/>
            <a:endParaRPr lang="en-US" dirty="0"/>
          </a:p>
        </p:txBody>
      </p:sp>
      <p:pic>
        <p:nvPicPr>
          <p:cNvPr id="9" name="Picture 8"/>
          <p:cNvPicPr>
            <a:picLocks noChangeAspect="1"/>
          </p:cNvPicPr>
          <p:nvPr/>
        </p:nvPicPr>
        <p:blipFill>
          <a:blip r:embed="rId3"/>
          <a:stretch>
            <a:fillRect/>
          </a:stretch>
        </p:blipFill>
        <p:spPr>
          <a:xfrm>
            <a:off x="12844964" y="352425"/>
            <a:ext cx="10079205" cy="1312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210100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537" y="1144963"/>
            <a:ext cx="18645169" cy="3872855"/>
          </a:xfrm>
        </p:spPr>
        <p:txBody>
          <a:bodyPr/>
          <a:lstStyle/>
          <a:p>
            <a:r>
              <a:rPr lang="en-US" dirty="0"/>
              <a:t>Jumping to a Solution</a:t>
            </a:r>
          </a:p>
        </p:txBody>
      </p:sp>
      <p:sp>
        <p:nvSpPr>
          <p:cNvPr id="3" name="Text Placeholder 2"/>
          <p:cNvSpPr>
            <a:spLocks noGrp="1"/>
          </p:cNvSpPr>
          <p:nvPr>
            <p:ph type="body" sz="half" idx="1"/>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
        <p:nvSpPr>
          <p:cNvPr id="4" name="Slide Number Placeholder 3"/>
          <p:cNvSpPr>
            <a:spLocks noGrp="1"/>
          </p:cNvSpPr>
          <p:nvPr>
            <p:ph type="sldNum" sz="quarter" idx="4294967295"/>
          </p:nvPr>
        </p:nvSpPr>
        <p:spPr/>
        <p:txBody>
          <a:bodyPr/>
          <a:lstStyle/>
          <a:p>
            <a:r>
              <a:rPr lang="en-US"/>
              <a:t>S</a:t>
            </a:r>
            <a:fld id="{7D0E6CEC-61C6-4D38-A642-FACB01E37C77}" type="slidenum">
              <a:rPr lang="en-US" smtClean="0"/>
              <a:pPr/>
              <a:t>32</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6" y="3566260"/>
            <a:ext cx="24393696" cy="10149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0788037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131" y="532023"/>
            <a:ext cx="13491278" cy="3872855"/>
          </a:xfrm>
        </p:spPr>
        <p:txBody>
          <a:bodyPr/>
          <a:lstStyle/>
          <a:p>
            <a:r>
              <a:rPr lang="en-US" dirty="0"/>
              <a:t>Real Root Cause</a:t>
            </a:r>
          </a:p>
        </p:txBody>
      </p:sp>
      <p:sp>
        <p:nvSpPr>
          <p:cNvPr id="3" name="Text Placeholder 2"/>
          <p:cNvSpPr>
            <a:spLocks noGrp="1"/>
          </p:cNvSpPr>
          <p:nvPr>
            <p:ph type="body" sz="half" idx="1"/>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
        <p:nvSpPr>
          <p:cNvPr id="4" name="Slide Number Placeholder 3"/>
          <p:cNvSpPr>
            <a:spLocks noGrp="1"/>
          </p:cNvSpPr>
          <p:nvPr>
            <p:ph type="sldNum" sz="quarter" idx="4294967295"/>
          </p:nvPr>
        </p:nvSpPr>
        <p:spPr/>
        <p:txBody>
          <a:bodyPr/>
          <a:lstStyle/>
          <a:p>
            <a:r>
              <a:rPr lang="en-US"/>
              <a:t>S</a:t>
            </a:r>
            <a:fld id="{7D0E6CEC-61C6-4D38-A642-FACB01E37C77}" type="slidenum">
              <a:rPr lang="en-US" smtClean="0"/>
              <a:pPr/>
              <a:t>33</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08587"/>
            <a:ext cx="24384001" cy="11907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3433325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4049648" y="634746"/>
            <a:ext cx="15941802" cy="1333698"/>
          </a:xfrm>
        </p:spPr>
        <p:txBody>
          <a:bodyPr/>
          <a:lstStyle/>
          <a:p>
            <a:pPr>
              <a:lnSpc>
                <a:spcPct val="100000"/>
              </a:lnSpc>
              <a:spcBef>
                <a:spcPts val="0"/>
              </a:spcBef>
            </a:pPr>
            <a:r>
              <a:rPr lang="en-US" sz="8000" dirty="0"/>
              <a:t>Traverse City Area Public Schools</a:t>
            </a:r>
          </a:p>
        </p:txBody>
      </p:sp>
      <p:graphicFrame>
        <p:nvGraphicFramePr>
          <p:cNvPr id="9" name="Diagram 8"/>
          <p:cNvGraphicFramePr/>
          <p:nvPr/>
        </p:nvGraphicFramePr>
        <p:xfrm>
          <a:off x="-2413000" y="1968444"/>
          <a:ext cx="18014950" cy="11747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qual 9"/>
          <p:cNvSpPr/>
          <p:nvPr/>
        </p:nvSpPr>
        <p:spPr>
          <a:xfrm>
            <a:off x="11391900" y="4572000"/>
            <a:ext cx="3181350" cy="2019300"/>
          </a:xfrm>
          <a:prstGeom prst="mathEqual">
            <a:avLst/>
          </a:prstGeom>
          <a:solidFill>
            <a:schemeClr val="accent1"/>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endParaRPr kumimoji="0" lang="en-US" sz="9800" b="0" i="0" u="none" strike="noStrike" kern="0" cap="all" spc="-195" normalizeH="0" baseline="0" noProof="0">
              <a:ln>
                <a:noFill/>
              </a:ln>
              <a:solidFill>
                <a:srgbClr val="ECE9E5"/>
              </a:solidFill>
              <a:effectLst/>
              <a:uLnTx/>
              <a:uFillTx/>
              <a:latin typeface="Impact"/>
              <a:ea typeface="+mn-ea"/>
              <a:cs typeface="+mn-cs"/>
              <a:sym typeface="Impact"/>
            </a:endParaRPr>
          </a:p>
        </p:txBody>
      </p:sp>
      <p:sp>
        <p:nvSpPr>
          <p:cNvPr id="11" name="32-Point Star 10"/>
          <p:cNvSpPr/>
          <p:nvPr/>
        </p:nvSpPr>
        <p:spPr>
          <a:xfrm>
            <a:off x="14297025" y="2983450"/>
            <a:ext cx="10086975" cy="4893171"/>
          </a:xfrm>
          <a:prstGeom prst="star32">
            <a:avLst/>
          </a:prstGeom>
          <a:solidFill>
            <a:srgbClr val="FF0000"/>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r>
              <a:rPr kumimoji="0" lang="en-US" sz="9800" b="0" i="0" u="none" strike="noStrike" kern="0" cap="all" spc="-195" normalizeH="0" baseline="0" noProof="0" dirty="0">
                <a:ln>
                  <a:noFill/>
                </a:ln>
                <a:solidFill>
                  <a:srgbClr val="ECE9E5"/>
                </a:solidFill>
                <a:effectLst/>
                <a:uLnTx/>
                <a:uFillTx/>
                <a:latin typeface="Impact"/>
                <a:ea typeface="+mn-ea"/>
                <a:cs typeface="+mn-cs"/>
                <a:sym typeface="Impact"/>
              </a:rPr>
              <a:t>Difficult Decisions</a:t>
            </a:r>
          </a:p>
        </p:txBody>
      </p:sp>
    </p:spTree>
    <p:extLst>
      <p:ext uri="{BB962C8B-B14F-4D97-AF65-F5344CB8AC3E}">
        <p14:creationId xmlns:p14="http://schemas.microsoft.com/office/powerpoint/2010/main" val="220166926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958" y="-27587"/>
            <a:ext cx="30060043" cy="16467737"/>
          </a:xfrm>
          <a:prstGeom prst="rect">
            <a:avLst/>
          </a:prstGeom>
          <a:solidFill>
            <a:schemeClr val="bg2"/>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endParaRPr kumimoji="0" lang="en-US" sz="9800" b="0" i="0" u="none" strike="noStrike" kern="0" cap="all" spc="-195" normalizeH="0" baseline="0" noProof="0">
              <a:ln>
                <a:noFill/>
              </a:ln>
              <a:solidFill>
                <a:srgbClr val="ECE9E5"/>
              </a:solidFill>
              <a:effectLst/>
              <a:uLnTx/>
              <a:uFillTx/>
              <a:latin typeface="Impact"/>
              <a:ea typeface="+mn-ea"/>
              <a:cs typeface="+mn-cs"/>
              <a:sym typeface="Impact"/>
            </a:endParaRPr>
          </a:p>
        </p:txBody>
      </p:sp>
      <p:sp>
        <p:nvSpPr>
          <p:cNvPr id="3" name="Content Placeholder 2"/>
          <p:cNvSpPr>
            <a:spLocks noGrp="1"/>
          </p:cNvSpPr>
          <p:nvPr>
            <p:ph idx="1"/>
          </p:nvPr>
        </p:nvSpPr>
        <p:spPr>
          <a:xfrm>
            <a:off x="1518942" y="1503495"/>
            <a:ext cx="21026703" cy="795089"/>
          </a:xfrm>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825500" rtl="0" eaLnBrk="1" fontAlgn="auto" latinLnBrk="0" hangingPunct="0">
              <a:lnSpc>
                <a:spcPts val="4200"/>
              </a:lnSpc>
              <a:spcBef>
                <a:spcPts val="1400"/>
              </a:spcBef>
              <a:spcAft>
                <a:spcPts val="0"/>
              </a:spcAft>
              <a:buClrTx/>
              <a:buSzTx/>
              <a:buFontTx/>
              <a:buNone/>
              <a:tabLst/>
              <a:defRPr/>
            </a:pPr>
            <a:r>
              <a:rPr kumimoji="0" lang="en-US" sz="3500" b="0" i="0" u="none" strike="noStrike" kern="0" cap="none" spc="0" normalizeH="0" baseline="0" noProof="0">
                <a:ln>
                  <a:noFill/>
                </a:ln>
                <a:solidFill>
                  <a:srgbClr val="919090"/>
                </a:solidFill>
                <a:effectLst/>
                <a:uLnTx/>
                <a:uFillTx/>
                <a:latin typeface="Helvetica" pitchFamily="34" charset="0"/>
                <a:cs typeface="Times New Roman"/>
                <a:sym typeface="Times New Roman"/>
              </a:rPr>
              <a:t>S</a:t>
            </a:r>
            <a:fld id="{7D0E6CEC-61C6-4D38-A642-FACB01E37C77}" type="slidenum">
              <a:rPr kumimoji="0" lang="en-US" sz="3500" b="0" i="0" u="none" strike="noStrike" kern="0" cap="none" spc="0" normalizeH="0" baseline="0" noProof="0" smtClean="0">
                <a:ln>
                  <a:noFill/>
                </a:ln>
                <a:solidFill>
                  <a:srgbClr val="919090"/>
                </a:solidFill>
                <a:effectLst/>
                <a:uLnTx/>
                <a:uFillTx/>
                <a:latin typeface="Helvetica" pitchFamily="34" charset="0"/>
                <a:cs typeface="Times New Roman"/>
                <a:sym typeface="Times New Roman"/>
              </a:rPr>
              <a:pPr marL="0" marR="0" lvl="0" indent="0" algn="l" defTabSz="825500" rtl="0" eaLnBrk="1" fontAlgn="auto" latinLnBrk="0" hangingPunct="0">
                <a:lnSpc>
                  <a:spcPts val="4200"/>
                </a:lnSpc>
                <a:spcBef>
                  <a:spcPts val="1400"/>
                </a:spcBef>
                <a:spcAft>
                  <a:spcPts val="0"/>
                </a:spcAft>
                <a:buClrTx/>
                <a:buSzTx/>
                <a:buFontTx/>
                <a:buNone/>
                <a:tabLst/>
                <a:defRPr/>
              </a:pPr>
              <a:t>35</a:t>
            </a:fld>
            <a:endParaRPr kumimoji="0" lang="en-US" sz="3500" b="0" i="0" u="none" strike="noStrike" kern="0" cap="none" spc="0" normalizeH="0" baseline="0" noProof="0" dirty="0">
              <a:ln>
                <a:noFill/>
              </a:ln>
              <a:solidFill>
                <a:srgbClr val="919090"/>
              </a:solidFill>
              <a:effectLst/>
              <a:uLnTx/>
              <a:uFillTx/>
              <a:latin typeface="Helvetica" pitchFamily="34" charset="0"/>
              <a:cs typeface="Times New Roman"/>
              <a:sym typeface="Times New Roman"/>
            </a:endParaRPr>
          </a:p>
        </p:txBody>
      </p:sp>
      <p:pic>
        <p:nvPicPr>
          <p:cNvPr id="5" name="Picture 2" descr="https://lh3.googleusercontent.com/GfjYPWSC0PKjuo8qbQRPVvj4doB7HjSQVTyCIjEYE5ICG4sVo1Egn863JoX62kYig5SZR__RyqH8RwgnfULG1TEZ-DvkjHVotfZyM6djW_XOMsRDb67fYDlKibq_sdMKd3lUzcBLi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
            <a:ext cx="20421600" cy="1373921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572000" y="6759390"/>
            <a:ext cx="158496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89930" y="7700680"/>
            <a:ext cx="158496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a:off x="20570952" y="6759390"/>
            <a:ext cx="310896" cy="91440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25500" rtl="0" eaLnBrk="1" fontAlgn="auto" latinLnBrk="0" hangingPunct="0">
              <a:lnSpc>
                <a:spcPts val="4200"/>
              </a:lnSpc>
              <a:spcBef>
                <a:spcPts val="1400"/>
              </a:spcBef>
              <a:spcAft>
                <a:spcPts val="0"/>
              </a:spcAft>
              <a:buClrTx/>
              <a:buSzTx/>
              <a:buFontTx/>
              <a:buNone/>
              <a:tabLst/>
              <a:defRPr/>
            </a:pPr>
            <a:endParaRPr kumimoji="0" lang="en-US" sz="7000" b="0" i="0" u="none" strike="noStrike" kern="0" cap="none" spc="0" normalizeH="0" baseline="0" noProof="0">
              <a:ln>
                <a:noFill/>
              </a:ln>
              <a:solidFill>
                <a:srgbClr val="383838"/>
              </a:solidFill>
              <a:effectLst/>
              <a:uLnTx/>
              <a:uFillTx/>
              <a:latin typeface="Impact"/>
              <a:sym typeface="Times New Roman"/>
            </a:endParaRPr>
          </a:p>
        </p:txBody>
      </p:sp>
      <p:cxnSp>
        <p:nvCxnSpPr>
          <p:cNvPr id="18" name="Elbow Connector 17"/>
          <p:cNvCxnSpPr/>
          <p:nvPr/>
        </p:nvCxnSpPr>
        <p:spPr>
          <a:xfrm rot="16200000" flipH="1">
            <a:off x="19735800" y="5410200"/>
            <a:ext cx="1066800" cy="914400"/>
          </a:xfrm>
          <a:prstGeom prst="bentConnector3">
            <a:avLst>
              <a:gd name="adj1" fmla="val 5504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315510" y="4659939"/>
            <a:ext cx="8738290" cy="630942"/>
          </a:xfrm>
          <a:prstGeom prst="rect">
            <a:avLst/>
          </a:prstGeom>
          <a:noFill/>
        </p:spPr>
        <p:txBody>
          <a:bodyPr wrap="none" rtlCol="0">
            <a:spAutoFit/>
          </a:bodyPr>
          <a:lstStyle/>
          <a:p>
            <a:pPr marL="0" marR="0" lvl="0" indent="0" algn="l" defTabSz="825500" rtl="0" eaLnBrk="1" fontAlgn="auto" latinLnBrk="0" hangingPunct="0">
              <a:lnSpc>
                <a:spcPts val="4200"/>
              </a:lnSpc>
              <a:spcBef>
                <a:spcPts val="1400"/>
              </a:spcBef>
              <a:spcAft>
                <a:spcPts val="0"/>
              </a:spcAft>
              <a:buClrTx/>
              <a:buSzTx/>
              <a:buFontTx/>
              <a:buNone/>
              <a:tabLst/>
              <a:defRPr/>
            </a:pPr>
            <a:r>
              <a:rPr kumimoji="0" lang="en-US" sz="7000" b="0" i="0" u="none" strike="noStrike" kern="0" cap="none" spc="0" normalizeH="0" baseline="0" noProof="0" dirty="0">
                <a:ln>
                  <a:noFill/>
                </a:ln>
                <a:solidFill>
                  <a:srgbClr val="FF0000"/>
                </a:solidFill>
                <a:effectLst/>
                <a:uLnTx/>
                <a:uFillTx/>
                <a:latin typeface="Times New Roman"/>
                <a:cs typeface="Times New Roman"/>
                <a:sym typeface="Times New Roman"/>
              </a:rPr>
              <a:t>Range of State Average</a:t>
            </a:r>
          </a:p>
        </p:txBody>
      </p:sp>
    </p:spTree>
    <p:extLst>
      <p:ext uri="{BB962C8B-B14F-4D97-AF65-F5344CB8AC3E}">
        <p14:creationId xmlns:p14="http://schemas.microsoft.com/office/powerpoint/2010/main" val="3365660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3.googleusercontent.com/PMw4bvmPu475d7hMWMeJsd_3sX-BkJLpHJVr3JhwYaT2nl67DATTlFVF-IBAFzs4ACmGUz4BPhHn-BLR6cB8P5YWIFwPBNseTrbefe76G_jJequA7WCfDqMuxbEL4IJHvgWg0B_B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421211"/>
            <a:ext cx="17754600" cy="95318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499880" y="663561"/>
            <a:ext cx="21024255" cy="1980262"/>
          </a:xfrm>
          <a:prstGeom prst="rect">
            <a:avLst/>
          </a:prstGeom>
        </p:spPr>
        <p:txBody>
          <a:bodyPr>
            <a:noAutofit/>
          </a:bodyPr>
          <a:lstStyle>
            <a:lvl1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tx1"/>
                </a:solidFill>
                <a:uFillTx/>
                <a:latin typeface="+mn-lt"/>
                <a:ea typeface="+mn-ea"/>
                <a:cs typeface="+mn-cs"/>
                <a:sym typeface="Impact"/>
              </a:defRPr>
            </a:lvl1pPr>
            <a:lvl2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2pPr>
            <a:lvl3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3pPr>
            <a:lvl4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4pPr>
            <a:lvl5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7200" b="0" i="0" u="none" strike="noStrike" kern="0" cap="all" spc="-94" normalizeH="0" baseline="0" noProof="0" dirty="0">
                <a:ln>
                  <a:noFill/>
                </a:ln>
                <a:solidFill>
                  <a:srgbClr val="2C5DAB"/>
                </a:solidFill>
                <a:effectLst/>
                <a:uLnTx/>
                <a:uFillTx/>
                <a:latin typeface="Impact"/>
                <a:sym typeface="Impact"/>
              </a:rPr>
              <a:t>“We love math! We love math!”</a:t>
            </a:r>
            <a:br>
              <a:rPr kumimoji="0" lang="en-US" sz="4400" b="0" i="0" u="none" strike="noStrike" kern="0" cap="all" spc="-94" normalizeH="0" baseline="0" noProof="0" dirty="0">
                <a:ln>
                  <a:noFill/>
                </a:ln>
                <a:solidFill>
                  <a:srgbClr val="2C5DAB"/>
                </a:solidFill>
                <a:effectLst/>
                <a:uLnTx/>
                <a:uFillTx/>
                <a:latin typeface="Impact"/>
                <a:sym typeface="Impact"/>
              </a:rPr>
            </a:br>
            <a:r>
              <a:rPr kumimoji="0" lang="en-US" sz="4800" b="0" i="1" u="none" strike="noStrike" kern="0" cap="all" spc="-94" normalizeH="0" baseline="0" noProof="0" dirty="0">
                <a:ln>
                  <a:noFill/>
                </a:ln>
                <a:solidFill>
                  <a:srgbClr val="2C5DAB"/>
                </a:solidFill>
                <a:effectLst/>
                <a:uLnTx/>
                <a:uFillTx/>
                <a:latin typeface="Impact"/>
                <a:sym typeface="Impact"/>
              </a:rPr>
              <a:t>-A chant of 4</a:t>
            </a:r>
            <a:r>
              <a:rPr kumimoji="0" lang="en-US" sz="4800" b="0" i="1" u="none" strike="noStrike" kern="0" cap="all" spc="-94" normalizeH="0" baseline="30000" noProof="0" dirty="0">
                <a:ln>
                  <a:noFill/>
                </a:ln>
                <a:solidFill>
                  <a:srgbClr val="2C5DAB"/>
                </a:solidFill>
                <a:effectLst/>
                <a:uLnTx/>
                <a:uFillTx/>
                <a:latin typeface="Impact"/>
                <a:sym typeface="Impact"/>
              </a:rPr>
              <a:t>th</a:t>
            </a:r>
            <a:r>
              <a:rPr kumimoji="0" lang="en-US" sz="4800" b="0" i="1" u="none" strike="noStrike" kern="0" cap="all" spc="-94" normalizeH="0" baseline="0" noProof="0" dirty="0">
                <a:ln>
                  <a:noFill/>
                </a:ln>
                <a:solidFill>
                  <a:srgbClr val="2C5DAB"/>
                </a:solidFill>
                <a:effectLst/>
                <a:uLnTx/>
                <a:uFillTx/>
                <a:latin typeface="Impact"/>
                <a:sym typeface="Impact"/>
              </a:rPr>
              <a:t> grade students at </a:t>
            </a:r>
            <a:r>
              <a:rPr kumimoji="0" lang="en-US" sz="4800" b="0" i="1" u="none" strike="noStrike" kern="0" cap="all" spc="-94" normalizeH="0" baseline="0" noProof="0" dirty="0" err="1">
                <a:ln>
                  <a:noFill/>
                </a:ln>
                <a:solidFill>
                  <a:srgbClr val="2C5DAB"/>
                </a:solidFill>
                <a:effectLst/>
                <a:uLnTx/>
                <a:uFillTx/>
                <a:latin typeface="Impact"/>
                <a:sym typeface="Impact"/>
              </a:rPr>
              <a:t>Westwoods</a:t>
            </a:r>
            <a:r>
              <a:rPr kumimoji="0" lang="en-US" sz="4800" b="0" i="1" u="none" strike="noStrike" kern="0" cap="all" spc="-94" normalizeH="0" baseline="0" noProof="0" dirty="0">
                <a:ln>
                  <a:noFill/>
                </a:ln>
                <a:solidFill>
                  <a:srgbClr val="2C5DAB"/>
                </a:solidFill>
                <a:effectLst/>
                <a:uLnTx/>
                <a:uFillTx/>
                <a:latin typeface="Impact"/>
                <a:sym typeface="Impact"/>
              </a:rPr>
              <a:t> Elementary</a:t>
            </a:r>
            <a:endParaRPr kumimoji="0" lang="en-US" sz="4400" b="0" i="1" u="none" strike="noStrike" kern="0" cap="all" spc="-94" normalizeH="0" baseline="0" noProof="0" dirty="0">
              <a:ln>
                <a:noFill/>
              </a:ln>
              <a:solidFill>
                <a:srgbClr val="2C5DAB"/>
              </a:solidFill>
              <a:effectLst/>
              <a:uLnTx/>
              <a:uFillTx/>
              <a:latin typeface="Impact"/>
              <a:sym typeface="Impact"/>
            </a:endParaRPr>
          </a:p>
        </p:txBody>
      </p:sp>
    </p:spTree>
    <p:extLst>
      <p:ext uri="{BB962C8B-B14F-4D97-AF65-F5344CB8AC3E}">
        <p14:creationId xmlns:p14="http://schemas.microsoft.com/office/powerpoint/2010/main" val="614967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143B-7D63-426A-9DBD-275C0C3139A4}"/>
              </a:ext>
            </a:extLst>
          </p:cNvPr>
          <p:cNvSpPr>
            <a:spLocks noGrp="1"/>
          </p:cNvSpPr>
          <p:nvPr>
            <p:ph type="title"/>
          </p:nvPr>
        </p:nvSpPr>
        <p:spPr>
          <a:xfrm>
            <a:off x="490728" y="1141771"/>
            <a:ext cx="9628632" cy="10997883"/>
          </a:xfrm>
        </p:spPr>
        <p:txBody>
          <a:bodyPr/>
          <a:lstStyle/>
          <a:p>
            <a:pPr algn="ctr">
              <a:lnSpc>
                <a:spcPct val="100000"/>
              </a:lnSpc>
            </a:pPr>
            <a:r>
              <a:rPr lang="en-US" sz="11800" dirty="0">
                <a:solidFill>
                  <a:srgbClr val="92D050"/>
                </a:solidFill>
              </a:rPr>
              <a:t>Champion the long-term view  </a:t>
            </a:r>
            <a:r>
              <a:rPr lang="en-US" sz="11800" dirty="0"/>
              <a:t>by a Pre-commit to good Decisions</a:t>
            </a:r>
          </a:p>
        </p:txBody>
      </p:sp>
      <p:sp>
        <p:nvSpPr>
          <p:cNvPr id="4" name="Text Placeholder 3">
            <a:extLst>
              <a:ext uri="{FF2B5EF4-FFF2-40B4-BE49-F238E27FC236}">
                <a16:creationId xmlns:a16="http://schemas.microsoft.com/office/drawing/2014/main" id="{E1D9141F-2AC6-F98A-E67B-CDB2FC9009F0}"/>
              </a:ext>
            </a:extLst>
          </p:cNvPr>
          <p:cNvSpPr>
            <a:spLocks noGrp="1"/>
          </p:cNvSpPr>
          <p:nvPr>
            <p:ph type="body" sz="half" idx="15"/>
          </p:nvPr>
        </p:nvSpPr>
        <p:spPr>
          <a:xfrm>
            <a:off x="10828624" y="1740708"/>
            <a:ext cx="12762896" cy="9761647"/>
          </a:xfrm>
        </p:spPr>
        <p:txBody>
          <a:bodyPr/>
          <a:lstStyle/>
          <a:p>
            <a:pPr>
              <a:lnSpc>
                <a:spcPct val="100000"/>
              </a:lnSpc>
            </a:pPr>
            <a:r>
              <a:rPr lang="en-US" sz="7200" dirty="0"/>
              <a:t>Making good decisions in the heat of the moment is hard. </a:t>
            </a:r>
          </a:p>
          <a:p>
            <a:pPr>
              <a:lnSpc>
                <a:spcPct val="100000"/>
              </a:lnSpc>
            </a:pPr>
            <a:endParaRPr lang="en-US" sz="7200" dirty="0"/>
          </a:p>
          <a:p>
            <a:pPr>
              <a:lnSpc>
                <a:spcPct val="100000"/>
              </a:lnSpc>
            </a:pPr>
            <a:r>
              <a:rPr lang="en-US" sz="7200" dirty="0"/>
              <a:t>Commit to good choices when the pressure is less. </a:t>
            </a:r>
          </a:p>
          <a:p>
            <a:pPr>
              <a:lnSpc>
                <a:spcPct val="100000"/>
              </a:lnSpc>
            </a:pPr>
            <a:endParaRPr lang="en-US" sz="7200" dirty="0"/>
          </a:p>
          <a:p>
            <a:pPr>
              <a:lnSpc>
                <a:spcPct val="100000"/>
              </a:lnSpc>
            </a:pPr>
            <a:r>
              <a:rPr lang="en-US" sz="7200" dirty="0"/>
              <a:t>A good example is a one-time revenue policy</a:t>
            </a:r>
          </a:p>
        </p:txBody>
      </p:sp>
    </p:spTree>
    <p:extLst>
      <p:ext uri="{BB962C8B-B14F-4D97-AF65-F5344CB8AC3E}">
        <p14:creationId xmlns:p14="http://schemas.microsoft.com/office/powerpoint/2010/main" val="295118827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quarter" idx="14"/>
          </p:nvPr>
        </p:nvSpPr>
        <p:spPr/>
        <p:txBody>
          <a:bodyPr/>
          <a:lstStyle/>
          <a:p>
            <a:endParaRPr lang="en-US"/>
          </a:p>
        </p:txBody>
      </p:sp>
      <p:sp>
        <p:nvSpPr>
          <p:cNvPr id="7" name="Text Placeholder 6"/>
          <p:cNvSpPr>
            <a:spLocks noGrp="1"/>
          </p:cNvSpPr>
          <p:nvPr>
            <p:ph type="body" sz="half" idx="15"/>
          </p:nvPr>
        </p:nvSpPr>
        <p:spPr>
          <a:xfrm>
            <a:off x="10921897" y="1064143"/>
            <a:ext cx="11747502" cy="10233571"/>
          </a:xfrm>
        </p:spPr>
        <p:txBody>
          <a:bodyPr/>
          <a:lstStyle/>
          <a:p>
            <a:pPr marL="0" indent="0">
              <a:lnSpc>
                <a:spcPct val="100000"/>
              </a:lnSpc>
              <a:buNone/>
            </a:pPr>
            <a:r>
              <a:rPr lang="en-US" sz="5600" dirty="0"/>
              <a:t>People do not really understand numbers, especially the very large numbers that make up a budget.</a:t>
            </a:r>
          </a:p>
          <a:p>
            <a:pPr marL="0" indent="0">
              <a:lnSpc>
                <a:spcPct val="100000"/>
              </a:lnSpc>
              <a:buNone/>
            </a:pPr>
            <a:endParaRPr lang="en-US" sz="5600" dirty="0"/>
          </a:p>
          <a:p>
            <a:pPr marL="0" indent="0" algn="ctr">
              <a:lnSpc>
                <a:spcPct val="100000"/>
              </a:lnSpc>
              <a:buNone/>
            </a:pPr>
            <a:r>
              <a:rPr lang="en-US" sz="5600" b="1" dirty="0"/>
              <a:t>“Our brains were designed to </a:t>
            </a:r>
            <a:r>
              <a:rPr lang="en-US" sz="5600" b="1" dirty="0" err="1"/>
              <a:t>grok</a:t>
            </a:r>
            <a:r>
              <a:rPr lang="en-US" sz="5600" b="1" dirty="0"/>
              <a:t> 1, 2, 3, 4, and 5. After that, it’s just “lots.”</a:t>
            </a:r>
          </a:p>
          <a:p>
            <a:pPr marL="0" indent="0">
              <a:lnSpc>
                <a:spcPct val="100000"/>
              </a:lnSpc>
              <a:buNone/>
            </a:pPr>
            <a:endParaRPr lang="en-US" sz="5600" dirty="0"/>
          </a:p>
          <a:p>
            <a:pPr marL="0" indent="0">
              <a:lnSpc>
                <a:spcPct val="100000"/>
              </a:lnSpc>
              <a:buNone/>
            </a:pPr>
            <a:r>
              <a:rPr lang="en-US" sz="5600" dirty="0"/>
              <a:t>Information is lost unless numbers are translated into human experience.</a:t>
            </a:r>
          </a:p>
          <a:p>
            <a:pPr marL="0" indent="0">
              <a:lnSpc>
                <a:spcPct val="100000"/>
              </a:lnSpc>
              <a:buNone/>
            </a:pPr>
            <a:endParaRPr lang="en-US" dirty="0"/>
          </a:p>
        </p:txBody>
      </p:sp>
      <p:pic>
        <p:nvPicPr>
          <p:cNvPr id="8" name="Picture 7"/>
          <p:cNvPicPr>
            <a:picLocks noChangeAspect="1"/>
          </p:cNvPicPr>
          <p:nvPr/>
        </p:nvPicPr>
        <p:blipFill>
          <a:blip r:embed="rId3"/>
          <a:stretch>
            <a:fillRect/>
          </a:stretch>
        </p:blipFill>
        <p:spPr>
          <a:xfrm>
            <a:off x="1205308" y="596923"/>
            <a:ext cx="7810500" cy="12439650"/>
          </a:xfrm>
          <a:prstGeom prst="rect">
            <a:avLst/>
          </a:prstGeom>
        </p:spPr>
      </p:pic>
    </p:spTree>
    <p:extLst>
      <p:ext uri="{BB962C8B-B14F-4D97-AF65-F5344CB8AC3E}">
        <p14:creationId xmlns:p14="http://schemas.microsoft.com/office/powerpoint/2010/main" val="12195122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half" idx="15"/>
          </p:nvPr>
        </p:nvSpPr>
        <p:spPr>
          <a:xfrm>
            <a:off x="11424221" y="1527048"/>
            <a:ext cx="11747502" cy="11910953"/>
          </a:xfrm>
        </p:spPr>
        <p:txBody>
          <a:bodyPr/>
          <a:lstStyle/>
          <a:p>
            <a:pPr marL="0" indent="0">
              <a:lnSpc>
                <a:spcPct val="100000"/>
              </a:lnSpc>
              <a:buNone/>
            </a:pPr>
            <a:r>
              <a:rPr lang="en-US" sz="6400" dirty="0"/>
              <a:t>The higher number get, the less sensitive we become to them.</a:t>
            </a:r>
          </a:p>
          <a:p>
            <a:pPr marL="0" indent="0">
              <a:lnSpc>
                <a:spcPct val="100000"/>
              </a:lnSpc>
              <a:buNone/>
            </a:pPr>
            <a:endParaRPr lang="en-US" sz="6400" dirty="0"/>
          </a:p>
          <a:p>
            <a:pPr marL="0" indent="0">
              <a:lnSpc>
                <a:spcPct val="100000"/>
              </a:lnSpc>
              <a:buNone/>
            </a:pPr>
            <a:r>
              <a:rPr lang="en-US" sz="6400" dirty="0"/>
              <a:t>This is known as “psychophysical numbing”</a:t>
            </a:r>
          </a:p>
          <a:p>
            <a:pPr marL="0" indent="0">
              <a:lnSpc>
                <a:spcPct val="100000"/>
              </a:lnSpc>
              <a:buNone/>
            </a:pPr>
            <a:endParaRPr lang="en-US" sz="6400" dirty="0"/>
          </a:p>
          <a:p>
            <a:pPr marL="0" indent="0">
              <a:lnSpc>
                <a:spcPct val="100000"/>
              </a:lnSpc>
              <a:buNone/>
            </a:pPr>
            <a:r>
              <a:rPr lang="en-US" sz="6400" dirty="0"/>
              <a:t>Every number can be translated into something that is easier for people to grasp, like an analogy, a comparison, and more.</a:t>
            </a:r>
          </a:p>
          <a:p>
            <a:pPr marL="0" indent="0">
              <a:lnSpc>
                <a:spcPct val="100000"/>
              </a:lnSpc>
              <a:buNone/>
            </a:pPr>
            <a:endParaRPr lang="en-US" sz="6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68" y="247506"/>
            <a:ext cx="8681072" cy="13021608"/>
          </a:xfrm>
          <a:prstGeom prst="rect">
            <a:avLst/>
          </a:prstGeom>
        </p:spPr>
      </p:pic>
    </p:spTree>
    <p:extLst>
      <p:ext uri="{BB962C8B-B14F-4D97-AF65-F5344CB8AC3E}">
        <p14:creationId xmlns:p14="http://schemas.microsoft.com/office/powerpoint/2010/main" val="3962804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1633" y="2139698"/>
            <a:ext cx="9516089" cy="8843447"/>
          </a:xfrm>
        </p:spPr>
        <p:txBody>
          <a:bodyPr/>
          <a:lstStyle/>
          <a:p>
            <a:pPr algn="ctr">
              <a:lnSpc>
                <a:spcPct val="100000"/>
              </a:lnSpc>
            </a:pPr>
            <a:r>
              <a:rPr lang="en-US" sz="14200" dirty="0"/>
              <a:t>A Popular conception of a finance officer</a:t>
            </a:r>
          </a:p>
        </p:txBody>
      </p:sp>
      <p:sp>
        <p:nvSpPr>
          <p:cNvPr id="7" name="Text Placeholder 6"/>
          <p:cNvSpPr>
            <a:spLocks noGrp="1"/>
          </p:cNvSpPr>
          <p:nvPr>
            <p:ph type="body" sz="half" idx="15"/>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8145" y="4860131"/>
            <a:ext cx="12977447" cy="8651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10982023" y="927767"/>
            <a:ext cx="12192000" cy="2800767"/>
          </a:xfrm>
          <a:prstGeom prst="rect">
            <a:avLst/>
          </a:prstGeom>
        </p:spPr>
        <p:txBody>
          <a:bodyPr>
            <a:spAutoFit/>
          </a:bodyPr>
          <a:lstStyle/>
          <a:p>
            <a:pPr algn="ctr">
              <a:lnSpc>
                <a:spcPct val="100000"/>
              </a:lnSpc>
            </a:pPr>
            <a:r>
              <a:rPr lang="en-US" sz="8800" dirty="0">
                <a:solidFill>
                  <a:schemeClr val="tx1"/>
                </a:solidFill>
              </a:rPr>
              <a:t>A neutral arbiter, who calls “balls” and “strikes” </a:t>
            </a:r>
          </a:p>
        </p:txBody>
      </p:sp>
    </p:spTree>
    <p:extLst>
      <p:ext uri="{BB962C8B-B14F-4D97-AF65-F5344CB8AC3E}">
        <p14:creationId xmlns:p14="http://schemas.microsoft.com/office/powerpoint/2010/main" val="182769788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90" y="1537567"/>
            <a:ext cx="10358312" cy="5899050"/>
          </a:xfrm>
        </p:spPr>
        <p:txBody>
          <a:bodyPr/>
          <a:lstStyle/>
          <a:p>
            <a:r>
              <a:rPr lang="en-US" dirty="0"/>
              <a:t>Three building blocks</a:t>
            </a:r>
          </a:p>
        </p:txBody>
      </p:sp>
    </p:spTree>
    <p:extLst>
      <p:ext uri="{BB962C8B-B14F-4D97-AF65-F5344CB8AC3E}">
        <p14:creationId xmlns:p14="http://schemas.microsoft.com/office/powerpoint/2010/main" val="182334018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048" y="1511313"/>
            <a:ext cx="16332584" cy="1359346"/>
          </a:xfrm>
        </p:spPr>
        <p:txBody>
          <a:bodyPr/>
          <a:lstStyle/>
          <a:p>
            <a:r>
              <a:rPr lang="en-US" dirty="0"/>
              <a:t>Translate everything</a:t>
            </a:r>
          </a:p>
        </p:txBody>
      </p:sp>
      <p:sp>
        <p:nvSpPr>
          <p:cNvPr id="3" name="Text Placeholder 2"/>
          <p:cNvSpPr>
            <a:spLocks noGrp="1"/>
          </p:cNvSpPr>
          <p:nvPr>
            <p:ph type="body" sz="half" idx="1"/>
          </p:nvPr>
        </p:nvSpPr>
        <p:spPr>
          <a:xfrm>
            <a:off x="1296393" y="5178462"/>
            <a:ext cx="15096906" cy="782265"/>
          </a:xfrm>
        </p:spPr>
        <p:txBody>
          <a:bodyPr/>
          <a:lstStyle/>
          <a:p>
            <a:r>
              <a:rPr lang="en-US" sz="5600" dirty="0"/>
              <a:t>Bring big numbers down to the personal level</a:t>
            </a:r>
          </a:p>
        </p:txBody>
      </p:sp>
      <p:sp>
        <p:nvSpPr>
          <p:cNvPr id="4" name="Text Placeholder 3"/>
          <p:cNvSpPr>
            <a:spLocks noGrp="1"/>
          </p:cNvSpPr>
          <p:nvPr>
            <p:ph type="body" sz="quarter" idx="13"/>
          </p:nvPr>
        </p:nvSpPr>
        <p:spPr/>
        <p:txBody>
          <a:bodyPr/>
          <a:lstStyle/>
          <a:p>
            <a:r>
              <a:rPr lang="en-US" dirty="0"/>
              <a:t>Try focusing on 1 at a time</a:t>
            </a:r>
          </a:p>
        </p:txBody>
      </p:sp>
      <p:pic>
        <p:nvPicPr>
          <p:cNvPr id="5" name="Picture 4"/>
          <p:cNvPicPr>
            <a:picLocks noChangeAspect="1"/>
          </p:cNvPicPr>
          <p:nvPr/>
        </p:nvPicPr>
        <p:blipFill>
          <a:blip r:embed="rId3"/>
          <a:stretch>
            <a:fillRect/>
          </a:stretch>
        </p:blipFill>
        <p:spPr>
          <a:xfrm>
            <a:off x="3597619" y="8732106"/>
            <a:ext cx="2035122" cy="4352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3"/>
          <p:cNvSpPr txBox="1">
            <a:spLocks/>
          </p:cNvSpPr>
          <p:nvPr/>
        </p:nvSpPr>
        <p:spPr>
          <a:xfrm>
            <a:off x="1668933" y="7501481"/>
            <a:ext cx="6766614" cy="1013098"/>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b">
            <a:spAutoFit/>
          </a:bodyPr>
          <a:lstStyle>
            <a:lvl1pPr marL="0" marR="0" indent="0" algn="l" defTabSz="412750" rtl="0" latinLnBrk="0">
              <a:lnSpc>
                <a:spcPts val="3150"/>
              </a:lnSpc>
              <a:spcBef>
                <a:spcPts val="700"/>
              </a:spcBef>
              <a:spcAft>
                <a:spcPts val="0"/>
              </a:spcAft>
              <a:buClrTx/>
              <a:buSzTx/>
              <a:buFont typeface="Arial" panose="020B0604020202020204" pitchFamily="34" charset="0"/>
              <a:buNone/>
              <a:tabLst/>
              <a:defRPr sz="3150" b="0" i="1" u="none" strike="noStrike" cap="none" spc="-50" baseline="0">
                <a:ln>
                  <a:noFill/>
                </a:ln>
                <a:solidFill>
                  <a:schemeClr val="tx1"/>
                </a:solidFill>
                <a:uFillTx/>
                <a:latin typeface="Times New Roman"/>
                <a:ea typeface="Times New Roman"/>
                <a:cs typeface="Times New Roman"/>
                <a:sym typeface="Times New Roman"/>
              </a:defRPr>
            </a:lvl1pPr>
            <a:lvl2pPr marL="207963"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2pPr>
            <a:lvl3pPr marL="461963"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3pPr>
            <a:lvl4pPr marL="688975"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4pPr>
            <a:lvl5pPr marL="915988"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6pPr>
            <a:lvl7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7pPr>
            <a:lvl8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8pPr>
            <a:lvl9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9pPr>
          </a:lstStyle>
          <a:p>
            <a:pPr defTabSz="825500" hangingPunct="1">
              <a:lnSpc>
                <a:spcPts val="6300"/>
              </a:lnSpc>
              <a:spcBef>
                <a:spcPts val="1400"/>
              </a:spcBef>
            </a:pPr>
            <a:r>
              <a:rPr lang="en-US" sz="6300" spc="-100" dirty="0">
                <a:solidFill>
                  <a:srgbClr val="383838"/>
                </a:solidFill>
              </a:rPr>
              <a:t>Per Capita Figures</a:t>
            </a:r>
          </a:p>
        </p:txBody>
      </p:sp>
      <p:pic>
        <p:nvPicPr>
          <p:cNvPr id="7" name="Picture 6"/>
          <p:cNvPicPr>
            <a:picLocks noChangeAspect="1"/>
          </p:cNvPicPr>
          <p:nvPr/>
        </p:nvPicPr>
        <p:blipFill>
          <a:blip r:embed="rId4"/>
          <a:stretch>
            <a:fillRect/>
          </a:stretch>
        </p:blipFill>
        <p:spPr>
          <a:xfrm>
            <a:off x="14755513" y="8732107"/>
            <a:ext cx="4438650" cy="4438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Placeholder 3"/>
          <p:cNvSpPr txBox="1">
            <a:spLocks/>
          </p:cNvSpPr>
          <p:nvPr/>
        </p:nvSpPr>
        <p:spPr>
          <a:xfrm>
            <a:off x="12353409" y="6911095"/>
            <a:ext cx="8817834" cy="1821011"/>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b">
            <a:spAutoFit/>
          </a:bodyPr>
          <a:lstStyle>
            <a:lvl1pPr marL="0" marR="0" indent="0" algn="l" defTabSz="412750" rtl="0" latinLnBrk="0">
              <a:lnSpc>
                <a:spcPts val="3150"/>
              </a:lnSpc>
              <a:spcBef>
                <a:spcPts val="700"/>
              </a:spcBef>
              <a:spcAft>
                <a:spcPts val="0"/>
              </a:spcAft>
              <a:buClrTx/>
              <a:buSzTx/>
              <a:buFont typeface="Arial" panose="020B0604020202020204" pitchFamily="34" charset="0"/>
              <a:buNone/>
              <a:tabLst/>
              <a:defRPr sz="3150" b="0" i="1" u="none" strike="noStrike" cap="none" spc="-50" baseline="0">
                <a:ln>
                  <a:noFill/>
                </a:ln>
                <a:solidFill>
                  <a:schemeClr val="tx1"/>
                </a:solidFill>
                <a:uFillTx/>
                <a:latin typeface="Times New Roman"/>
                <a:ea typeface="Times New Roman"/>
                <a:cs typeface="Times New Roman"/>
                <a:sym typeface="Times New Roman"/>
              </a:defRPr>
            </a:lvl1pPr>
            <a:lvl2pPr marL="207963"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2pPr>
            <a:lvl3pPr marL="461963"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3pPr>
            <a:lvl4pPr marL="688975"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4pPr>
            <a:lvl5pPr marL="915988"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6pPr>
            <a:lvl7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7pPr>
            <a:lvl8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8pPr>
            <a:lvl9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9pPr>
          </a:lstStyle>
          <a:p>
            <a:pPr algn="ctr" defTabSz="825500" hangingPunct="1">
              <a:lnSpc>
                <a:spcPts val="6300"/>
              </a:lnSpc>
              <a:spcBef>
                <a:spcPts val="1400"/>
              </a:spcBef>
            </a:pPr>
            <a:r>
              <a:rPr lang="en-US" sz="6300" spc="-100" dirty="0">
                <a:solidFill>
                  <a:srgbClr val="383838"/>
                </a:solidFill>
              </a:rPr>
              <a:t>Impact on Tax Bill of Average Home</a:t>
            </a:r>
          </a:p>
        </p:txBody>
      </p:sp>
    </p:spTree>
    <p:extLst>
      <p:ext uri="{BB962C8B-B14F-4D97-AF65-F5344CB8AC3E}">
        <p14:creationId xmlns:p14="http://schemas.microsoft.com/office/powerpoint/2010/main" val="2636702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048" y="1511313"/>
            <a:ext cx="16793904" cy="1359346"/>
          </a:xfrm>
        </p:spPr>
        <p:txBody>
          <a:bodyPr/>
          <a:lstStyle/>
          <a:p>
            <a:r>
              <a:rPr lang="en-US" dirty="0"/>
              <a:t>Favor User-Friendly Numbers</a:t>
            </a:r>
          </a:p>
        </p:txBody>
      </p:sp>
      <p:sp>
        <p:nvSpPr>
          <p:cNvPr id="3" name="Text Placeholder 2"/>
          <p:cNvSpPr>
            <a:spLocks noGrp="1"/>
          </p:cNvSpPr>
          <p:nvPr>
            <p:ph type="body" sz="half" idx="1"/>
          </p:nvPr>
        </p:nvSpPr>
        <p:spPr>
          <a:xfrm>
            <a:off x="554984" y="4022206"/>
            <a:ext cx="22774572" cy="9693793"/>
          </a:xfrm>
        </p:spPr>
        <p:txBody>
          <a:bodyPr/>
          <a:lstStyle/>
          <a:p>
            <a:pPr>
              <a:lnSpc>
                <a:spcPct val="100000"/>
              </a:lnSpc>
            </a:pPr>
            <a:r>
              <a:rPr lang="en-US" sz="5600" dirty="0"/>
              <a:t>Round with Enthusiasm</a:t>
            </a:r>
          </a:p>
          <a:p>
            <a:pPr lvl="1">
              <a:lnSpc>
                <a:spcPct val="100000"/>
              </a:lnSpc>
            </a:pPr>
            <a:r>
              <a:rPr lang="en-US" sz="5600" dirty="0"/>
              <a:t>  $3,405,892   -&gt;     $3.4 million</a:t>
            </a:r>
          </a:p>
          <a:p>
            <a:pPr>
              <a:lnSpc>
                <a:spcPct val="100000"/>
              </a:lnSpc>
            </a:pPr>
            <a:endParaRPr lang="en-US" sz="5600" dirty="0"/>
          </a:p>
          <a:p>
            <a:pPr>
              <a:lnSpc>
                <a:spcPct val="100000"/>
              </a:lnSpc>
            </a:pPr>
            <a:r>
              <a:rPr lang="en-US" sz="5600" dirty="0"/>
              <a:t>Concrete is better: Use Whole Numbers to Describe Fractions</a:t>
            </a:r>
          </a:p>
          <a:p>
            <a:pPr marL="468312" lvl="1" indent="0">
              <a:lnSpc>
                <a:spcPct val="100000"/>
              </a:lnSpc>
              <a:buNone/>
            </a:pPr>
            <a:endParaRPr lang="en-US" sz="5600" dirty="0"/>
          </a:p>
          <a:p>
            <a:pPr>
              <a:lnSpc>
                <a:spcPct val="100000"/>
              </a:lnSpc>
            </a:pPr>
            <a:endParaRPr lang="en-US" sz="5600" dirty="0"/>
          </a:p>
        </p:txBody>
      </p:sp>
      <p:graphicFrame>
        <p:nvGraphicFramePr>
          <p:cNvPr id="4" name="Table 3">
            <a:extLst>
              <a:ext uri="{FF2B5EF4-FFF2-40B4-BE49-F238E27FC236}">
                <a16:creationId xmlns:a16="http://schemas.microsoft.com/office/drawing/2014/main" id="{71B5EB86-DA85-7CCD-7926-1EDCC06395EF}"/>
              </a:ext>
            </a:extLst>
          </p:cNvPr>
          <p:cNvGraphicFramePr>
            <a:graphicFrameLocks noGrp="1"/>
          </p:cNvGraphicFramePr>
          <p:nvPr>
            <p:extLst>
              <p:ext uri="{D42A27DB-BD31-4B8C-83A1-F6EECF244321}">
                <p14:modId xmlns:p14="http://schemas.microsoft.com/office/powerpoint/2010/main" val="131048818"/>
              </p:ext>
            </p:extLst>
          </p:nvPr>
        </p:nvGraphicFramePr>
        <p:xfrm>
          <a:off x="241452" y="8457248"/>
          <a:ext cx="23837749" cy="4587175"/>
        </p:xfrm>
        <a:graphic>
          <a:graphicData uri="http://schemas.openxmlformats.org/drawingml/2006/table">
            <a:tbl>
              <a:tblPr firstRow="1" firstCol="1" bandRow="1">
                <a:tableStyleId>{08FB837D-C827-4EFA-A057-4D05807E0F7C}</a:tableStyleId>
              </a:tblPr>
              <a:tblGrid>
                <a:gridCol w="8602017">
                  <a:extLst>
                    <a:ext uri="{9D8B030D-6E8A-4147-A177-3AD203B41FA5}">
                      <a16:colId xmlns:a16="http://schemas.microsoft.com/office/drawing/2014/main" val="3257277456"/>
                    </a:ext>
                  </a:extLst>
                </a:gridCol>
                <a:gridCol w="7036761">
                  <a:extLst>
                    <a:ext uri="{9D8B030D-6E8A-4147-A177-3AD203B41FA5}">
                      <a16:colId xmlns:a16="http://schemas.microsoft.com/office/drawing/2014/main" val="2358317705"/>
                    </a:ext>
                  </a:extLst>
                </a:gridCol>
                <a:gridCol w="8198971">
                  <a:extLst>
                    <a:ext uri="{9D8B030D-6E8A-4147-A177-3AD203B41FA5}">
                      <a16:colId xmlns:a16="http://schemas.microsoft.com/office/drawing/2014/main" val="4020274607"/>
                    </a:ext>
                  </a:extLst>
                </a:gridCol>
              </a:tblGrid>
              <a:tr h="960310">
                <a:tc>
                  <a:txBody>
                    <a:bodyPr/>
                    <a:lstStyle/>
                    <a:p>
                      <a:pPr marL="0" marR="0">
                        <a:lnSpc>
                          <a:spcPct val="107000"/>
                        </a:lnSpc>
                        <a:spcBef>
                          <a:spcPts val="0"/>
                        </a:spcBef>
                        <a:spcAft>
                          <a:spcPts val="0"/>
                        </a:spcAft>
                      </a:pPr>
                      <a:r>
                        <a:rPr lang="en-US" sz="4800" dirty="0">
                          <a:effectLst/>
                          <a:latin typeface="Abadi" panose="020B0604020202020204" pitchFamily="34" charset="0"/>
                        </a:rPr>
                        <a:t>Department</a:t>
                      </a:r>
                      <a:endParaRPr lang="en-US" sz="48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dirty="0">
                          <a:effectLst/>
                          <a:latin typeface="Abadi" panose="020B0604020202020204" pitchFamily="34" charset="0"/>
                        </a:rPr>
                        <a:t>Percent of Spending</a:t>
                      </a:r>
                      <a:endParaRPr lang="en-US" sz="48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a:effectLst/>
                          <a:latin typeface="Abadi" panose="020B0604020202020204" pitchFamily="34" charset="0"/>
                        </a:rPr>
                        <a:t>For Every $10 in the Budget…</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6550454"/>
                  </a:ext>
                </a:extLst>
              </a:tr>
              <a:tr h="960310">
                <a:tc>
                  <a:txBody>
                    <a:bodyPr/>
                    <a:lstStyle/>
                    <a:p>
                      <a:pPr marL="0" marR="0">
                        <a:lnSpc>
                          <a:spcPct val="107000"/>
                        </a:lnSpc>
                        <a:spcBef>
                          <a:spcPts val="0"/>
                        </a:spcBef>
                        <a:spcAft>
                          <a:spcPts val="0"/>
                        </a:spcAft>
                      </a:pPr>
                      <a:r>
                        <a:rPr lang="en-US" sz="4800">
                          <a:effectLst/>
                          <a:latin typeface="Abadi" panose="020B0604020202020204" pitchFamily="34" charset="0"/>
                        </a:rPr>
                        <a:t>Police</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a:effectLst/>
                          <a:latin typeface="Abadi" panose="020B0604020202020204" pitchFamily="34" charset="0"/>
                        </a:rPr>
                        <a:t>36%</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a:effectLst/>
                          <a:latin typeface="Abadi" panose="020B0604020202020204" pitchFamily="34" charset="0"/>
                        </a:rPr>
                        <a:t>$4</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5853160"/>
                  </a:ext>
                </a:extLst>
              </a:tr>
              <a:tr h="960310">
                <a:tc>
                  <a:txBody>
                    <a:bodyPr/>
                    <a:lstStyle/>
                    <a:p>
                      <a:pPr marL="0" marR="0">
                        <a:lnSpc>
                          <a:spcPct val="107000"/>
                        </a:lnSpc>
                        <a:spcBef>
                          <a:spcPts val="0"/>
                        </a:spcBef>
                        <a:spcAft>
                          <a:spcPts val="0"/>
                        </a:spcAft>
                      </a:pPr>
                      <a:r>
                        <a:rPr lang="en-US" sz="4800">
                          <a:effectLst/>
                          <a:latin typeface="Abadi" panose="020B0604020202020204" pitchFamily="34" charset="0"/>
                        </a:rPr>
                        <a:t>Fire</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a:effectLst/>
                          <a:latin typeface="Abadi" panose="020B0604020202020204" pitchFamily="34" charset="0"/>
                        </a:rPr>
                        <a:t>31%</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a:effectLst/>
                          <a:latin typeface="Abadi" panose="020B0604020202020204" pitchFamily="34" charset="0"/>
                        </a:rPr>
                        <a:t>$3</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6250512"/>
                  </a:ext>
                </a:extLst>
              </a:tr>
              <a:tr h="960310">
                <a:tc>
                  <a:txBody>
                    <a:bodyPr/>
                    <a:lstStyle/>
                    <a:p>
                      <a:pPr marL="0" marR="0">
                        <a:lnSpc>
                          <a:spcPct val="107000"/>
                        </a:lnSpc>
                        <a:spcBef>
                          <a:spcPts val="0"/>
                        </a:spcBef>
                        <a:spcAft>
                          <a:spcPts val="0"/>
                        </a:spcAft>
                      </a:pPr>
                      <a:r>
                        <a:rPr lang="en-US" sz="4800">
                          <a:effectLst/>
                          <a:latin typeface="Abadi" panose="020B0604020202020204" pitchFamily="34" charset="0"/>
                        </a:rPr>
                        <a:t>Public Works</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dirty="0">
                          <a:effectLst/>
                          <a:latin typeface="Abadi" panose="020B0604020202020204" pitchFamily="34" charset="0"/>
                        </a:rPr>
                        <a:t>22%</a:t>
                      </a:r>
                      <a:endParaRPr lang="en-US" sz="48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a:effectLst/>
                          <a:latin typeface="Abadi" panose="020B0604020202020204" pitchFamily="34" charset="0"/>
                        </a:rPr>
                        <a:t>$2</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3800996"/>
                  </a:ext>
                </a:extLst>
              </a:tr>
              <a:tr h="655956">
                <a:tc>
                  <a:txBody>
                    <a:bodyPr/>
                    <a:lstStyle/>
                    <a:p>
                      <a:pPr marL="0" marR="0">
                        <a:lnSpc>
                          <a:spcPct val="107000"/>
                        </a:lnSpc>
                        <a:spcBef>
                          <a:spcPts val="0"/>
                        </a:spcBef>
                        <a:spcAft>
                          <a:spcPts val="0"/>
                        </a:spcAft>
                      </a:pPr>
                      <a:r>
                        <a:rPr lang="en-US" sz="4800" dirty="0">
                          <a:effectLst/>
                          <a:latin typeface="Abadi" panose="020B0604020202020204" pitchFamily="34" charset="0"/>
                        </a:rPr>
                        <a:t>Administration</a:t>
                      </a:r>
                      <a:endParaRPr lang="en-US" sz="48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a:effectLst/>
                          <a:latin typeface="Abadi" panose="020B0604020202020204" pitchFamily="34" charset="0"/>
                        </a:rPr>
                        <a:t>11%</a:t>
                      </a:r>
                      <a:endParaRPr lang="en-US" sz="480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800" dirty="0">
                          <a:effectLst/>
                          <a:latin typeface="Abadi" panose="020B0604020202020204" pitchFamily="34" charset="0"/>
                        </a:rPr>
                        <a:t>$1</a:t>
                      </a:r>
                      <a:endParaRPr lang="en-US" sz="48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4835614"/>
                  </a:ext>
                </a:extLst>
              </a:tr>
            </a:tbl>
          </a:graphicData>
        </a:graphic>
      </p:graphicFrame>
    </p:spTree>
    <p:extLst>
      <p:ext uri="{BB962C8B-B14F-4D97-AF65-F5344CB8AC3E}">
        <p14:creationId xmlns:p14="http://schemas.microsoft.com/office/powerpoint/2010/main" val="4129169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048" y="1511313"/>
            <a:ext cx="17568260" cy="1359346"/>
          </a:xfrm>
        </p:spPr>
        <p:txBody>
          <a:bodyPr/>
          <a:lstStyle/>
          <a:p>
            <a:r>
              <a:rPr lang="en-US" dirty="0"/>
              <a:t>Help people grasp your numbers</a:t>
            </a:r>
          </a:p>
        </p:txBody>
      </p:sp>
      <p:sp>
        <p:nvSpPr>
          <p:cNvPr id="4" name="Text Placeholder 3"/>
          <p:cNvSpPr>
            <a:spLocks noGrp="1"/>
          </p:cNvSpPr>
          <p:nvPr>
            <p:ph type="body" sz="quarter" idx="13"/>
          </p:nvPr>
        </p:nvSpPr>
        <p:spPr>
          <a:xfrm>
            <a:off x="1528889" y="3949625"/>
            <a:ext cx="20449662" cy="910506"/>
          </a:xfrm>
        </p:spPr>
        <p:txBody>
          <a:bodyPr/>
          <a:lstStyle/>
          <a:p>
            <a:r>
              <a:rPr lang="en-US" dirty="0"/>
              <a:t>Use Simple Familiar Comparisons</a:t>
            </a:r>
          </a:p>
        </p:txBody>
      </p:sp>
      <p:pic>
        <p:nvPicPr>
          <p:cNvPr id="6" name="Picture 5"/>
          <p:cNvPicPr>
            <a:picLocks noChangeAspect="1"/>
          </p:cNvPicPr>
          <p:nvPr/>
        </p:nvPicPr>
        <p:blipFill>
          <a:blip r:embed="rId3"/>
          <a:stretch>
            <a:fillRect/>
          </a:stretch>
        </p:blipFill>
        <p:spPr>
          <a:xfrm>
            <a:off x="3267589" y="8173223"/>
            <a:ext cx="5162550" cy="4552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Placeholder 3"/>
          <p:cNvSpPr txBox="1">
            <a:spLocks/>
          </p:cNvSpPr>
          <p:nvPr/>
        </p:nvSpPr>
        <p:spPr>
          <a:xfrm>
            <a:off x="1734835" y="6169405"/>
            <a:ext cx="8611890" cy="1821011"/>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b">
            <a:spAutoFit/>
          </a:bodyPr>
          <a:lstStyle>
            <a:lvl1pPr marL="0" marR="0" indent="0" algn="l" defTabSz="412750" rtl="0" latinLnBrk="0">
              <a:lnSpc>
                <a:spcPts val="3150"/>
              </a:lnSpc>
              <a:spcBef>
                <a:spcPts val="700"/>
              </a:spcBef>
              <a:spcAft>
                <a:spcPts val="0"/>
              </a:spcAft>
              <a:buClrTx/>
              <a:buSzTx/>
              <a:buFont typeface="Arial" panose="020B0604020202020204" pitchFamily="34" charset="0"/>
              <a:buNone/>
              <a:tabLst/>
              <a:defRPr sz="3150" b="0" i="1" u="none" strike="noStrike" cap="none" spc="-50" baseline="0">
                <a:ln>
                  <a:noFill/>
                </a:ln>
                <a:solidFill>
                  <a:schemeClr val="tx1"/>
                </a:solidFill>
                <a:uFillTx/>
                <a:latin typeface="Times New Roman"/>
                <a:ea typeface="Times New Roman"/>
                <a:cs typeface="Times New Roman"/>
                <a:sym typeface="Times New Roman"/>
              </a:defRPr>
            </a:lvl1pPr>
            <a:lvl2pPr marL="207963"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2pPr>
            <a:lvl3pPr marL="461963"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3pPr>
            <a:lvl4pPr marL="688975"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4pPr>
            <a:lvl5pPr marL="915988"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6pPr>
            <a:lvl7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7pPr>
            <a:lvl8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8pPr>
            <a:lvl9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9pPr>
          </a:lstStyle>
          <a:p>
            <a:pPr algn="ctr" defTabSz="825500" hangingPunct="1">
              <a:lnSpc>
                <a:spcPts val="6300"/>
              </a:lnSpc>
              <a:spcBef>
                <a:spcPts val="1400"/>
              </a:spcBef>
            </a:pPr>
            <a:r>
              <a:rPr lang="en-US" sz="6300" spc="-100" dirty="0">
                <a:solidFill>
                  <a:srgbClr val="383838"/>
                </a:solidFill>
              </a:rPr>
              <a:t>Cost of Municipal Service vs. Consumer Goods</a:t>
            </a:r>
          </a:p>
        </p:txBody>
      </p:sp>
      <p:sp>
        <p:nvSpPr>
          <p:cNvPr id="9" name="Text Placeholder 3"/>
          <p:cNvSpPr txBox="1">
            <a:spLocks/>
          </p:cNvSpPr>
          <p:nvPr/>
        </p:nvSpPr>
        <p:spPr>
          <a:xfrm>
            <a:off x="13177191" y="6566949"/>
            <a:ext cx="8611890" cy="1013098"/>
          </a:xfrm>
          <a:prstGeom prst="rect">
            <a:avLst/>
          </a:prstGeom>
          <a:noFill/>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b">
            <a:spAutoFit/>
          </a:bodyPr>
          <a:lstStyle>
            <a:lvl1pPr marL="0" marR="0" indent="0" algn="l" defTabSz="412750" rtl="0" latinLnBrk="0">
              <a:lnSpc>
                <a:spcPts val="3150"/>
              </a:lnSpc>
              <a:spcBef>
                <a:spcPts val="700"/>
              </a:spcBef>
              <a:spcAft>
                <a:spcPts val="0"/>
              </a:spcAft>
              <a:buClrTx/>
              <a:buSzTx/>
              <a:buFont typeface="Arial" panose="020B0604020202020204" pitchFamily="34" charset="0"/>
              <a:buNone/>
              <a:tabLst/>
              <a:defRPr sz="3150" b="0" i="1" u="none" strike="noStrike" cap="none" spc="-50" baseline="0">
                <a:ln>
                  <a:noFill/>
                </a:ln>
                <a:solidFill>
                  <a:schemeClr val="tx1"/>
                </a:solidFill>
                <a:uFillTx/>
                <a:latin typeface="Times New Roman"/>
                <a:ea typeface="Times New Roman"/>
                <a:cs typeface="Times New Roman"/>
                <a:sym typeface="Times New Roman"/>
              </a:defRPr>
            </a:lvl1pPr>
            <a:lvl2pPr marL="207963"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2pPr>
            <a:lvl3pPr marL="461963"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3pPr>
            <a:lvl4pPr marL="688975"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4pPr>
            <a:lvl5pPr marL="915988" marR="0" indent="0" algn="l" defTabSz="412750" rtl="0" latinLnBrk="0">
              <a:lnSpc>
                <a:spcPts val="2400"/>
              </a:lnSpc>
              <a:spcBef>
                <a:spcPts val="700"/>
              </a:spcBef>
              <a:spcAft>
                <a:spcPts val="0"/>
              </a:spcAft>
              <a:buClrTx/>
              <a:buSzTx/>
              <a:buFont typeface="Arial" panose="020B0604020202020204" pitchFamily="34" charset="0"/>
              <a:buNone/>
              <a:tabLst/>
              <a:defRPr sz="175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6pPr>
            <a:lvl7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7pPr>
            <a:lvl8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8pPr>
            <a:lvl9pPr marL="0" marR="0" indent="0" algn="l" defTabSz="412750" rtl="0" latinLnBrk="0">
              <a:lnSpc>
                <a:spcPts val="3500"/>
              </a:lnSpc>
              <a:spcBef>
                <a:spcPts val="0"/>
              </a:spcBef>
              <a:spcAft>
                <a:spcPts val="0"/>
              </a:spcAft>
              <a:buClrTx/>
              <a:buSzTx/>
              <a:buFontTx/>
              <a:buNone/>
              <a:tabLst/>
              <a:defRPr sz="3150" b="0" i="1" u="none" strike="noStrike" cap="none" spc="-95" baseline="0">
                <a:ln>
                  <a:noFill/>
                </a:ln>
                <a:solidFill>
                  <a:schemeClr val="accent4"/>
                </a:solidFill>
                <a:uFillTx/>
                <a:latin typeface="Times New Roman"/>
                <a:ea typeface="Times New Roman"/>
                <a:cs typeface="Times New Roman"/>
                <a:sym typeface="Times New Roman"/>
              </a:defRPr>
            </a:lvl9pPr>
          </a:lstStyle>
          <a:p>
            <a:pPr algn="ctr" defTabSz="825500" hangingPunct="1">
              <a:lnSpc>
                <a:spcPts val="6300"/>
              </a:lnSpc>
              <a:spcBef>
                <a:spcPts val="1400"/>
              </a:spcBef>
            </a:pPr>
            <a:r>
              <a:rPr lang="en-US" sz="6300" spc="-100" dirty="0">
                <a:solidFill>
                  <a:srgbClr val="383838"/>
                </a:solidFill>
              </a:rPr>
              <a:t>Trade Time for Money</a:t>
            </a:r>
          </a:p>
        </p:txBody>
      </p:sp>
      <p:pic>
        <p:nvPicPr>
          <p:cNvPr id="10" name="Picture 9"/>
          <p:cNvPicPr>
            <a:picLocks noChangeAspect="1"/>
          </p:cNvPicPr>
          <p:nvPr/>
        </p:nvPicPr>
        <p:blipFill>
          <a:blip r:embed="rId4"/>
          <a:stretch>
            <a:fillRect/>
          </a:stretch>
        </p:blipFill>
        <p:spPr>
          <a:xfrm>
            <a:off x="15135031" y="7803322"/>
            <a:ext cx="4696206" cy="4791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89714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18942" y="1503497"/>
            <a:ext cx="21026704" cy="9028113"/>
          </a:xfrm>
        </p:spPr>
        <p:txBody>
          <a:bodyPr/>
          <a:lstStyle/>
          <a:p>
            <a:pPr algn="ctr">
              <a:lnSpc>
                <a:spcPct val="100000"/>
              </a:lnSpc>
            </a:pPr>
            <a:r>
              <a:rPr lang="en-US" sz="11500" b="1" dirty="0"/>
              <a:t>Question: </a:t>
            </a:r>
            <a:r>
              <a:rPr lang="en-US" sz="11500" dirty="0"/>
              <a:t>What’s one thing  you might do after this presentation </a:t>
            </a:r>
            <a:r>
              <a:rPr lang="en-US" sz="11500" b="1" u="sng" dirty="0"/>
              <a:t>to help decision-makers pick the highest value option</a:t>
            </a:r>
            <a:r>
              <a:rPr lang="en-US" sz="11500" dirty="0"/>
              <a:t> back at your government?</a:t>
            </a:r>
          </a:p>
        </p:txBody>
      </p:sp>
    </p:spTree>
    <p:extLst>
      <p:ext uri="{BB962C8B-B14F-4D97-AF65-F5344CB8AC3E}">
        <p14:creationId xmlns:p14="http://schemas.microsoft.com/office/powerpoint/2010/main" val="224423267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6"/>
            <a:ext cx="13849656" cy="3872855"/>
          </a:xfrm>
        </p:spPr>
        <p:txBody>
          <a:bodyPr/>
          <a:lstStyle/>
          <a:p>
            <a:r>
              <a:rPr lang="en-US" dirty="0"/>
              <a:t>Create Trust in the Process</a:t>
            </a:r>
          </a:p>
        </p:txBody>
      </p:sp>
    </p:spTree>
    <p:extLst>
      <p:ext uri="{BB962C8B-B14F-4D97-AF65-F5344CB8AC3E}">
        <p14:creationId xmlns:p14="http://schemas.microsoft.com/office/powerpoint/2010/main" val="45665003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18942" y="2864464"/>
            <a:ext cx="21026704" cy="9028113"/>
          </a:xfrm>
        </p:spPr>
        <p:txBody>
          <a:bodyPr/>
          <a:lstStyle/>
          <a:p>
            <a:pPr algn="ctr">
              <a:lnSpc>
                <a:spcPct val="100000"/>
              </a:lnSpc>
            </a:pPr>
            <a:r>
              <a:rPr lang="en-US" sz="11500" b="1" dirty="0"/>
              <a:t>Three Elements of Trust</a:t>
            </a:r>
          </a:p>
          <a:p>
            <a:pPr marL="1371600" indent="-1371600" algn="ctr">
              <a:lnSpc>
                <a:spcPct val="100000"/>
              </a:lnSpc>
              <a:buAutoNum type="arabicPeriod"/>
            </a:pPr>
            <a:r>
              <a:rPr lang="en-US" sz="11500" b="1" dirty="0">
                <a:solidFill>
                  <a:srgbClr val="92D050"/>
                </a:solidFill>
              </a:rPr>
              <a:t>Procedural Justice</a:t>
            </a:r>
          </a:p>
          <a:p>
            <a:pPr marL="1371600" indent="-1371600" algn="ctr">
              <a:lnSpc>
                <a:spcPct val="100000"/>
              </a:lnSpc>
              <a:buFont typeface="Arial" panose="020B0604020202020204" pitchFamily="34" charset="0"/>
              <a:buAutoNum type="arabicPeriod"/>
            </a:pPr>
            <a:r>
              <a:rPr lang="en-US" sz="11500" b="1" dirty="0"/>
              <a:t>Interactive Justice</a:t>
            </a:r>
          </a:p>
          <a:p>
            <a:pPr marL="1371600" indent="-1371600" algn="ctr">
              <a:lnSpc>
                <a:spcPct val="100000"/>
              </a:lnSpc>
              <a:buFont typeface="Arial" panose="020B0604020202020204" pitchFamily="34" charset="0"/>
              <a:buAutoNum type="arabicPeriod"/>
            </a:pPr>
            <a:r>
              <a:rPr lang="en-US" sz="11500" b="1" dirty="0"/>
              <a:t>Distributive Justice</a:t>
            </a:r>
          </a:p>
          <a:p>
            <a:pPr marL="1371600" indent="-1371600" algn="ctr">
              <a:lnSpc>
                <a:spcPct val="100000"/>
              </a:lnSpc>
              <a:buAutoNum type="arabicPeriod"/>
            </a:pPr>
            <a:endParaRPr lang="en-US" sz="11500" dirty="0"/>
          </a:p>
        </p:txBody>
      </p:sp>
    </p:spTree>
    <p:extLst>
      <p:ext uri="{BB962C8B-B14F-4D97-AF65-F5344CB8AC3E}">
        <p14:creationId xmlns:p14="http://schemas.microsoft.com/office/powerpoint/2010/main" val="274214596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7048" y="1511313"/>
            <a:ext cx="15694152" cy="1359346"/>
          </a:xfrm>
        </p:spPr>
        <p:txBody>
          <a:bodyPr/>
          <a:lstStyle/>
          <a:p>
            <a:r>
              <a:rPr lang="en-US" dirty="0"/>
              <a:t>Procedural Justice</a:t>
            </a:r>
          </a:p>
        </p:txBody>
      </p:sp>
      <p:sp>
        <p:nvSpPr>
          <p:cNvPr id="6" name="Text Placeholder 5"/>
          <p:cNvSpPr>
            <a:spLocks noGrp="1"/>
          </p:cNvSpPr>
          <p:nvPr>
            <p:ph type="body" sz="half" idx="1"/>
          </p:nvPr>
        </p:nvSpPr>
        <p:spPr>
          <a:xfrm>
            <a:off x="1527048" y="3194305"/>
            <a:ext cx="17141952" cy="8304838"/>
          </a:xfrm>
        </p:spPr>
        <p:txBody>
          <a:bodyPr/>
          <a:lstStyle/>
          <a:p>
            <a:pPr>
              <a:lnSpc>
                <a:spcPct val="100000"/>
              </a:lnSpc>
              <a:spcBef>
                <a:spcPts val="0"/>
              </a:spcBef>
            </a:pPr>
            <a:r>
              <a:rPr lang="en-US" sz="6600" dirty="0"/>
              <a:t>Decisions based on accurate information</a:t>
            </a:r>
          </a:p>
          <a:p>
            <a:pPr>
              <a:lnSpc>
                <a:spcPct val="100000"/>
              </a:lnSpc>
              <a:spcBef>
                <a:spcPts val="0"/>
              </a:spcBef>
            </a:pPr>
            <a:endParaRPr lang="en-US" sz="6600" dirty="0"/>
          </a:p>
          <a:p>
            <a:pPr>
              <a:lnSpc>
                <a:spcPct val="100000"/>
              </a:lnSpc>
              <a:spcBef>
                <a:spcPts val="0"/>
              </a:spcBef>
            </a:pPr>
            <a:r>
              <a:rPr lang="en-US" sz="6600" dirty="0"/>
              <a:t>Transparent &amp; consistent decision-making criteria applied equally</a:t>
            </a:r>
          </a:p>
          <a:p>
            <a:pPr>
              <a:lnSpc>
                <a:spcPct val="100000"/>
              </a:lnSpc>
              <a:spcBef>
                <a:spcPts val="0"/>
              </a:spcBef>
            </a:pPr>
            <a:endParaRPr lang="en-US" sz="6600" dirty="0"/>
          </a:p>
          <a:p>
            <a:pPr>
              <a:lnSpc>
                <a:spcPct val="100000"/>
              </a:lnSpc>
              <a:spcBef>
                <a:spcPts val="0"/>
              </a:spcBef>
            </a:pPr>
            <a:r>
              <a:rPr lang="en-US" sz="6600" dirty="0"/>
              <a:t>Stakeholders given opportunity for input</a:t>
            </a:r>
          </a:p>
          <a:p>
            <a:pPr>
              <a:lnSpc>
                <a:spcPct val="100000"/>
              </a:lnSpc>
              <a:spcBef>
                <a:spcPts val="0"/>
              </a:spcBef>
            </a:pPr>
            <a:endParaRPr lang="en-US" sz="6600" dirty="0"/>
          </a:p>
          <a:p>
            <a:pPr>
              <a:lnSpc>
                <a:spcPct val="100000"/>
              </a:lnSpc>
              <a:spcBef>
                <a:spcPts val="0"/>
              </a:spcBef>
            </a:pPr>
            <a:r>
              <a:rPr lang="en-US" sz="6600" dirty="0"/>
              <a:t>Mistakes recognized &amp; corrected</a:t>
            </a:r>
          </a:p>
        </p:txBody>
      </p:sp>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69000" y="3194305"/>
            <a:ext cx="5715000" cy="83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sosceles Triangle 6"/>
          <p:cNvSpPr/>
          <p:nvPr/>
        </p:nvSpPr>
        <p:spPr>
          <a:xfrm>
            <a:off x="23454360" y="12984480"/>
            <a:ext cx="662940" cy="571500"/>
          </a:xfrm>
          <a:prstGeom prst="triangle">
            <a:avLst/>
          </a:prstGeom>
          <a:solidFill>
            <a:schemeClr val="accent1"/>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endParaRPr kumimoji="0" lang="en-US" sz="9800" b="0" i="0" u="none" strike="noStrike" kern="0" cap="all" spc="-195" normalizeH="0" baseline="0" noProof="0">
              <a:ln>
                <a:noFill/>
              </a:ln>
              <a:solidFill>
                <a:srgbClr val="ECE9E5"/>
              </a:solidFill>
              <a:effectLst/>
              <a:uLnTx/>
              <a:uFillTx/>
              <a:latin typeface="Impact"/>
              <a:ea typeface="+mn-ea"/>
              <a:cs typeface="+mn-cs"/>
              <a:sym typeface="Impact"/>
            </a:endParaRPr>
          </a:p>
        </p:txBody>
      </p:sp>
    </p:spTree>
    <p:extLst>
      <p:ext uri="{BB962C8B-B14F-4D97-AF65-F5344CB8AC3E}">
        <p14:creationId xmlns:p14="http://schemas.microsoft.com/office/powerpoint/2010/main" val="1827226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2" name="Slide Number Placeholder 1"/>
          <p:cNvSpPr>
            <a:spLocks noGrp="1"/>
          </p:cNvSpPr>
          <p:nvPr>
            <p:ph type="sldNum" sz="quarter" idx="4294967295"/>
          </p:nvPr>
        </p:nvSpPr>
        <p:spPr/>
        <p:txBody>
          <a:bodyPr/>
          <a:lstStyle/>
          <a:p>
            <a:pPr>
              <a:defRPr/>
            </a:pPr>
            <a:r>
              <a:rPr lang="en-US" altLang="en-US"/>
              <a:t>S</a:t>
            </a:r>
            <a:fld id="{78B85A01-C594-4D67-BA05-97E4B02E9628}" type="slidenum">
              <a:rPr lang="en-US" altLang="en-US" smtClean="0"/>
              <a:pPr>
                <a:defRPr/>
              </a:pPr>
              <a:t>48</a:t>
            </a:fld>
            <a:endParaRPr lang="en-US" alt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098" y="0"/>
            <a:ext cx="20574000" cy="13716000"/>
          </a:xfrm>
          <a:prstGeom prst="rect">
            <a:avLst/>
          </a:prstGeom>
        </p:spPr>
      </p:pic>
    </p:spTree>
    <p:extLst>
      <p:ext uri="{BB962C8B-B14F-4D97-AF65-F5344CB8AC3E}">
        <p14:creationId xmlns:p14="http://schemas.microsoft.com/office/powerpoint/2010/main" val="180788425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stretch>
            <a:fillRect/>
          </a:stretch>
        </p:blipFill>
        <p:spPr>
          <a:xfrm>
            <a:off x="10486866" y="1"/>
            <a:ext cx="13897136" cy="13711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4294967295"/>
          </p:nvPr>
        </p:nvSpPr>
        <p:spPr/>
        <p:txBody>
          <a:bodyPr/>
          <a:lstStyle/>
          <a:p>
            <a:pPr>
              <a:defRPr/>
            </a:pPr>
            <a:r>
              <a:rPr lang="en-US" altLang="en-US"/>
              <a:t>S</a:t>
            </a:r>
            <a:fld id="{F282D007-3449-47FF-8B8D-D9006A5BAA42}" type="slidenum">
              <a:rPr lang="en-US" altLang="en-US" smtClean="0"/>
              <a:pPr>
                <a:defRPr/>
              </a:pPr>
              <a:t>49</a:t>
            </a:fld>
            <a:endParaRPr lang="en-US" altLang="en-US"/>
          </a:p>
        </p:txBody>
      </p:sp>
      <p:sp>
        <p:nvSpPr>
          <p:cNvPr id="6" name="Title 5"/>
          <p:cNvSpPr>
            <a:spLocks noGrp="1"/>
          </p:cNvSpPr>
          <p:nvPr>
            <p:ph type="title"/>
          </p:nvPr>
        </p:nvSpPr>
        <p:spPr>
          <a:xfrm>
            <a:off x="1143953" y="2972505"/>
            <a:ext cx="7771450" cy="7766229"/>
          </a:xfrm>
        </p:spPr>
        <p:txBody>
          <a:bodyPr/>
          <a:lstStyle/>
          <a:p>
            <a:pPr>
              <a:lnSpc>
                <a:spcPct val="100000"/>
              </a:lnSpc>
            </a:pPr>
            <a:r>
              <a:rPr lang="en-US" sz="16600" b="1" dirty="0">
                <a:solidFill>
                  <a:schemeClr val="tx1"/>
                </a:solidFill>
              </a:rPr>
              <a:t>Start with Why</a:t>
            </a:r>
          </a:p>
        </p:txBody>
      </p:sp>
    </p:spTree>
    <p:extLst>
      <p:ext uri="{BB962C8B-B14F-4D97-AF65-F5344CB8AC3E}">
        <p14:creationId xmlns:p14="http://schemas.microsoft.com/office/powerpoint/2010/main" val="133697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27" y="4672666"/>
            <a:ext cx="9902950" cy="3734356"/>
          </a:xfrm>
        </p:spPr>
        <p:txBody>
          <a:bodyPr/>
          <a:lstStyle/>
          <a:p>
            <a:pPr algn="ctr">
              <a:lnSpc>
                <a:spcPct val="100000"/>
              </a:lnSpc>
            </a:pPr>
            <a:r>
              <a:rPr lang="en-US" sz="11800" dirty="0"/>
              <a:t>Neutrality </a:t>
            </a:r>
            <a:br>
              <a:rPr lang="en-US" sz="11800" dirty="0"/>
            </a:br>
            <a:r>
              <a:rPr lang="en-US" sz="11800" dirty="0"/>
              <a:t>is impossible</a:t>
            </a:r>
          </a:p>
        </p:txBody>
      </p:sp>
      <p:sp>
        <p:nvSpPr>
          <p:cNvPr id="7" name="Rectangle 6"/>
          <p:cNvSpPr/>
          <p:nvPr/>
        </p:nvSpPr>
        <p:spPr>
          <a:xfrm>
            <a:off x="11049861" y="2824179"/>
            <a:ext cx="12192000" cy="8217634"/>
          </a:xfrm>
          <a:prstGeom prst="rect">
            <a:avLst/>
          </a:prstGeom>
        </p:spPr>
        <p:txBody>
          <a:bodyPr>
            <a:spAutoFit/>
          </a:bodyPr>
          <a:lstStyle/>
          <a:p>
            <a:pPr algn="ctr">
              <a:lnSpc>
                <a:spcPct val="100000"/>
              </a:lnSpc>
            </a:pPr>
            <a:r>
              <a:rPr lang="en-US" sz="8800" dirty="0">
                <a:solidFill>
                  <a:schemeClr val="tx1"/>
                </a:solidFill>
              </a:rPr>
              <a:t>The finance officer architects the decision-making environment by deciding what information to present and how it is presented</a:t>
            </a:r>
          </a:p>
        </p:txBody>
      </p:sp>
    </p:spTree>
    <p:extLst>
      <p:ext uri="{BB962C8B-B14F-4D97-AF65-F5344CB8AC3E}">
        <p14:creationId xmlns:p14="http://schemas.microsoft.com/office/powerpoint/2010/main" val="259996734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355" y="882590"/>
            <a:ext cx="22138326" cy="730969"/>
          </a:xfrm>
        </p:spPr>
        <p:txBody>
          <a:bodyPr/>
          <a:lstStyle/>
          <a:p>
            <a:r>
              <a:rPr lang="en-US" sz="6400" b="1" dirty="0">
                <a:solidFill>
                  <a:schemeClr val="tx1"/>
                </a:solidFill>
              </a:rPr>
              <a:t>Cross Departmental Team Develops New Approach</a:t>
            </a:r>
          </a:p>
        </p:txBody>
      </p:sp>
      <p:sp>
        <p:nvSpPr>
          <p:cNvPr id="8" name="Text Placeholder 7"/>
          <p:cNvSpPr>
            <a:spLocks noGrp="1"/>
          </p:cNvSpPr>
          <p:nvPr>
            <p:ph type="body" sz="quarter" idx="20"/>
          </p:nvPr>
        </p:nvSpPr>
        <p:spPr>
          <a:xfrm>
            <a:off x="645662" y="3858627"/>
            <a:ext cx="9088888" cy="7186583"/>
          </a:xfrm>
        </p:spPr>
        <p:txBody>
          <a:bodyPr/>
          <a:lstStyle/>
          <a:p>
            <a:pPr>
              <a:lnSpc>
                <a:spcPct val="100000"/>
              </a:lnSpc>
            </a:pPr>
            <a:r>
              <a:rPr lang="en-US" sz="7200" dirty="0">
                <a:solidFill>
                  <a:schemeClr val="tx1"/>
                </a:solidFill>
              </a:rPr>
              <a:t>Opportunity for input</a:t>
            </a:r>
          </a:p>
          <a:p>
            <a:pPr>
              <a:lnSpc>
                <a:spcPct val="100000"/>
              </a:lnSpc>
            </a:pPr>
            <a:endParaRPr lang="en-US" sz="7200" dirty="0">
              <a:solidFill>
                <a:schemeClr val="tx1"/>
              </a:solidFill>
            </a:endParaRPr>
          </a:p>
          <a:p>
            <a:pPr>
              <a:lnSpc>
                <a:spcPct val="100000"/>
              </a:lnSpc>
            </a:pPr>
            <a:r>
              <a:rPr lang="en-US" sz="7200" dirty="0">
                <a:solidFill>
                  <a:schemeClr val="tx1"/>
                </a:solidFill>
              </a:rPr>
              <a:t>Team develops criterial to evaluate need for vehicles</a:t>
            </a:r>
          </a:p>
        </p:txBody>
      </p:sp>
      <p:sp>
        <p:nvSpPr>
          <p:cNvPr id="4" name="Slide Number Placeholder 3"/>
          <p:cNvSpPr>
            <a:spLocks noGrp="1"/>
          </p:cNvSpPr>
          <p:nvPr>
            <p:ph type="sldNum" sz="quarter" idx="4294967295"/>
          </p:nvPr>
        </p:nvSpPr>
        <p:spPr/>
        <p:txBody>
          <a:bodyPr/>
          <a:lstStyle/>
          <a:p>
            <a:pPr>
              <a:defRPr/>
            </a:pPr>
            <a:r>
              <a:rPr lang="en-US" altLang="en-US"/>
              <a:t>S</a:t>
            </a:r>
            <a:fld id="{F282D007-3449-47FF-8B8D-D9006A5BAA42}" type="slidenum">
              <a:rPr lang="en-US" altLang="en-US" smtClean="0"/>
              <a:pPr>
                <a:defRPr/>
              </a:pPr>
              <a:t>50</a:t>
            </a:fld>
            <a:endParaRPr lang="en-US" altLang="en-US"/>
          </a:p>
        </p:txBody>
      </p:sp>
      <p:pic>
        <p:nvPicPr>
          <p:cNvPr id="5" name="Content Placeholder 4"/>
          <p:cNvPicPr>
            <a:picLocks noChangeAspect="1"/>
          </p:cNvPicPr>
          <p:nvPr/>
        </p:nvPicPr>
        <p:blipFill>
          <a:blip r:embed="rId3"/>
          <a:stretch>
            <a:fillRect/>
          </a:stretch>
        </p:blipFill>
        <p:spPr bwMode="auto">
          <a:xfrm>
            <a:off x="10934701" y="3858626"/>
            <a:ext cx="11727522" cy="79333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Star: 5 Points 2">
            <a:extLst>
              <a:ext uri="{FF2B5EF4-FFF2-40B4-BE49-F238E27FC236}">
                <a16:creationId xmlns:a16="http://schemas.microsoft.com/office/drawing/2014/main" id="{BB459FDF-DC60-2075-4A5C-D7E996165343}"/>
              </a:ext>
            </a:extLst>
          </p:cNvPr>
          <p:cNvSpPr/>
          <p:nvPr/>
        </p:nvSpPr>
        <p:spPr>
          <a:xfrm>
            <a:off x="22128480" y="11439144"/>
            <a:ext cx="2255520" cy="2103120"/>
          </a:xfrm>
          <a:prstGeom prst="star5">
            <a:avLst/>
          </a:prstGeom>
          <a:solidFill>
            <a:schemeClr val="accent2">
              <a:lumMod val="20000"/>
              <a:lumOff val="80000"/>
            </a:schemeClr>
          </a:solidFill>
          <a:ln w="25400" cap="flat">
            <a:solidFill>
              <a:srgbClr val="00B05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a:ln>
                <a:noFill/>
              </a:ln>
              <a:solidFill>
                <a:schemeClr val="accent4"/>
              </a:solidFill>
              <a:effectLst/>
              <a:uFillTx/>
              <a:latin typeface="+mn-lt"/>
              <a:ea typeface="+mn-ea"/>
              <a:cs typeface="+mn-cs"/>
              <a:sym typeface="Impact"/>
            </a:endParaRPr>
          </a:p>
        </p:txBody>
      </p:sp>
    </p:spTree>
    <p:extLst>
      <p:ext uri="{BB962C8B-B14F-4D97-AF65-F5344CB8AC3E}">
        <p14:creationId xmlns:p14="http://schemas.microsoft.com/office/powerpoint/2010/main" val="13151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b="1" dirty="0">
                <a:solidFill>
                  <a:schemeClr val="tx1"/>
                </a:solidFill>
              </a:rPr>
              <a:t>The Team Makes a Discovery!</a:t>
            </a:r>
          </a:p>
        </p:txBody>
      </p:sp>
      <p:sp>
        <p:nvSpPr>
          <p:cNvPr id="4" name="Slide Number Placeholder 3"/>
          <p:cNvSpPr>
            <a:spLocks noGrp="1"/>
          </p:cNvSpPr>
          <p:nvPr>
            <p:ph type="sldNum" sz="quarter" idx="4294967295"/>
          </p:nvPr>
        </p:nvSpPr>
        <p:spPr/>
        <p:txBody>
          <a:bodyPr/>
          <a:lstStyle/>
          <a:p>
            <a:pPr>
              <a:defRPr/>
            </a:pPr>
            <a:r>
              <a:rPr lang="en-US" altLang="en-US"/>
              <a:t>S</a:t>
            </a:r>
            <a:fld id="{F282D007-3449-47FF-8B8D-D9006A5BAA42}" type="slidenum">
              <a:rPr lang="en-US" altLang="en-US" smtClean="0"/>
              <a:pPr>
                <a:defRPr/>
              </a:pPr>
              <a:t>51</a:t>
            </a:fld>
            <a:endParaRPr lang="en-US" altLang="en-US"/>
          </a:p>
        </p:txBody>
      </p:sp>
      <p:pic>
        <p:nvPicPr>
          <p:cNvPr id="7" name="Picture 6"/>
          <p:cNvPicPr>
            <a:picLocks noChangeAspect="1"/>
          </p:cNvPicPr>
          <p:nvPr/>
        </p:nvPicPr>
        <p:blipFill>
          <a:blip r:embed="rId3"/>
          <a:stretch>
            <a:fillRect/>
          </a:stretch>
        </p:blipFill>
        <p:spPr>
          <a:xfrm>
            <a:off x="3618865" y="2256766"/>
            <a:ext cx="17643970" cy="10889108"/>
          </a:xfrm>
          <a:prstGeom prst="rect">
            <a:avLst/>
          </a:prstGeom>
          <a:ln>
            <a:solidFill>
              <a:schemeClr val="tx1"/>
            </a:solidFill>
          </a:ln>
        </p:spPr>
      </p:pic>
      <p:sp>
        <p:nvSpPr>
          <p:cNvPr id="8" name="Rectangle 7"/>
          <p:cNvSpPr/>
          <p:nvPr/>
        </p:nvSpPr>
        <p:spPr>
          <a:xfrm rot="6208570">
            <a:off x="7609144" y="7636408"/>
            <a:ext cx="655116" cy="1538883"/>
          </a:xfrm>
          <a:prstGeom prst="rect">
            <a:avLst/>
          </a:prstGeom>
          <a:solidFill>
            <a:schemeClr val="bg1"/>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nSpc>
                <a:spcPts val="9800"/>
              </a:lnSpc>
            </a:pPr>
            <a:endParaRPr lang="en-US" sz="9800" cap="all" spc="-196">
              <a:solidFill>
                <a:schemeClr val="accent4"/>
              </a:solidFill>
              <a:sym typeface="Impact"/>
            </a:endParaRPr>
          </a:p>
        </p:txBody>
      </p:sp>
    </p:spTree>
    <p:extLst>
      <p:ext uri="{BB962C8B-B14F-4D97-AF65-F5344CB8AC3E}">
        <p14:creationId xmlns:p14="http://schemas.microsoft.com/office/powerpoint/2010/main" val="416015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2" name="Title 1"/>
          <p:cNvSpPr>
            <a:spLocks noGrp="1"/>
          </p:cNvSpPr>
          <p:nvPr>
            <p:ph type="title"/>
          </p:nvPr>
        </p:nvSpPr>
        <p:spPr/>
        <p:txBody>
          <a:bodyPr/>
          <a:lstStyle/>
          <a:p>
            <a:r>
              <a:rPr lang="en-US" dirty="0"/>
              <a:t>A counter-example</a:t>
            </a:r>
          </a:p>
        </p:txBody>
      </p:sp>
      <p:pic>
        <p:nvPicPr>
          <p:cNvPr id="5" name="Content Placeholder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952627" y="0"/>
            <a:ext cx="20593050" cy="13728700"/>
          </a:xfrm>
        </p:spPr>
      </p:pic>
      <p:sp>
        <p:nvSpPr>
          <p:cNvPr id="4" name="Slide Number Placeholder 3"/>
          <p:cNvSpPr>
            <a:spLocks noGrp="1"/>
          </p:cNvSpPr>
          <p:nvPr>
            <p:ph type="sldNum" sz="quarter" idx="4294967295"/>
          </p:nvPr>
        </p:nvSpPr>
        <p:spPr/>
        <p:txBody>
          <a:bodyPr/>
          <a:lstStyle/>
          <a:p>
            <a:pPr>
              <a:defRPr/>
            </a:pPr>
            <a:r>
              <a:rPr lang="en-US" altLang="en-US"/>
              <a:t>S</a:t>
            </a:r>
            <a:fld id="{F282D007-3449-47FF-8B8D-D9006A5BAA42}" type="slidenum">
              <a:rPr lang="en-US" altLang="en-US" smtClean="0"/>
              <a:pPr>
                <a:defRPr/>
              </a:pPr>
              <a:t>52</a:t>
            </a:fld>
            <a:endParaRPr lang="en-US" altLang="en-US"/>
          </a:p>
        </p:txBody>
      </p:sp>
    </p:spTree>
    <p:extLst>
      <p:ext uri="{BB962C8B-B14F-4D97-AF65-F5344CB8AC3E}">
        <p14:creationId xmlns:p14="http://schemas.microsoft.com/office/powerpoint/2010/main" val="305046875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18942" y="1503497"/>
            <a:ext cx="21026704" cy="5488682"/>
          </a:xfrm>
        </p:spPr>
        <p:txBody>
          <a:bodyPr/>
          <a:lstStyle/>
          <a:p>
            <a:pPr algn="ctr">
              <a:lnSpc>
                <a:spcPct val="100000"/>
              </a:lnSpc>
            </a:pPr>
            <a:r>
              <a:rPr lang="en-US" sz="11500" b="1" dirty="0"/>
              <a:t>Question: </a:t>
            </a:r>
            <a:r>
              <a:rPr lang="en-US" sz="11500" dirty="0"/>
              <a:t>How is your process doing on the elements of procedural justice?</a:t>
            </a:r>
          </a:p>
        </p:txBody>
      </p:sp>
    </p:spTree>
    <p:extLst>
      <p:ext uri="{BB962C8B-B14F-4D97-AF65-F5344CB8AC3E}">
        <p14:creationId xmlns:p14="http://schemas.microsoft.com/office/powerpoint/2010/main" val="144032576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E80D1A-CC7D-8808-C8F3-C06345570535}"/>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C3DD23D0-5733-575B-5D63-B0B8685C60A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0575A7C-6C9A-3CA4-47BE-89631974163F}"/>
              </a:ext>
            </a:extLst>
          </p:cNvPr>
          <p:cNvPicPr>
            <a:picLocks noChangeAspect="1"/>
          </p:cNvPicPr>
          <p:nvPr/>
        </p:nvPicPr>
        <p:blipFill>
          <a:blip r:embed="rId2"/>
          <a:stretch>
            <a:fillRect/>
          </a:stretch>
        </p:blipFill>
        <p:spPr>
          <a:xfrm>
            <a:off x="3821437" y="0"/>
            <a:ext cx="17750118" cy="13716000"/>
          </a:xfrm>
          <a:prstGeom prst="rect">
            <a:avLst/>
          </a:prstGeom>
        </p:spPr>
      </p:pic>
    </p:spTree>
    <p:extLst>
      <p:ext uri="{BB962C8B-B14F-4D97-AF65-F5344CB8AC3E}">
        <p14:creationId xmlns:p14="http://schemas.microsoft.com/office/powerpoint/2010/main" val="283705087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93D82D-69E1-4567-C9F4-F11F80B620B3}"/>
              </a:ext>
            </a:extLst>
          </p:cNvPr>
          <p:cNvSpPr>
            <a:spLocks noGrp="1"/>
          </p:cNvSpPr>
          <p:nvPr>
            <p:ph type="body" idx="1"/>
          </p:nvPr>
        </p:nvSpPr>
        <p:spPr>
          <a:xfrm>
            <a:off x="1678648" y="5459803"/>
            <a:ext cx="21026704" cy="1638525"/>
          </a:xfrm>
        </p:spPr>
        <p:txBody>
          <a:bodyPr/>
          <a:lstStyle/>
          <a:p>
            <a:pPr algn="ctr"/>
            <a:r>
              <a:rPr lang="en-US" sz="23900" dirty="0"/>
              <a:t>Other Resources</a:t>
            </a:r>
          </a:p>
        </p:txBody>
      </p:sp>
      <p:sp>
        <p:nvSpPr>
          <p:cNvPr id="3" name="Title 2">
            <a:extLst>
              <a:ext uri="{FF2B5EF4-FFF2-40B4-BE49-F238E27FC236}">
                <a16:creationId xmlns:a16="http://schemas.microsoft.com/office/drawing/2014/main" id="{B958F025-DFF9-913E-89C5-99A1063F3F9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8337582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36062" y="434484"/>
            <a:ext cx="21026704" cy="1109472"/>
          </a:xfrm>
        </p:spPr>
        <p:txBody>
          <a:bodyPr/>
          <a:lstStyle/>
          <a:p>
            <a:r>
              <a:rPr lang="en-US" dirty="0"/>
              <a:t>Results from Our Nationwide Study</a:t>
            </a:r>
          </a:p>
        </p:txBody>
      </p:sp>
      <p:sp>
        <p:nvSpPr>
          <p:cNvPr id="4" name="Title 3"/>
          <p:cNvSpPr>
            <a:spLocks noGrp="1"/>
          </p:cNvSpPr>
          <p:nvPr>
            <p:ph type="title"/>
          </p:nvPr>
        </p:nvSpPr>
        <p:spPr>
          <a:xfrm>
            <a:off x="1336063" y="11195221"/>
            <a:ext cx="22194206" cy="2133918"/>
          </a:xfrm>
        </p:spPr>
        <p:txBody>
          <a:bodyPr/>
          <a:lstStyle/>
          <a:p>
            <a:pPr algn="ctr">
              <a:lnSpc>
                <a:spcPct val="100000"/>
              </a:lnSpc>
            </a:pPr>
            <a:r>
              <a:rPr lang="en-US" sz="6600" dirty="0"/>
              <a:t> On average, participants rated their satisfaction with the program as a 9 out of 10.</a:t>
            </a:r>
          </a:p>
        </p:txBody>
      </p:sp>
      <p:pic>
        <p:nvPicPr>
          <p:cNvPr id="2" name="Picture 1"/>
          <p:cNvPicPr>
            <a:picLocks noChangeAspect="1"/>
          </p:cNvPicPr>
          <p:nvPr/>
        </p:nvPicPr>
        <p:blipFill>
          <a:blip r:embed="rId3"/>
          <a:stretch>
            <a:fillRect/>
          </a:stretch>
        </p:blipFill>
        <p:spPr>
          <a:xfrm>
            <a:off x="158895" y="1740672"/>
            <a:ext cx="24114270" cy="9257832"/>
          </a:xfrm>
          <a:prstGeom prst="rect">
            <a:avLst/>
          </a:prstGeom>
        </p:spPr>
      </p:pic>
    </p:spTree>
    <p:extLst>
      <p:ext uri="{BB962C8B-B14F-4D97-AF65-F5344CB8AC3E}">
        <p14:creationId xmlns:p14="http://schemas.microsoft.com/office/powerpoint/2010/main" val="319339227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629518" y="114305"/>
            <a:ext cx="10917876" cy="13482918"/>
          </a:xfrm>
          <a:prstGeom prst="rect">
            <a:avLst/>
          </a:prstGeom>
        </p:spPr>
      </p:pic>
    </p:spTree>
    <p:extLst>
      <p:ext uri="{BB962C8B-B14F-4D97-AF65-F5344CB8AC3E}">
        <p14:creationId xmlns:p14="http://schemas.microsoft.com/office/powerpoint/2010/main" val="152621079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195" y="4104722"/>
            <a:ext cx="9763078" cy="5129609"/>
          </a:xfrm>
        </p:spPr>
        <p:txBody>
          <a:bodyPr/>
          <a:lstStyle/>
          <a:p>
            <a:pPr algn="ctr"/>
            <a:r>
              <a:rPr lang="en-US" dirty="0"/>
              <a:t>GFOA Fairness series gfoa.org/fairness</a:t>
            </a:r>
          </a:p>
        </p:txBody>
      </p:sp>
      <p:sp>
        <p:nvSpPr>
          <p:cNvPr id="6" name="Text Placeholder 5"/>
          <p:cNvSpPr>
            <a:spLocks noGrp="1"/>
          </p:cNvSpPr>
          <p:nvPr>
            <p:ph type="body" sz="half" idx="15"/>
          </p:nvPr>
        </p:nvSpPr>
        <p:spPr>
          <a:xfrm>
            <a:off x="11047689" y="11388075"/>
            <a:ext cx="12276890" cy="1564531"/>
          </a:xfrm>
        </p:spPr>
        <p:txBody>
          <a:bodyPr/>
          <a:lstStyle/>
          <a:p>
            <a:pPr marL="0" indent="0">
              <a:buNone/>
            </a:pPr>
            <a:r>
              <a:rPr lang="en-US" sz="4800" dirty="0"/>
              <a:t>“All public servants should read these”</a:t>
            </a:r>
          </a:p>
          <a:p>
            <a:pPr marL="0" indent="0">
              <a:buNone/>
            </a:pPr>
            <a:r>
              <a:rPr lang="en-US" sz="4800" dirty="0"/>
              <a:t>-Timothy Riordan, GFOA President, 1995</a:t>
            </a:r>
          </a:p>
        </p:txBody>
      </p:sp>
      <p:pic>
        <p:nvPicPr>
          <p:cNvPr id="7" name="Picture 6"/>
          <p:cNvPicPr>
            <a:picLocks noChangeAspect="1"/>
          </p:cNvPicPr>
          <p:nvPr/>
        </p:nvPicPr>
        <p:blipFill>
          <a:blip r:embed="rId3"/>
          <a:stretch>
            <a:fillRect/>
          </a:stretch>
        </p:blipFill>
        <p:spPr>
          <a:xfrm>
            <a:off x="12700261" y="3564395"/>
            <a:ext cx="8971747" cy="7157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Placeholder 3"/>
          <p:cNvSpPr>
            <a:spLocks noGrp="1"/>
          </p:cNvSpPr>
          <p:nvPr>
            <p:ph type="body" sz="half" idx="15"/>
          </p:nvPr>
        </p:nvSpPr>
        <p:spPr>
          <a:xfrm>
            <a:off x="10798144" y="427041"/>
            <a:ext cx="11747501" cy="2949525"/>
          </a:xfrm>
        </p:spPr>
        <p:txBody>
          <a:bodyPr/>
          <a:lstStyle/>
          <a:p>
            <a:pPr marL="0" indent="0" algn="ctr">
              <a:lnSpc>
                <a:spcPct val="100000"/>
              </a:lnSpc>
              <a:buNone/>
            </a:pPr>
            <a:r>
              <a:rPr lang="en-US" sz="6000" b="1" dirty="0"/>
              <a:t>Issues of Fairness and Equity are Being Considered by Many Local Governments</a:t>
            </a:r>
            <a:endParaRPr lang="en-US" sz="6000" i="1" dirty="0"/>
          </a:p>
        </p:txBody>
      </p:sp>
    </p:spTree>
    <p:extLst>
      <p:ext uri="{BB962C8B-B14F-4D97-AF65-F5344CB8AC3E}">
        <p14:creationId xmlns:p14="http://schemas.microsoft.com/office/powerpoint/2010/main" val="175116733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C93A31-1532-17E4-3786-CEF05944653B}"/>
              </a:ext>
            </a:extLst>
          </p:cNvPr>
          <p:cNvSpPr>
            <a:spLocks noGrp="1"/>
          </p:cNvSpPr>
          <p:nvPr>
            <p:ph type="body" idx="1"/>
          </p:nvPr>
        </p:nvSpPr>
        <p:spPr>
          <a:xfrm>
            <a:off x="1518942" y="1838779"/>
            <a:ext cx="21026704" cy="7843173"/>
          </a:xfrm>
        </p:spPr>
        <p:txBody>
          <a:bodyPr/>
          <a:lstStyle/>
          <a:p>
            <a:pPr algn="ctr">
              <a:lnSpc>
                <a:spcPct val="100000"/>
              </a:lnSpc>
            </a:pPr>
            <a:r>
              <a:rPr lang="en-US" sz="16600" dirty="0"/>
              <a:t>Coming Soon: Budgeting for Equity Study Results</a:t>
            </a:r>
          </a:p>
        </p:txBody>
      </p:sp>
      <p:sp>
        <p:nvSpPr>
          <p:cNvPr id="3" name="Title 2">
            <a:extLst>
              <a:ext uri="{FF2B5EF4-FFF2-40B4-BE49-F238E27FC236}">
                <a16:creationId xmlns:a16="http://schemas.microsoft.com/office/drawing/2014/main" id="{22CFBE6F-778F-6640-277B-1945BDA21E4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240572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18942" y="1503497"/>
            <a:ext cx="21026704" cy="1265796"/>
          </a:xfrm>
        </p:spPr>
        <p:txBody>
          <a:bodyPr/>
          <a:lstStyle/>
          <a:p>
            <a:r>
              <a:rPr lang="en-US" sz="11500" dirty="0"/>
              <a:t>An illustration…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1200" y="4130073"/>
            <a:ext cx="10972800" cy="78303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45" y="3735051"/>
            <a:ext cx="12930534" cy="8620356"/>
          </a:xfrm>
          <a:prstGeom prst="rect">
            <a:avLst/>
          </a:prstGeom>
        </p:spPr>
      </p:pic>
    </p:spTree>
    <p:extLst>
      <p:ext uri="{BB962C8B-B14F-4D97-AF65-F5344CB8AC3E}">
        <p14:creationId xmlns:p14="http://schemas.microsoft.com/office/powerpoint/2010/main" val="14342746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A628E-5924-3B63-B6A8-E0250A90436E}"/>
              </a:ext>
            </a:extLst>
          </p:cNvPr>
          <p:cNvSpPr>
            <a:spLocks noGrp="1"/>
          </p:cNvSpPr>
          <p:nvPr>
            <p:ph type="title"/>
          </p:nvPr>
        </p:nvSpPr>
        <p:spPr>
          <a:xfrm>
            <a:off x="1527049" y="1508761"/>
            <a:ext cx="7378702" cy="1359346"/>
          </a:xfrm>
        </p:spPr>
        <p:txBody>
          <a:bodyPr/>
          <a:lstStyle/>
          <a:p>
            <a:r>
              <a:rPr lang="en-US" dirty="0"/>
              <a:t>The End</a:t>
            </a:r>
          </a:p>
        </p:txBody>
      </p:sp>
      <p:pic>
        <p:nvPicPr>
          <p:cNvPr id="9" name="Picture 8">
            <a:extLst>
              <a:ext uri="{FF2B5EF4-FFF2-40B4-BE49-F238E27FC236}">
                <a16:creationId xmlns:a16="http://schemas.microsoft.com/office/drawing/2014/main" id="{CACDCDF2-8919-EBA2-43EA-FFD3B153384B}"/>
              </a:ext>
            </a:extLst>
          </p:cNvPr>
          <p:cNvPicPr>
            <a:picLocks noChangeAspect="1"/>
          </p:cNvPicPr>
          <p:nvPr/>
        </p:nvPicPr>
        <p:blipFill>
          <a:blip r:embed="rId2"/>
          <a:stretch>
            <a:fillRect/>
          </a:stretch>
        </p:blipFill>
        <p:spPr>
          <a:xfrm>
            <a:off x="11915137" y="318343"/>
            <a:ext cx="9871807" cy="13079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4144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7049" y="1511313"/>
            <a:ext cx="16620274" cy="1359346"/>
          </a:xfrm>
        </p:spPr>
        <p:txBody>
          <a:bodyPr/>
          <a:lstStyle/>
          <a:p>
            <a:r>
              <a:rPr lang="en-US" dirty="0"/>
              <a:t>Four Decision-making Villains</a:t>
            </a:r>
          </a:p>
        </p:txBody>
      </p:sp>
      <p:sp>
        <p:nvSpPr>
          <p:cNvPr id="5" name="Text Placeholder 4"/>
          <p:cNvSpPr>
            <a:spLocks noGrp="1"/>
          </p:cNvSpPr>
          <p:nvPr>
            <p:ph type="body" sz="half" idx="1"/>
          </p:nvPr>
        </p:nvSpPr>
        <p:spPr>
          <a:xfrm>
            <a:off x="753324" y="3809534"/>
            <a:ext cx="22634213" cy="9412833"/>
          </a:xfrm>
        </p:spPr>
        <p:txBody>
          <a:bodyPr/>
          <a:lstStyle/>
          <a:p>
            <a:r>
              <a:rPr lang="en-US" sz="6000" b="1" dirty="0"/>
              <a:t>Narrow Framing</a:t>
            </a:r>
            <a:r>
              <a:rPr lang="en-US" sz="6000" dirty="0"/>
              <a:t>:  We tend to see only a few viable options, often just preferring the default </a:t>
            </a:r>
          </a:p>
          <a:p>
            <a:endParaRPr lang="en-US" sz="6000" dirty="0"/>
          </a:p>
          <a:p>
            <a:r>
              <a:rPr lang="en-US" sz="6000" b="1" dirty="0"/>
              <a:t>Overconfidence</a:t>
            </a:r>
            <a:r>
              <a:rPr lang="en-US" sz="6000" dirty="0"/>
              <a:t>: We tend to be overly certain in our assumptions </a:t>
            </a:r>
          </a:p>
          <a:p>
            <a:endParaRPr lang="en-US" sz="6000" dirty="0"/>
          </a:p>
          <a:p>
            <a:r>
              <a:rPr lang="en-US" sz="6000" b="1" dirty="0"/>
              <a:t>Confirmation bias</a:t>
            </a:r>
            <a:r>
              <a:rPr lang="en-US" sz="6000" dirty="0"/>
              <a:t>: We tend to embrace ideas that support our assumptions and dismiss ideas that contradict them</a:t>
            </a:r>
          </a:p>
          <a:p>
            <a:endParaRPr lang="en-US" sz="6000" dirty="0"/>
          </a:p>
          <a:p>
            <a:r>
              <a:rPr lang="en-US" sz="6000" b="1" dirty="0"/>
              <a:t>Short-term thinking</a:t>
            </a:r>
            <a:r>
              <a:rPr lang="en-US" sz="6000" dirty="0"/>
              <a:t>: We tend to choose for the present at the expense of the future. </a:t>
            </a:r>
          </a:p>
        </p:txBody>
      </p:sp>
      <p:pic>
        <p:nvPicPr>
          <p:cNvPr id="7" name="Picture 6"/>
          <p:cNvPicPr>
            <a:picLocks noChangeAspect="1"/>
          </p:cNvPicPr>
          <p:nvPr/>
        </p:nvPicPr>
        <p:blipFill>
          <a:blip r:embed="rId2"/>
          <a:stretch>
            <a:fillRect/>
          </a:stretch>
        </p:blipFill>
        <p:spPr>
          <a:xfrm>
            <a:off x="18952925" y="-56549"/>
            <a:ext cx="5466244" cy="3411415"/>
          </a:xfrm>
          <a:prstGeom prst="rect">
            <a:avLst/>
          </a:prstGeom>
        </p:spPr>
      </p:pic>
    </p:spTree>
    <p:extLst>
      <p:ext uri="{BB962C8B-B14F-4D97-AF65-F5344CB8AC3E}">
        <p14:creationId xmlns:p14="http://schemas.microsoft.com/office/powerpoint/2010/main" val="1458290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9849" y="2054588"/>
            <a:ext cx="6756402" cy="3872855"/>
          </a:xfrm>
        </p:spPr>
        <p:txBody>
          <a:bodyPr/>
          <a:lstStyle/>
          <a:p>
            <a:r>
              <a:rPr lang="en-US" dirty="0"/>
              <a:t>A Key point about these villains…</a:t>
            </a:r>
          </a:p>
        </p:txBody>
      </p:sp>
      <p:sp>
        <p:nvSpPr>
          <p:cNvPr id="7" name="Text Placeholder 6"/>
          <p:cNvSpPr>
            <a:spLocks noGrp="1"/>
          </p:cNvSpPr>
          <p:nvPr>
            <p:ph type="body" sz="half" idx="15"/>
          </p:nvPr>
        </p:nvSpPr>
        <p:spPr>
          <a:xfrm>
            <a:off x="11044330" y="1264177"/>
            <a:ext cx="12624562" cy="12069971"/>
          </a:xfrm>
        </p:spPr>
        <p:txBody>
          <a:bodyPr/>
          <a:lstStyle/>
          <a:p>
            <a:pPr>
              <a:lnSpc>
                <a:spcPct val="100000"/>
              </a:lnSpc>
            </a:pPr>
            <a:r>
              <a:rPr lang="en-US" sz="6600" dirty="0"/>
              <a:t>The villains are not a result of character flaws, lack of intelligence, etc.</a:t>
            </a:r>
          </a:p>
          <a:p>
            <a:pPr>
              <a:lnSpc>
                <a:spcPct val="100000"/>
              </a:lnSpc>
            </a:pPr>
            <a:endParaRPr lang="en-US" sz="6600" dirty="0"/>
          </a:p>
          <a:p>
            <a:pPr>
              <a:lnSpc>
                <a:spcPct val="100000"/>
              </a:lnSpc>
            </a:pPr>
            <a:r>
              <a:rPr lang="en-US" sz="6600" dirty="0"/>
              <a:t>Rather, they result from mental shortcuts gone awry</a:t>
            </a:r>
          </a:p>
          <a:p>
            <a:pPr>
              <a:lnSpc>
                <a:spcPct val="100000"/>
              </a:lnSpc>
            </a:pPr>
            <a:endParaRPr lang="en-US" sz="6600" dirty="0"/>
          </a:p>
          <a:p>
            <a:pPr>
              <a:lnSpc>
                <a:spcPct val="100000"/>
              </a:lnSpc>
            </a:pPr>
            <a:r>
              <a:rPr lang="en-US" sz="6600" dirty="0"/>
              <a:t>We need mental shortcuts to get through life, but they sometimes backfire. When they do, they are called “cognitive biases”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716" y="7690690"/>
            <a:ext cx="6678168" cy="4172712"/>
          </a:xfrm>
          <a:prstGeom prst="rect">
            <a:avLst/>
          </a:prstGeom>
        </p:spPr>
      </p:pic>
    </p:spTree>
    <p:extLst>
      <p:ext uri="{BB962C8B-B14F-4D97-AF65-F5344CB8AC3E}">
        <p14:creationId xmlns:p14="http://schemas.microsoft.com/office/powerpoint/2010/main" val="313657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7174" y="1341826"/>
            <a:ext cx="8934703" cy="15399087"/>
          </a:xfrm>
        </p:spPr>
        <p:txBody>
          <a:bodyPr/>
          <a:lstStyle/>
          <a:p>
            <a:pPr>
              <a:lnSpc>
                <a:spcPct val="100000"/>
              </a:lnSpc>
            </a:pPr>
            <a:r>
              <a:rPr lang="en-US" sz="14200" dirty="0"/>
              <a:t>Four Skill areas for a decision Architect</a:t>
            </a:r>
          </a:p>
        </p:txBody>
      </p:sp>
      <p:sp>
        <p:nvSpPr>
          <p:cNvPr id="6" name="Text Placeholder 5"/>
          <p:cNvSpPr>
            <a:spLocks noGrp="1"/>
          </p:cNvSpPr>
          <p:nvPr>
            <p:ph type="body" sz="half" idx="15"/>
          </p:nvPr>
        </p:nvSpPr>
        <p:spPr>
          <a:xfrm>
            <a:off x="10798144" y="638674"/>
            <a:ext cx="13222441" cy="12336711"/>
          </a:xfrm>
        </p:spPr>
        <p:txBody>
          <a:bodyPr/>
          <a:lstStyle/>
          <a:p>
            <a:pPr marL="0" indent="0">
              <a:lnSpc>
                <a:spcPct val="100000"/>
              </a:lnSpc>
              <a:buNone/>
            </a:pPr>
            <a:r>
              <a:rPr lang="en-US" sz="7200" dirty="0"/>
              <a:t>#1. Help decision-makers see a wider option set</a:t>
            </a:r>
          </a:p>
          <a:p>
            <a:pPr marL="0" indent="0">
              <a:lnSpc>
                <a:spcPct val="100000"/>
              </a:lnSpc>
              <a:buNone/>
            </a:pPr>
            <a:endParaRPr lang="en-US" sz="7200" dirty="0"/>
          </a:p>
          <a:p>
            <a:pPr marL="0" indent="0">
              <a:lnSpc>
                <a:spcPct val="100000"/>
              </a:lnSpc>
              <a:buNone/>
            </a:pPr>
            <a:r>
              <a:rPr lang="en-US" sz="7200" dirty="0"/>
              <a:t>#2. Help decision makers test assumptions (and uncertainty)</a:t>
            </a:r>
          </a:p>
          <a:p>
            <a:pPr marL="0" indent="0">
              <a:lnSpc>
                <a:spcPct val="100000"/>
              </a:lnSpc>
              <a:buNone/>
            </a:pPr>
            <a:endParaRPr lang="en-US" sz="7200" dirty="0"/>
          </a:p>
          <a:p>
            <a:pPr marL="0" indent="0">
              <a:lnSpc>
                <a:spcPct val="100000"/>
              </a:lnSpc>
              <a:buNone/>
            </a:pPr>
            <a:r>
              <a:rPr lang="en-US" sz="7200" dirty="0"/>
              <a:t>#3. Help decision makers choose highest value options</a:t>
            </a:r>
          </a:p>
          <a:p>
            <a:pPr marL="0" indent="0">
              <a:lnSpc>
                <a:spcPct val="100000"/>
              </a:lnSpc>
              <a:buNone/>
            </a:pPr>
            <a:endParaRPr lang="en-US" sz="7200" dirty="0"/>
          </a:p>
          <a:p>
            <a:pPr marL="0" indent="0">
              <a:lnSpc>
                <a:spcPct val="100000"/>
              </a:lnSpc>
              <a:buNone/>
            </a:pPr>
            <a:r>
              <a:rPr lang="en-US" sz="7200" dirty="0"/>
              <a:t>#4. Create trust in the process </a:t>
            </a:r>
          </a:p>
        </p:txBody>
      </p:sp>
      <p:sp>
        <p:nvSpPr>
          <p:cNvPr id="2" name="Star: 5 Points 1">
            <a:extLst>
              <a:ext uri="{FF2B5EF4-FFF2-40B4-BE49-F238E27FC236}">
                <a16:creationId xmlns:a16="http://schemas.microsoft.com/office/drawing/2014/main" id="{F9F0F7B1-0CBD-598E-2E8E-1C1658A2EB85}"/>
              </a:ext>
            </a:extLst>
          </p:cNvPr>
          <p:cNvSpPr/>
          <p:nvPr/>
        </p:nvSpPr>
        <p:spPr>
          <a:xfrm>
            <a:off x="22128480" y="11439144"/>
            <a:ext cx="2255520" cy="2103120"/>
          </a:xfrm>
          <a:prstGeom prst="star5">
            <a:avLst/>
          </a:prstGeom>
          <a:solidFill>
            <a:schemeClr val="accent2">
              <a:lumMod val="20000"/>
              <a:lumOff val="80000"/>
            </a:schemeClr>
          </a:solidFill>
          <a:ln w="25400" cap="flat">
            <a:solidFill>
              <a:srgbClr val="00B05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a:ln>
                <a:noFill/>
              </a:ln>
              <a:solidFill>
                <a:schemeClr val="accent4"/>
              </a:solidFill>
              <a:effectLst/>
              <a:uFillTx/>
              <a:latin typeface="+mn-lt"/>
              <a:ea typeface="+mn-ea"/>
              <a:cs typeface="+mn-cs"/>
              <a:sym typeface="Impact"/>
            </a:endParaRPr>
          </a:p>
        </p:txBody>
      </p:sp>
    </p:spTree>
    <p:extLst>
      <p:ext uri="{BB962C8B-B14F-4D97-AF65-F5344CB8AC3E}">
        <p14:creationId xmlns:p14="http://schemas.microsoft.com/office/powerpoint/2010/main" val="15558166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White">
  <a:themeElements>
    <a:clrScheme name="GFOA FF">
      <a:dk1>
        <a:srgbClr val="383838"/>
      </a:dk1>
      <a:lt1>
        <a:srgbClr val="ECE9E5"/>
      </a:lt1>
      <a:dk2>
        <a:srgbClr val="2C5DAB"/>
      </a:dk2>
      <a:lt2>
        <a:srgbClr val="FFFFFF"/>
      </a:lt2>
      <a:accent1>
        <a:srgbClr val="2C5DAB"/>
      </a:accent1>
      <a:accent2>
        <a:srgbClr val="67C18C"/>
      </a:accent2>
      <a:accent3>
        <a:srgbClr val="A98351"/>
      </a:accent3>
      <a:accent4>
        <a:srgbClr val="ECE9E5"/>
      </a:accent4>
      <a:accent5>
        <a:srgbClr val="919090"/>
      </a:accent5>
      <a:accent6>
        <a:srgbClr val="919090"/>
      </a:accent6>
      <a:hlink>
        <a:srgbClr val="919090"/>
      </a:hlink>
      <a:folHlink>
        <a:srgbClr val="A88352"/>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4"/>
          </a:solidFill>
          <a:prstDash val="solid"/>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ts val="9800"/>
          </a:lnSpc>
          <a:spcBef>
            <a:spcPts val="0"/>
          </a:spcBef>
          <a:spcAft>
            <a:spcPts val="0"/>
          </a:spcAft>
          <a:buClrTx/>
          <a:buSzTx/>
          <a:buFontTx/>
          <a:buNone/>
          <a:tabLst/>
          <a:defRPr kumimoji="0" sz="9800" b="0" i="0" u="none" strike="noStrike" cap="all" spc="-195" normalizeH="0" baseline="0">
            <a:ln>
              <a:noFill/>
            </a:ln>
            <a:solidFill>
              <a:schemeClr val="accent4"/>
            </a:solidFill>
            <a:effectLst/>
            <a:uFillTx/>
            <a:latin typeface="+mn-lt"/>
            <a:ea typeface="+mn-ea"/>
            <a:cs typeface="+mn-cs"/>
            <a:sym typeface="Impac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19GFOA FF PowerPoint Template v3" id="{DBBFDF04-C95C-2947-967C-7310AD5C64FC}" vid="{2999B809-72D8-4D46-94A8-6A0F1DC9BEEC}"/>
    </a:ext>
  </a:extLst>
</a:theme>
</file>

<file path=ppt/theme/theme2.xml><?xml version="1.0" encoding="utf-8"?>
<a:theme xmlns:a="http://schemas.openxmlformats.org/drawingml/2006/main" name="1_White">
  <a:themeElements>
    <a:clrScheme name="GFOA FF">
      <a:dk1>
        <a:srgbClr val="383838"/>
      </a:dk1>
      <a:lt1>
        <a:srgbClr val="ECE9E5"/>
      </a:lt1>
      <a:dk2>
        <a:srgbClr val="2C5DAB"/>
      </a:dk2>
      <a:lt2>
        <a:srgbClr val="FFFFFF"/>
      </a:lt2>
      <a:accent1>
        <a:srgbClr val="2C5DAB"/>
      </a:accent1>
      <a:accent2>
        <a:srgbClr val="67C18C"/>
      </a:accent2>
      <a:accent3>
        <a:srgbClr val="A98351"/>
      </a:accent3>
      <a:accent4>
        <a:srgbClr val="ECE9E5"/>
      </a:accent4>
      <a:accent5>
        <a:srgbClr val="919090"/>
      </a:accent5>
      <a:accent6>
        <a:srgbClr val="919090"/>
      </a:accent6>
      <a:hlink>
        <a:srgbClr val="919090"/>
      </a:hlink>
      <a:folHlink>
        <a:srgbClr val="A88352"/>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4"/>
          </a:solidFill>
          <a:prstDash val="solid"/>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ts val="9800"/>
          </a:lnSpc>
          <a:spcBef>
            <a:spcPts val="0"/>
          </a:spcBef>
          <a:spcAft>
            <a:spcPts val="0"/>
          </a:spcAft>
          <a:buClrTx/>
          <a:buSzTx/>
          <a:buFontTx/>
          <a:buNone/>
          <a:tabLst/>
          <a:defRPr kumimoji="0" sz="9800" b="0" i="0" u="none" strike="noStrike" cap="all" spc="-195" normalizeH="0" baseline="0">
            <a:ln>
              <a:noFill/>
            </a:ln>
            <a:solidFill>
              <a:schemeClr val="accent4"/>
            </a:solidFill>
            <a:effectLst/>
            <a:uFillTx/>
            <a:latin typeface="+mn-lt"/>
            <a:ea typeface="+mn-ea"/>
            <a:cs typeface="+mn-cs"/>
            <a:sym typeface="Impac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19GFOA FF PowerPoint Template v3" id="{DBBFDF04-C95C-2947-967C-7310AD5C64FC}" vid="{2999B809-72D8-4D46-94A8-6A0F1DC9BEEC}"/>
    </a:ext>
  </a:extLst>
</a:theme>
</file>

<file path=ppt/theme/theme3.xml><?xml version="1.0" encoding="utf-8"?>
<a:theme xmlns:a="http://schemas.openxmlformats.org/drawingml/2006/main" name="GFOA Presenation Template_2014 09 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White">
  <a:themeElements>
    <a:clrScheme name="GFOA FF">
      <a:dk1>
        <a:srgbClr val="383838"/>
      </a:dk1>
      <a:lt1>
        <a:srgbClr val="ECE9E5"/>
      </a:lt1>
      <a:dk2>
        <a:srgbClr val="2C5DAB"/>
      </a:dk2>
      <a:lt2>
        <a:srgbClr val="FFFFFF"/>
      </a:lt2>
      <a:accent1>
        <a:srgbClr val="2C5DAB"/>
      </a:accent1>
      <a:accent2>
        <a:srgbClr val="67C18C"/>
      </a:accent2>
      <a:accent3>
        <a:srgbClr val="A98351"/>
      </a:accent3>
      <a:accent4>
        <a:srgbClr val="ECE9E5"/>
      </a:accent4>
      <a:accent5>
        <a:srgbClr val="919090"/>
      </a:accent5>
      <a:accent6>
        <a:srgbClr val="919090"/>
      </a:accent6>
      <a:hlink>
        <a:srgbClr val="919090"/>
      </a:hlink>
      <a:folHlink>
        <a:srgbClr val="A88352"/>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4"/>
          </a:solidFill>
          <a:prstDash val="solid"/>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ts val="9800"/>
          </a:lnSpc>
          <a:spcBef>
            <a:spcPts val="0"/>
          </a:spcBef>
          <a:spcAft>
            <a:spcPts val="0"/>
          </a:spcAft>
          <a:buClrTx/>
          <a:buSzTx/>
          <a:buFontTx/>
          <a:buNone/>
          <a:tabLst/>
          <a:defRPr kumimoji="0" sz="9800" b="0" i="0" u="none" strike="noStrike" cap="all" spc="-195" normalizeH="0" baseline="0">
            <a:ln>
              <a:noFill/>
            </a:ln>
            <a:solidFill>
              <a:schemeClr val="accent4"/>
            </a:solidFill>
            <a:effectLst/>
            <a:uFillTx/>
            <a:latin typeface="+mn-lt"/>
            <a:ea typeface="+mn-ea"/>
            <a:cs typeface="+mn-cs"/>
            <a:sym typeface="Impac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19GFOA FF PowerPoint Template v3" id="{DBBFDF04-C95C-2947-967C-7310AD5C64FC}" vid="{2999B809-72D8-4D46-94A8-6A0F1DC9BEEC}"/>
    </a:ext>
  </a:extLst>
</a:theme>
</file>

<file path=ppt/theme/theme5.xml><?xml version="1.0" encoding="utf-8"?>
<a:theme xmlns:a="http://schemas.openxmlformats.org/drawingml/2006/main" name="White">
  <a:themeElements>
    <a:clrScheme name="White">
      <a:dk1>
        <a:srgbClr val="000000"/>
      </a:dk1>
      <a:lt1>
        <a:srgbClr val="FFFFFF"/>
      </a:lt1>
      <a:dk2>
        <a:srgbClr val="BFBFBF"/>
      </a:dk2>
      <a:lt2>
        <a:srgbClr val="BEBEBE"/>
      </a:lt2>
      <a:accent1>
        <a:srgbClr val="2C5DAB">
          <a:alpha val="50000"/>
        </a:srgbClr>
      </a:accent1>
      <a:accent2>
        <a:srgbClr val="67C18C">
          <a:alpha val="50000"/>
        </a:srgbClr>
      </a:accent2>
      <a:accent3>
        <a:srgbClr val="A98352">
          <a:alpha val="50000"/>
        </a:srgbClr>
      </a:accent3>
      <a:accent4>
        <a:srgbClr val="ECE9E5">
          <a:alpha val="50000"/>
        </a:srgbClr>
      </a:accent4>
      <a:accent5>
        <a:srgbClr val="919090">
          <a:alpha val="50000"/>
        </a:srgbClr>
      </a:accent5>
      <a:accent6>
        <a:srgbClr val="393839">
          <a:alpha val="50000"/>
        </a:srgbClr>
      </a:accent6>
      <a:hlink>
        <a:srgbClr val="0000FF"/>
      </a:hlink>
      <a:folHlink>
        <a:srgbClr val="FF00FF"/>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4"/>
          </a:solidFill>
          <a:prstDash val="solid"/>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ts val="9800"/>
          </a:lnSpc>
          <a:spcBef>
            <a:spcPts val="0"/>
          </a:spcBef>
          <a:spcAft>
            <a:spcPts val="0"/>
          </a:spcAft>
          <a:buClrTx/>
          <a:buSzTx/>
          <a:buFontTx/>
          <a:buNone/>
          <a:tabLst/>
          <a:defRPr kumimoji="0" sz="9800" b="0" i="0" u="none" strike="noStrike" cap="all" spc="-195" normalizeH="0" baseline="0">
            <a:ln>
              <a:noFill/>
            </a:ln>
            <a:solidFill>
              <a:schemeClr val="accent4"/>
            </a:solidFill>
            <a:effectLst/>
            <a:uFillTx/>
            <a:latin typeface="+mn-lt"/>
            <a:ea typeface="+mn-ea"/>
            <a:cs typeface="+mn-cs"/>
            <a:sym typeface="Impac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6781</TotalTime>
  <Words>4296</Words>
  <Application>Microsoft Office PowerPoint</Application>
  <PresentationFormat>Custom</PresentationFormat>
  <Paragraphs>276</Paragraphs>
  <Slides>60</Slides>
  <Notes>33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60</vt:i4>
      </vt:variant>
    </vt:vector>
  </HeadingPairs>
  <TitlesOfParts>
    <vt:vector size="77" baseType="lpstr">
      <vt:lpstr>Abadi</vt:lpstr>
      <vt:lpstr>Arial</vt:lpstr>
      <vt:lpstr>Calibri</vt:lpstr>
      <vt:lpstr>Courier New</vt:lpstr>
      <vt:lpstr>Helvetica</vt:lpstr>
      <vt:lpstr>Helvetica Neue</vt:lpstr>
      <vt:lpstr>Impact</vt:lpstr>
      <vt:lpstr>Segoe UI</vt:lpstr>
      <vt:lpstr>Segoe UI Light</vt:lpstr>
      <vt:lpstr>Segoe UI Semibold</vt:lpstr>
      <vt:lpstr>System Font Regular</vt:lpstr>
      <vt:lpstr>Times New Roman</vt:lpstr>
      <vt:lpstr>Wingdings</vt:lpstr>
      <vt:lpstr>White</vt:lpstr>
      <vt:lpstr>1_White</vt:lpstr>
      <vt:lpstr>GFOA Presenation Template_2014 09 10</vt:lpstr>
      <vt:lpstr>3_White</vt:lpstr>
      <vt:lpstr>Decision Leadership  = decision architect</vt:lpstr>
      <vt:lpstr>PowerPoint Presentation</vt:lpstr>
      <vt:lpstr>PowerPoint Presentation</vt:lpstr>
      <vt:lpstr>A Popular conception of a finance officer</vt:lpstr>
      <vt:lpstr>Neutrality  is impossible</vt:lpstr>
      <vt:lpstr>PowerPoint Presentation</vt:lpstr>
      <vt:lpstr>Four Decision-making Villains</vt:lpstr>
      <vt:lpstr>A Key point about these villains…</vt:lpstr>
      <vt:lpstr>Four Skill areas for a decision Architect</vt:lpstr>
      <vt:lpstr>PowerPoint Presentation</vt:lpstr>
      <vt:lpstr>Help decision-makers see a wider option set</vt:lpstr>
      <vt:lpstr>The Problem</vt:lpstr>
      <vt:lpstr>PowerPoint Presentation</vt:lpstr>
      <vt:lpstr>Biggest Anchor in local Government finance?</vt:lpstr>
      <vt:lpstr>Strategies for Overcoming anchoring bias and widening the Option Set</vt:lpstr>
      <vt:lpstr>Case of water affordability</vt:lpstr>
      <vt:lpstr>Here is a different perspective…</vt:lpstr>
      <vt:lpstr>Enlist the outside View</vt:lpstr>
      <vt:lpstr>Create a Trip wire</vt:lpstr>
      <vt:lpstr>PowerPoint Presentation</vt:lpstr>
      <vt:lpstr>Help decision makers test assumptions  (and uncertainty)</vt:lpstr>
      <vt:lpstr>The Problem</vt:lpstr>
      <vt:lpstr>Clarify Assumptions</vt:lpstr>
      <vt:lpstr>Calibrate How you communicate</vt:lpstr>
      <vt:lpstr>Prompt multiple construal</vt:lpstr>
      <vt:lpstr>PowerPoint Presentation</vt:lpstr>
      <vt:lpstr>PowerPoint Presentation</vt:lpstr>
      <vt:lpstr>Help Decision-makers choose the highest value options</vt:lpstr>
      <vt:lpstr>The Problem</vt:lpstr>
      <vt:lpstr>Confirmation Bias</vt:lpstr>
      <vt:lpstr>PowerPoint Presentation</vt:lpstr>
      <vt:lpstr>Jumping to a Solution</vt:lpstr>
      <vt:lpstr>Real Root Cause</vt:lpstr>
      <vt:lpstr>PowerPoint Presentation</vt:lpstr>
      <vt:lpstr>PowerPoint Presentation</vt:lpstr>
      <vt:lpstr>PowerPoint Presentation</vt:lpstr>
      <vt:lpstr>Champion the long-term view  by a Pre-commit to good Decisions</vt:lpstr>
      <vt:lpstr>PowerPoint Presentation</vt:lpstr>
      <vt:lpstr>PowerPoint Presentation</vt:lpstr>
      <vt:lpstr>Three building blocks</vt:lpstr>
      <vt:lpstr>Translate everything</vt:lpstr>
      <vt:lpstr>Favor User-Friendly Numbers</vt:lpstr>
      <vt:lpstr>Help people grasp your numbers</vt:lpstr>
      <vt:lpstr>PowerPoint Presentation</vt:lpstr>
      <vt:lpstr>Create Trust in the Process</vt:lpstr>
      <vt:lpstr>PowerPoint Presentation</vt:lpstr>
      <vt:lpstr>Procedural Justice</vt:lpstr>
      <vt:lpstr>PowerPoint Presentation</vt:lpstr>
      <vt:lpstr>Start with Why</vt:lpstr>
      <vt:lpstr>Cross Departmental Team Develops New Approach</vt:lpstr>
      <vt:lpstr>The Team Makes a Discovery!</vt:lpstr>
      <vt:lpstr>A counter-example</vt:lpstr>
      <vt:lpstr>PowerPoint Presentation</vt:lpstr>
      <vt:lpstr>PowerPoint Presentation</vt:lpstr>
      <vt:lpstr>PowerPoint Presentation</vt:lpstr>
      <vt:lpstr> On average, participants rated their satisfaction with the program as a 9 out of 10.</vt:lpstr>
      <vt:lpstr>PowerPoint Presentation</vt:lpstr>
      <vt:lpstr>GFOA Fairness series gfoa.org/fairness</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Foundations  For Thriving Communities</dc:title>
  <dc:creator>Shayne Kavanagh</dc:creator>
  <cp:lastModifiedBy>Shayne Kavanagh</cp:lastModifiedBy>
  <cp:revision>158</cp:revision>
  <cp:lastPrinted>2019-05-08T20:48:41Z</cp:lastPrinted>
  <dcterms:modified xsi:type="dcterms:W3CDTF">2023-03-21T14:15:17Z</dcterms:modified>
</cp:coreProperties>
</file>