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1698" r:id="rId2"/>
    <p:sldId id="1678" r:id="rId3"/>
    <p:sldId id="1681" r:id="rId4"/>
    <p:sldId id="1682" r:id="rId5"/>
    <p:sldId id="1712" r:id="rId6"/>
    <p:sldId id="1714" r:id="rId7"/>
    <p:sldId id="1683" r:id="rId8"/>
    <p:sldId id="1684" r:id="rId9"/>
    <p:sldId id="1685" r:id="rId10"/>
    <p:sldId id="1686" r:id="rId11"/>
    <p:sldId id="1687" r:id="rId12"/>
    <p:sldId id="1688" r:id="rId13"/>
    <p:sldId id="171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5"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D4D03-517F-4C51-B428-BE8D97CB7717}" type="datetimeFigureOut">
              <a:rPr lang="en-US" smtClean="0"/>
              <a:t>3/3/23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275EA-9868-4384-9E8B-6A5C429F7645}" type="slidenum">
              <a:rPr lang="en-US" smtClean="0"/>
              <a:t>‹#›</a:t>
            </a:fld>
            <a:endParaRPr lang="en-US"/>
          </a:p>
        </p:txBody>
      </p:sp>
    </p:spTree>
    <p:extLst>
      <p:ext uri="{BB962C8B-B14F-4D97-AF65-F5344CB8AC3E}">
        <p14:creationId xmlns:p14="http://schemas.microsoft.com/office/powerpoint/2010/main" val="2333236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024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Daylighting waterways are proving effective solutions:</a:t>
            </a:r>
          </a:p>
          <a:p>
            <a:pPr marL="285750" indent="-285750">
              <a:buFont typeface="Arial" panose="020B0604020202020204" pitchFamily="34" charset="0"/>
              <a:buChar char="•"/>
            </a:pPr>
            <a:r>
              <a:rPr lang="en-US" dirty="0"/>
              <a:t>Storm water management and can handle increase flows</a:t>
            </a:r>
          </a:p>
          <a:p>
            <a:pPr marL="285750" indent="-285750">
              <a:buFont typeface="Arial" panose="020B0604020202020204" pitchFamily="34" charset="0"/>
              <a:buChar char="•"/>
            </a:pPr>
            <a:r>
              <a:rPr lang="en-US" dirty="0"/>
              <a:t>Coupled with park and community amenities, they are often economic engines</a:t>
            </a:r>
          </a:p>
          <a:p>
            <a:pPr marL="742950" lvl="1" indent="-285750">
              <a:buFont typeface="Arial" panose="020B0604020202020204" pitchFamily="34" charset="0"/>
              <a:buChar char="•"/>
            </a:pPr>
            <a:r>
              <a:rPr lang="en-US" dirty="0"/>
              <a:t>Bring people together helps strengthen city and build resilience</a:t>
            </a:r>
          </a:p>
          <a:p>
            <a:pPr marL="742950" lvl="1" indent="-285750">
              <a:buFont typeface="Arial" panose="020B0604020202020204" pitchFamily="34" charset="0"/>
              <a:buChar char="•"/>
            </a:pPr>
            <a:r>
              <a:rPr lang="en-US" dirty="0"/>
              <a:t>Parks amenities help people remain healthy. </a:t>
            </a:r>
          </a:p>
          <a:p>
            <a:pPr marL="742950" lvl="1" indent="-285750">
              <a:buFont typeface="Arial" panose="020B0604020202020204" pitchFamily="34" charset="0"/>
              <a:buChar char="•"/>
            </a:pPr>
            <a:r>
              <a:rPr lang="en-US" dirty="0"/>
              <a:t>Increase tax revenues from visitors and property tax</a:t>
            </a:r>
          </a:p>
          <a:p>
            <a:pPr marL="742950" lvl="1" indent="-285750">
              <a:buFont typeface="Arial" panose="020B0604020202020204" pitchFamily="34" charset="0"/>
              <a:buChar char="•"/>
            </a:pPr>
            <a:endParaRPr lang="en-US" dirty="0"/>
          </a:p>
          <a:p>
            <a:pPr marL="0" lvl="0" indent="0">
              <a:buFont typeface="Arial" panose="020B0604020202020204" pitchFamily="34" charset="0"/>
              <a:buNone/>
            </a:pPr>
            <a:r>
              <a:rPr lang="en-US" dirty="0"/>
              <a:t>Project Basics:</a:t>
            </a:r>
          </a:p>
          <a:p>
            <a:pPr marL="171450" lvl="0" indent="-171450">
              <a:buFont typeface="Arial" panose="020B0604020202020204" pitchFamily="34" charset="0"/>
              <a:buChar char="•"/>
            </a:pPr>
            <a:r>
              <a:rPr lang="en-US" dirty="0"/>
              <a:t>$48 M for six block project</a:t>
            </a:r>
          </a:p>
          <a:p>
            <a:pPr marL="171450" lvl="0" indent="-171450">
              <a:buFont typeface="Arial" panose="020B0604020202020204" pitchFamily="34" charset="0"/>
              <a:buChar char="•"/>
            </a:pPr>
            <a:r>
              <a:rPr lang="en-US" dirty="0"/>
              <a:t>Along with new Zoning for high density residential</a:t>
            </a:r>
            <a:r>
              <a:rPr lang="en-US" baseline="0" dirty="0"/>
              <a:t> and office space.</a:t>
            </a:r>
          </a:p>
          <a:p>
            <a:pPr marL="171450" lvl="0" indent="-171450">
              <a:buFont typeface="Arial" panose="020B0604020202020204" pitchFamily="34" charset="0"/>
              <a:buChar char="•"/>
            </a:pPr>
            <a:r>
              <a:rPr lang="en-US" baseline="0" dirty="0"/>
              <a:t>Driving new investment in area totaling over $500 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150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PACE Financing – helps unlock equity in homes for a specific goals – makes admin easier – city collects.  Banks have okayed.  Work is pre-defined.  Approved venders.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7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 a municipal government have a whole</a:t>
            </a:r>
            <a:r>
              <a:rPr lang="en-US" baseline="0" dirty="0"/>
              <a:t> host of levers of influence, resource and reach that you need to be considering as you think through possible initiatives that will find their ways into your respective strategies and as you pull together your Discovery Area Working Groups for Phase II</a:t>
            </a:r>
          </a:p>
          <a:p>
            <a:endParaRPr lang="en-US" baseline="0" dirty="0"/>
          </a:p>
          <a:p>
            <a:r>
              <a:rPr lang="en-US" baseline="0" dirty="0"/>
              <a:t>These initiatives and the people who wield influence over them will be critical to your efforts now – and MOST IMPORTANTLY – in implementation as you transition to leading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69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57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a:t>
            </a:r>
            <a:r>
              <a:rPr lang="en-US" baseline="0" dirty="0"/>
              <a:t> kick off our conversation today – we’re focusing on those resources that are already at your disposal – some of which you may be very familiar with and others that you may not have considered before – resources at your city that we here at 100RC refer to as levers</a:t>
            </a:r>
          </a:p>
          <a:p>
            <a:endParaRPr lang="en-US" baseline="0" dirty="0"/>
          </a:p>
          <a:p>
            <a:r>
              <a:rPr lang="en-US" baseline="0" dirty="0"/>
              <a:t>Levers because they have the potential to help you as CRO and your colleagues to get initiatives and actions off the ground in ways you may not have contemplated</a:t>
            </a:r>
          </a:p>
          <a:p>
            <a:endParaRPr lang="en-US" baseline="0" dirty="0"/>
          </a:p>
          <a:p>
            <a:r>
              <a:rPr lang="en-US" baseline="0" dirty="0"/>
              <a:t>So our goals for this morning’s brief introduction to these concepts are to:</a:t>
            </a:r>
          </a:p>
          <a:p>
            <a:endParaRPr lang="en-US" sz="1200" baseline="0" dirty="0"/>
          </a:p>
          <a:p>
            <a:pPr marL="514350" lvl="1" indent="-514350">
              <a:lnSpc>
                <a:spcPct val="110000"/>
              </a:lnSpc>
              <a:buFont typeface="+mj-lt"/>
              <a:buAutoNum type="arabicParenR"/>
            </a:pPr>
            <a:r>
              <a:rPr lang="en-US" sz="1200" dirty="0">
                <a:solidFill>
                  <a:schemeClr val="bg1">
                    <a:lumMod val="50000"/>
                  </a:schemeClr>
                </a:solidFill>
                <a:cs typeface="Avenir Light"/>
              </a:rPr>
              <a:t>Develop an appreciation for the impact that existing city resources can have in support of your resilience initiatives</a:t>
            </a:r>
          </a:p>
          <a:p>
            <a:pPr marL="514350" lvl="1" indent="-514350">
              <a:lnSpc>
                <a:spcPct val="110000"/>
              </a:lnSpc>
              <a:buFont typeface="+mj-lt"/>
              <a:buAutoNum type="arabicParenR"/>
            </a:pPr>
            <a:r>
              <a:rPr lang="en-US" sz="1200" dirty="0">
                <a:solidFill>
                  <a:schemeClr val="bg1">
                    <a:lumMod val="50000"/>
                  </a:schemeClr>
                </a:solidFill>
                <a:cs typeface="Avenir Light"/>
              </a:rPr>
              <a:t>Uncover critical city stakeholders who should be engaged in Phase II to set the CRO up for success in Implementation</a:t>
            </a:r>
          </a:p>
          <a:p>
            <a:pPr marL="514350" lvl="1" indent="-514350">
              <a:lnSpc>
                <a:spcPct val="110000"/>
              </a:lnSpc>
              <a:buFont typeface="+mj-lt"/>
              <a:buAutoNum type="arabicParenR"/>
            </a:pPr>
            <a:r>
              <a:rPr lang="en-US" sz="1200" dirty="0">
                <a:solidFill>
                  <a:schemeClr val="bg1">
                    <a:lumMod val="50000"/>
                  </a:schemeClr>
                </a:solidFill>
                <a:cs typeface="Avenir Light"/>
              </a:rPr>
              <a:t>Open up new areas of inquiry for you, your team and Discovery Area Working Groups to research in Phase II</a:t>
            </a: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39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talk about levers we are talkin</a:t>
            </a:r>
            <a:r>
              <a:rPr lang="en-US" baseline="0" dirty="0"/>
              <a:t>g about the means you have at your disposal to get your initiatives off the ground and building resilience in your city</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93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 a municipal government have a whole</a:t>
            </a:r>
            <a:r>
              <a:rPr lang="en-US" baseline="0" dirty="0"/>
              <a:t> host of levers of influence, resource and reach that you need to be considering as you think through possible initiatives that will find their ways into your respective strategies and as you pull together your Discovery Area Working Groups for Phase II</a:t>
            </a:r>
          </a:p>
          <a:p>
            <a:endParaRPr lang="en-US" baseline="0" dirty="0"/>
          </a:p>
          <a:p>
            <a:r>
              <a:rPr lang="en-US" baseline="0" dirty="0"/>
              <a:t>These initiatives and the people who wield influence over them will be critical to your efforts now – and MOST IMPORTANTLY – in implementation as you transition to leading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5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 a municipal government have a whole</a:t>
            </a:r>
            <a:r>
              <a:rPr lang="en-US" baseline="0" dirty="0"/>
              <a:t> host of levers of influence, resource and reach that you need to be considering as you think through possible initiatives that will find their ways into your respective strategies and as you pull together your Discovery Area Working Groups for Phase II</a:t>
            </a:r>
          </a:p>
          <a:p>
            <a:endParaRPr lang="en-US" baseline="0" dirty="0"/>
          </a:p>
          <a:p>
            <a:r>
              <a:rPr lang="en-US" baseline="0" dirty="0"/>
              <a:t>These initiatives and the people who wield influence over them will be critical to your efforts now – and MOST IMPORTANTLY – in implementation as you transition to leading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85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NYC </a:t>
            </a:r>
            <a:r>
              <a:rPr lang="en-US" dirty="0" err="1"/>
              <a:t>Dept</a:t>
            </a:r>
            <a:r>
              <a:rPr lang="en-US" dirty="0"/>
              <a:t> of Transportation – City of NYC spends on average $200M on street reconstruction a year, over 10 years that is $2B and is a lot of money.   Imagine what the City would look like over time if you change.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39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 a municipal government have a whole</a:t>
            </a:r>
            <a:r>
              <a:rPr lang="en-US" baseline="0" dirty="0"/>
              <a:t> host of levers of influence, resource and reach that you need to be considering as you think through possible initiatives that will find their ways into your respective strategies and as you pull together your Discovery Area Working Groups for Phase II</a:t>
            </a:r>
          </a:p>
          <a:p>
            <a:endParaRPr lang="en-US" baseline="0" dirty="0"/>
          </a:p>
          <a:p>
            <a:r>
              <a:rPr lang="en-US" baseline="0" dirty="0"/>
              <a:t>These initiatives and the people who wield influence over them will be critical to your efforts now – and MOST IMPORTANTLY – in implementation as you transition to leading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29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(Big U, Mental Health, Food spend)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Big U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Money Ball –  San Antonio - 18,000 people per year.  Jails were overflowing – mostly with Mental Health patients.  Jail, Hospitals, Courts, Police and Mental Health </a:t>
            </a:r>
            <a:r>
              <a:rPr lang="en-US" dirty="0" err="1"/>
              <a:t>Dept</a:t>
            </a:r>
            <a:r>
              <a:rPr lang="en-US" dirty="0"/>
              <a:t> – all functioned differently.  They created an integrated single system for Mental Health patients.  While savings are $2.5 M per year, the impact on lives of the people is </a:t>
            </a:r>
            <a:r>
              <a:rPr lang="en-US" dirty="0" err="1"/>
              <a:t>dramtic</a:t>
            </a:r>
            <a:r>
              <a:rPr lang="en-US" dirty="0"/>
              <a:t> – better care, quicker and not ending up homeless and in jail.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66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Competition for use of a city asset – </a:t>
            </a:r>
          </a:p>
          <a:p>
            <a:endParaRPr lang="en-US" dirty="0"/>
          </a:p>
          <a:p>
            <a:r>
              <a:rPr lang="en-US" dirty="0"/>
              <a:t>Cornell Tech Campus – Free (previously unused space) to campus and some seed funds.  Led to international competition – Stanford vs. Cornell – Winner – pledged to build a $2B campus. Serving 2,000 students and creating 30,000 jobs within 30 years.  And $20B in new taxes.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391E4-A118-47C3-94D6-46DE4D53A5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574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1" name="Google Shape;11;p25"/>
          <p:cNvSpPr/>
          <p:nvPr/>
        </p:nvSpPr>
        <p:spPr>
          <a:xfrm>
            <a:off x="-6000" y="0"/>
            <a:ext cx="12204000" cy="412467"/>
          </a:xfrm>
          <a:prstGeom prst="rect">
            <a:avLst/>
          </a:prstGeom>
          <a:solidFill>
            <a:srgbClr val="F99D2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2" name="Google Shape;12;p25" descr="A picture containing flower, bird&#10;&#10;Description automatically generated"/>
          <p:cNvPicPr preferRelativeResize="0"/>
          <p:nvPr/>
        </p:nvPicPr>
        <p:blipFill rotWithShape="1">
          <a:blip r:embed="rId2">
            <a:alphaModFix/>
          </a:blip>
          <a:srcRect t="46589" b="46593"/>
          <a:stretch/>
        </p:blipFill>
        <p:spPr>
          <a:xfrm>
            <a:off x="9689734" y="130947"/>
            <a:ext cx="2456873" cy="167507"/>
          </a:xfrm>
          <a:prstGeom prst="rect">
            <a:avLst/>
          </a:prstGeom>
          <a:noFill/>
          <a:ln>
            <a:noFill/>
          </a:ln>
        </p:spPr>
      </p:pic>
      <p:sp>
        <p:nvSpPr>
          <p:cNvPr id="13" name="Google Shape;13;p25"/>
          <p:cNvSpPr txBox="1">
            <a:spLocks noGrp="1"/>
          </p:cNvSpPr>
          <p:nvPr>
            <p:ph type="sldNum" idx="12"/>
          </p:nvPr>
        </p:nvSpPr>
        <p:spPr>
          <a:xfrm>
            <a:off x="10596284" y="6333200"/>
            <a:ext cx="1550323" cy="52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53421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E143-EF92-4A45-898A-5BA03BBEE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6C8FD5-72C6-4FEF-8DB2-A5557A24A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673AF8-C263-45AE-88DD-B6660D3CE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6D8CD-BFDF-41E0-91F9-77F889F4BD22}"/>
              </a:ext>
            </a:extLst>
          </p:cNvPr>
          <p:cNvSpPr>
            <a:spLocks noGrp="1"/>
          </p:cNvSpPr>
          <p:nvPr>
            <p:ph type="dt" sz="half" idx="10"/>
          </p:nvPr>
        </p:nvSpPr>
        <p:spPr/>
        <p:txBody>
          <a:bodyPr/>
          <a:lstStyle/>
          <a:p>
            <a:fld id="{CA64A0EA-54E6-4218-832D-7515CCCEA510}" type="datetimeFigureOut">
              <a:rPr lang="en-US" smtClean="0"/>
              <a:t>3/3/23</a:t>
            </a:fld>
            <a:endParaRPr lang="en-US"/>
          </a:p>
        </p:txBody>
      </p:sp>
      <p:sp>
        <p:nvSpPr>
          <p:cNvPr id="6" name="Footer Placeholder 5">
            <a:extLst>
              <a:ext uri="{FF2B5EF4-FFF2-40B4-BE49-F238E27FC236}">
                <a16:creationId xmlns:a16="http://schemas.microsoft.com/office/drawing/2014/main" id="{14061A30-44D8-4664-A020-861B7DF5E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0D8F3-6AE3-42BD-958E-18642B072B45}"/>
              </a:ext>
            </a:extLst>
          </p:cNvPr>
          <p:cNvSpPr>
            <a:spLocks noGrp="1"/>
          </p:cNvSpPr>
          <p:nvPr>
            <p:ph type="sldNum" sz="quarter" idx="12"/>
          </p:nvPr>
        </p:nvSpPr>
        <p:spPr/>
        <p:txBody>
          <a:bodyPr/>
          <a:lstStyle/>
          <a:p>
            <a:fld id="{137B9319-206B-4B10-A906-4BDEA4FCCAE7}" type="slidenum">
              <a:rPr lang="en-US" smtClean="0"/>
              <a:t>‹#›</a:t>
            </a:fld>
            <a:endParaRPr lang="en-US"/>
          </a:p>
        </p:txBody>
      </p:sp>
    </p:spTree>
    <p:extLst>
      <p:ext uri="{BB962C8B-B14F-4D97-AF65-F5344CB8AC3E}">
        <p14:creationId xmlns:p14="http://schemas.microsoft.com/office/powerpoint/2010/main" val="13916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bg>
      <p:bgPr>
        <a:solidFill>
          <a:srgbClr val="F6B26B"/>
        </a:solidFill>
        <a:effectLst/>
      </p:bgPr>
    </p:bg>
    <p:spTree>
      <p:nvGrpSpPr>
        <p:cNvPr id="1" name="Shape 14"/>
        <p:cNvGrpSpPr/>
        <p:nvPr/>
      </p:nvGrpSpPr>
      <p:grpSpPr>
        <a:xfrm>
          <a:off x="0" y="0"/>
          <a:ext cx="0" cy="0"/>
          <a:chOff x="0" y="0"/>
          <a:chExt cx="0" cy="0"/>
        </a:xfrm>
      </p:grpSpPr>
      <p:sp>
        <p:nvSpPr>
          <p:cNvPr id="15" name="Google Shape;15;p26"/>
          <p:cNvSpPr/>
          <p:nvPr/>
        </p:nvSpPr>
        <p:spPr>
          <a:xfrm>
            <a:off x="-6000" y="0"/>
            <a:ext cx="12204000" cy="6858000"/>
          </a:xfrm>
          <a:prstGeom prst="rect">
            <a:avLst/>
          </a:prstGeom>
          <a:solidFill>
            <a:srgbClr val="F99D2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 name="Google Shape;16;p26"/>
          <p:cNvSpPr txBox="1">
            <a:spLocks noGrp="1"/>
          </p:cNvSpPr>
          <p:nvPr>
            <p:ph type="title"/>
          </p:nvPr>
        </p:nvSpPr>
        <p:spPr>
          <a:xfrm>
            <a:off x="1789500" y="961300"/>
            <a:ext cx="83204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FFFFFF"/>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7" name="Google Shape;17;p26" descr="A picture containing flower, bird&#10;&#10;Description automatically generated"/>
          <p:cNvPicPr preferRelativeResize="0"/>
          <p:nvPr/>
        </p:nvPicPr>
        <p:blipFill rotWithShape="1">
          <a:blip r:embed="rId2">
            <a:alphaModFix/>
          </a:blip>
          <a:srcRect t="46589" b="46593"/>
          <a:stretch/>
        </p:blipFill>
        <p:spPr>
          <a:xfrm>
            <a:off x="9689734" y="130947"/>
            <a:ext cx="2456873" cy="167507"/>
          </a:xfrm>
          <a:prstGeom prst="rect">
            <a:avLst/>
          </a:prstGeom>
          <a:noFill/>
          <a:ln>
            <a:noFill/>
          </a:ln>
        </p:spPr>
      </p:pic>
      <p:sp>
        <p:nvSpPr>
          <p:cNvPr id="18" name="Google Shape;18;p26"/>
          <p:cNvSpPr txBox="1">
            <a:spLocks noGrp="1"/>
          </p:cNvSpPr>
          <p:nvPr>
            <p:ph type="sldNum" idx="12"/>
          </p:nvPr>
        </p:nvSpPr>
        <p:spPr>
          <a:xfrm>
            <a:off x="10596284" y="6333200"/>
            <a:ext cx="1550323" cy="52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9pPr>
          </a:lstStyle>
          <a:p>
            <a:r>
              <a:rPr lang="en-US"/>
              <a:t>  Confidential | </a:t>
            </a:r>
            <a:fld id="{00000000-1234-1234-1234-123412341234}" type="slidenum">
              <a:rPr lang="en-US" smtClean="0"/>
              <a:pPr/>
              <a:t>‹#›</a:t>
            </a:fld>
            <a:endParaRPr/>
          </a:p>
        </p:txBody>
      </p:sp>
    </p:spTree>
    <p:extLst>
      <p:ext uri="{BB962C8B-B14F-4D97-AF65-F5344CB8AC3E}">
        <p14:creationId xmlns:p14="http://schemas.microsoft.com/office/powerpoint/2010/main" val="340444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rgbClr val="F6B26B"/>
        </a:solidFill>
        <a:effectLst/>
      </p:bgPr>
    </p:bg>
    <p:spTree>
      <p:nvGrpSpPr>
        <p:cNvPr id="1" name="Shape 19"/>
        <p:cNvGrpSpPr/>
        <p:nvPr/>
      </p:nvGrpSpPr>
      <p:grpSpPr>
        <a:xfrm>
          <a:off x="0" y="0"/>
          <a:ext cx="0" cy="0"/>
          <a:chOff x="0" y="0"/>
          <a:chExt cx="0" cy="0"/>
        </a:xfrm>
      </p:grpSpPr>
      <p:sp>
        <p:nvSpPr>
          <p:cNvPr id="20" name="Google Shape;20;p27"/>
          <p:cNvSpPr/>
          <p:nvPr/>
        </p:nvSpPr>
        <p:spPr>
          <a:xfrm>
            <a:off x="-6000" y="0"/>
            <a:ext cx="12204000" cy="6858000"/>
          </a:xfrm>
          <a:prstGeom prst="rect">
            <a:avLst/>
          </a:prstGeom>
          <a:solidFill>
            <a:srgbClr val="F99D2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27"/>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Montserrat"/>
              <a:buNone/>
              <a:defRPr sz="4800">
                <a:solidFill>
                  <a:srgbClr val="FFFFFF"/>
                </a:solidFill>
                <a:latin typeface="Arial"/>
                <a:ea typeface="Arial"/>
                <a:cs typeface="Arial"/>
                <a:sym typeface="Aria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pic>
        <p:nvPicPr>
          <p:cNvPr id="22" name="Google Shape;22;p27" descr="A picture containing flower, bird&#10;&#10;Description automatically generated"/>
          <p:cNvPicPr preferRelativeResize="0"/>
          <p:nvPr/>
        </p:nvPicPr>
        <p:blipFill rotWithShape="1">
          <a:blip r:embed="rId2">
            <a:alphaModFix/>
          </a:blip>
          <a:srcRect t="46589" b="46593"/>
          <a:stretch/>
        </p:blipFill>
        <p:spPr>
          <a:xfrm>
            <a:off x="9689734" y="130947"/>
            <a:ext cx="2456873" cy="167507"/>
          </a:xfrm>
          <a:prstGeom prst="rect">
            <a:avLst/>
          </a:prstGeom>
          <a:noFill/>
          <a:ln>
            <a:noFill/>
          </a:ln>
        </p:spPr>
      </p:pic>
      <p:sp>
        <p:nvSpPr>
          <p:cNvPr id="23" name="Google Shape;23;p27"/>
          <p:cNvSpPr txBox="1">
            <a:spLocks noGrp="1"/>
          </p:cNvSpPr>
          <p:nvPr>
            <p:ph type="sldNum" idx="12"/>
          </p:nvPr>
        </p:nvSpPr>
        <p:spPr>
          <a:xfrm>
            <a:off x="10596284" y="6333200"/>
            <a:ext cx="1550323" cy="52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9pPr>
          </a:lstStyle>
          <a:p>
            <a:r>
              <a:rPr lang="en-US"/>
              <a:t>  Confidential | </a:t>
            </a:r>
            <a:fld id="{00000000-1234-1234-1234-123412341234}" type="slidenum">
              <a:rPr lang="en-US" smtClean="0"/>
              <a:pPr/>
              <a:t>‹#›</a:t>
            </a:fld>
            <a:endParaRPr/>
          </a:p>
        </p:txBody>
      </p:sp>
    </p:spTree>
    <p:extLst>
      <p:ext uri="{BB962C8B-B14F-4D97-AF65-F5344CB8AC3E}">
        <p14:creationId xmlns:p14="http://schemas.microsoft.com/office/powerpoint/2010/main" val="95596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2" preserve="1">
  <p:cSld name="Title and body 1 2">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378901" y="707985"/>
            <a:ext cx="48192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200">
                <a:latin typeface="Arial"/>
                <a:ea typeface="Arial"/>
                <a:cs typeface="Arial"/>
                <a:sym typeface="Aria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a:endParaRPr/>
          </a:p>
        </p:txBody>
      </p:sp>
      <p:sp>
        <p:nvSpPr>
          <p:cNvPr id="26" name="Google Shape;26;p28"/>
          <p:cNvSpPr txBox="1">
            <a:spLocks noGrp="1"/>
          </p:cNvSpPr>
          <p:nvPr>
            <p:ph type="title" idx="2"/>
          </p:nvPr>
        </p:nvSpPr>
        <p:spPr>
          <a:xfrm>
            <a:off x="378901" y="1915205"/>
            <a:ext cx="4492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600">
                <a:latin typeface="Arial"/>
                <a:ea typeface="Arial"/>
                <a:cs typeface="Arial"/>
                <a:sym typeface="Arial"/>
              </a:defRPr>
            </a:lvl1pPr>
            <a:lvl2pPr lvl="1" algn="l">
              <a:lnSpc>
                <a:spcPct val="100000"/>
              </a:lnSpc>
              <a:spcBef>
                <a:spcPts val="0"/>
              </a:spcBef>
              <a:spcAft>
                <a:spcPts val="0"/>
              </a:spcAft>
              <a:buSzPts val="2800"/>
              <a:buNone/>
              <a:defRPr sz="2400">
                <a:latin typeface="Montserrat"/>
                <a:ea typeface="Montserrat"/>
                <a:cs typeface="Montserrat"/>
                <a:sym typeface="Montserrat"/>
              </a:defRPr>
            </a:lvl2pPr>
            <a:lvl3pPr lvl="2" algn="l">
              <a:lnSpc>
                <a:spcPct val="100000"/>
              </a:lnSpc>
              <a:spcBef>
                <a:spcPts val="0"/>
              </a:spcBef>
              <a:spcAft>
                <a:spcPts val="0"/>
              </a:spcAft>
              <a:buSzPts val="2800"/>
              <a:buNone/>
              <a:defRPr sz="2400">
                <a:latin typeface="Montserrat"/>
                <a:ea typeface="Montserrat"/>
                <a:cs typeface="Montserrat"/>
                <a:sym typeface="Montserrat"/>
              </a:defRPr>
            </a:lvl3pPr>
            <a:lvl4pPr lvl="3" algn="l">
              <a:lnSpc>
                <a:spcPct val="100000"/>
              </a:lnSpc>
              <a:spcBef>
                <a:spcPts val="0"/>
              </a:spcBef>
              <a:spcAft>
                <a:spcPts val="0"/>
              </a:spcAft>
              <a:buSzPts val="2800"/>
              <a:buNone/>
              <a:defRPr sz="2400">
                <a:latin typeface="Montserrat"/>
                <a:ea typeface="Montserrat"/>
                <a:cs typeface="Montserrat"/>
                <a:sym typeface="Montserrat"/>
              </a:defRPr>
            </a:lvl4pPr>
            <a:lvl5pPr lvl="4" algn="l">
              <a:lnSpc>
                <a:spcPct val="100000"/>
              </a:lnSpc>
              <a:spcBef>
                <a:spcPts val="0"/>
              </a:spcBef>
              <a:spcAft>
                <a:spcPts val="0"/>
              </a:spcAft>
              <a:buSzPts val="2800"/>
              <a:buNone/>
              <a:defRPr sz="2400">
                <a:latin typeface="Montserrat"/>
                <a:ea typeface="Montserrat"/>
                <a:cs typeface="Montserrat"/>
                <a:sym typeface="Montserrat"/>
              </a:defRPr>
            </a:lvl5pPr>
            <a:lvl6pPr lvl="5" algn="l">
              <a:lnSpc>
                <a:spcPct val="100000"/>
              </a:lnSpc>
              <a:spcBef>
                <a:spcPts val="0"/>
              </a:spcBef>
              <a:spcAft>
                <a:spcPts val="0"/>
              </a:spcAft>
              <a:buSzPts val="2800"/>
              <a:buNone/>
              <a:defRPr sz="2400">
                <a:latin typeface="Montserrat"/>
                <a:ea typeface="Montserrat"/>
                <a:cs typeface="Montserrat"/>
                <a:sym typeface="Montserrat"/>
              </a:defRPr>
            </a:lvl6pPr>
            <a:lvl7pPr lvl="6" algn="l">
              <a:lnSpc>
                <a:spcPct val="100000"/>
              </a:lnSpc>
              <a:spcBef>
                <a:spcPts val="0"/>
              </a:spcBef>
              <a:spcAft>
                <a:spcPts val="0"/>
              </a:spcAft>
              <a:buSzPts val="2800"/>
              <a:buNone/>
              <a:defRPr sz="2400">
                <a:latin typeface="Montserrat"/>
                <a:ea typeface="Montserrat"/>
                <a:cs typeface="Montserrat"/>
                <a:sym typeface="Montserrat"/>
              </a:defRPr>
            </a:lvl7pPr>
            <a:lvl8pPr lvl="7" algn="l">
              <a:lnSpc>
                <a:spcPct val="100000"/>
              </a:lnSpc>
              <a:spcBef>
                <a:spcPts val="0"/>
              </a:spcBef>
              <a:spcAft>
                <a:spcPts val="0"/>
              </a:spcAft>
              <a:buSzPts val="2800"/>
              <a:buNone/>
              <a:defRPr sz="2400">
                <a:latin typeface="Montserrat"/>
                <a:ea typeface="Montserrat"/>
                <a:cs typeface="Montserrat"/>
                <a:sym typeface="Montserrat"/>
              </a:defRPr>
            </a:lvl8pPr>
            <a:lvl9pPr lvl="8" algn="l">
              <a:lnSpc>
                <a:spcPct val="100000"/>
              </a:lnSpc>
              <a:spcBef>
                <a:spcPts val="0"/>
              </a:spcBef>
              <a:spcAft>
                <a:spcPts val="0"/>
              </a:spcAft>
              <a:buSzPts val="2800"/>
              <a:buNone/>
              <a:defRPr sz="2400">
                <a:latin typeface="Montserrat"/>
                <a:ea typeface="Montserrat"/>
                <a:cs typeface="Montserrat"/>
                <a:sym typeface="Montserrat"/>
              </a:defRPr>
            </a:lvl9pPr>
          </a:lstStyle>
          <a:p>
            <a:endParaRPr/>
          </a:p>
        </p:txBody>
      </p:sp>
      <p:sp>
        <p:nvSpPr>
          <p:cNvPr id="27" name="Google Shape;27;p28"/>
          <p:cNvSpPr/>
          <p:nvPr/>
        </p:nvSpPr>
        <p:spPr>
          <a:xfrm>
            <a:off x="-6000" y="0"/>
            <a:ext cx="12204000" cy="412467"/>
          </a:xfrm>
          <a:prstGeom prst="rect">
            <a:avLst/>
          </a:prstGeom>
          <a:solidFill>
            <a:srgbClr val="F99D2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8" name="Google Shape;28;p28" descr="A picture containing flower, bird&#10;&#10;Description automatically generated"/>
          <p:cNvPicPr preferRelativeResize="0"/>
          <p:nvPr/>
        </p:nvPicPr>
        <p:blipFill rotWithShape="1">
          <a:blip r:embed="rId2">
            <a:alphaModFix/>
          </a:blip>
          <a:srcRect t="46589" b="46593"/>
          <a:stretch/>
        </p:blipFill>
        <p:spPr>
          <a:xfrm>
            <a:off x="9689734" y="130947"/>
            <a:ext cx="2456873" cy="167507"/>
          </a:xfrm>
          <a:prstGeom prst="rect">
            <a:avLst/>
          </a:prstGeom>
          <a:noFill/>
          <a:ln>
            <a:noFill/>
          </a:ln>
        </p:spPr>
      </p:pic>
      <p:sp>
        <p:nvSpPr>
          <p:cNvPr id="29" name="Google Shape;29;p28"/>
          <p:cNvSpPr txBox="1">
            <a:spLocks noGrp="1"/>
          </p:cNvSpPr>
          <p:nvPr>
            <p:ph type="sldNum" idx="12"/>
          </p:nvPr>
        </p:nvSpPr>
        <p:spPr>
          <a:xfrm>
            <a:off x="10596284" y="6333200"/>
            <a:ext cx="1550323" cy="52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9pPr>
          </a:lstStyle>
          <a:p>
            <a:r>
              <a:rPr lang="en-US"/>
              <a:t>  Confidential | </a:t>
            </a:r>
            <a:fld id="{00000000-1234-1234-1234-123412341234}" type="slidenum">
              <a:rPr lang="en-US" smtClean="0"/>
              <a:pPr/>
              <a:t>‹#›</a:t>
            </a:fld>
            <a:endParaRPr/>
          </a:p>
        </p:txBody>
      </p:sp>
    </p:spTree>
    <p:extLst>
      <p:ext uri="{BB962C8B-B14F-4D97-AF65-F5344CB8AC3E}">
        <p14:creationId xmlns:p14="http://schemas.microsoft.com/office/powerpoint/2010/main" val="34575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preserve="1">
  <p:cSld name="Title and body 1 1">
    <p:spTree>
      <p:nvGrpSpPr>
        <p:cNvPr id="1" name="Shape 30"/>
        <p:cNvGrpSpPr/>
        <p:nvPr/>
      </p:nvGrpSpPr>
      <p:grpSpPr>
        <a:xfrm>
          <a:off x="0" y="0"/>
          <a:ext cx="0" cy="0"/>
          <a:chOff x="0" y="0"/>
          <a:chExt cx="0" cy="0"/>
        </a:xfrm>
      </p:grpSpPr>
      <p:sp>
        <p:nvSpPr>
          <p:cNvPr id="31" name="Google Shape;31;p29"/>
          <p:cNvSpPr/>
          <p:nvPr/>
        </p:nvSpPr>
        <p:spPr>
          <a:xfrm>
            <a:off x="-6000" y="0"/>
            <a:ext cx="12204000" cy="412467"/>
          </a:xfrm>
          <a:prstGeom prst="rect">
            <a:avLst/>
          </a:prstGeom>
          <a:solidFill>
            <a:srgbClr val="F99D2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32" name="Google Shape;32;p29" descr="A picture containing flower, bird&#10;&#10;Description automatically generated"/>
          <p:cNvPicPr preferRelativeResize="0"/>
          <p:nvPr/>
        </p:nvPicPr>
        <p:blipFill rotWithShape="1">
          <a:blip r:embed="rId2">
            <a:alphaModFix/>
          </a:blip>
          <a:srcRect t="46589" b="46593"/>
          <a:stretch/>
        </p:blipFill>
        <p:spPr>
          <a:xfrm>
            <a:off x="9689734" y="130947"/>
            <a:ext cx="2456873" cy="167507"/>
          </a:xfrm>
          <a:prstGeom prst="rect">
            <a:avLst/>
          </a:prstGeom>
          <a:noFill/>
          <a:ln>
            <a:noFill/>
          </a:ln>
        </p:spPr>
      </p:pic>
      <p:sp>
        <p:nvSpPr>
          <p:cNvPr id="33" name="Google Shape;33;p29"/>
          <p:cNvSpPr txBox="1">
            <a:spLocks noGrp="1"/>
          </p:cNvSpPr>
          <p:nvPr>
            <p:ph type="body" idx="1"/>
          </p:nvPr>
        </p:nvSpPr>
        <p:spPr>
          <a:xfrm>
            <a:off x="1184533" y="2887468"/>
            <a:ext cx="2635467" cy="515161"/>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14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4" name="Google Shape;34;p29"/>
          <p:cNvSpPr txBox="1">
            <a:spLocks noGrp="1"/>
          </p:cNvSpPr>
          <p:nvPr>
            <p:ph type="body" idx="2"/>
          </p:nvPr>
        </p:nvSpPr>
        <p:spPr>
          <a:xfrm>
            <a:off x="1179435" y="4489212"/>
            <a:ext cx="2635467" cy="515161"/>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16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5" name="Google Shape;35;p29"/>
          <p:cNvSpPr txBox="1">
            <a:spLocks noGrp="1"/>
          </p:cNvSpPr>
          <p:nvPr>
            <p:ph type="body" idx="3"/>
          </p:nvPr>
        </p:nvSpPr>
        <p:spPr>
          <a:xfrm>
            <a:off x="1179435" y="3280094"/>
            <a:ext cx="2635467" cy="1131932"/>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64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6" name="Google Shape;36;p29"/>
          <p:cNvSpPr txBox="1">
            <a:spLocks noGrp="1"/>
          </p:cNvSpPr>
          <p:nvPr>
            <p:ph type="body" idx="4"/>
          </p:nvPr>
        </p:nvSpPr>
        <p:spPr>
          <a:xfrm>
            <a:off x="4778267" y="2887468"/>
            <a:ext cx="2635467" cy="515161"/>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14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7" name="Google Shape;37;p29"/>
          <p:cNvSpPr txBox="1">
            <a:spLocks noGrp="1"/>
          </p:cNvSpPr>
          <p:nvPr>
            <p:ph type="body" idx="5"/>
          </p:nvPr>
        </p:nvSpPr>
        <p:spPr>
          <a:xfrm>
            <a:off x="4773168" y="4489212"/>
            <a:ext cx="2635467" cy="515161"/>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16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8" name="Google Shape;38;p29"/>
          <p:cNvSpPr txBox="1">
            <a:spLocks noGrp="1"/>
          </p:cNvSpPr>
          <p:nvPr>
            <p:ph type="body" idx="6"/>
          </p:nvPr>
        </p:nvSpPr>
        <p:spPr>
          <a:xfrm>
            <a:off x="4773168" y="3280094"/>
            <a:ext cx="2635467" cy="1131932"/>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64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9" name="Google Shape;39;p29"/>
          <p:cNvSpPr txBox="1">
            <a:spLocks noGrp="1"/>
          </p:cNvSpPr>
          <p:nvPr>
            <p:ph type="body" idx="7"/>
          </p:nvPr>
        </p:nvSpPr>
        <p:spPr>
          <a:xfrm>
            <a:off x="8377100" y="2887468"/>
            <a:ext cx="2635467" cy="515161"/>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14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0" name="Google Shape;40;p29"/>
          <p:cNvSpPr txBox="1">
            <a:spLocks noGrp="1"/>
          </p:cNvSpPr>
          <p:nvPr>
            <p:ph type="body" idx="8"/>
          </p:nvPr>
        </p:nvSpPr>
        <p:spPr>
          <a:xfrm>
            <a:off x="8372001" y="4489212"/>
            <a:ext cx="2635467" cy="515161"/>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16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1" name="Google Shape;41;p29"/>
          <p:cNvSpPr txBox="1">
            <a:spLocks noGrp="1"/>
          </p:cNvSpPr>
          <p:nvPr>
            <p:ph type="body" idx="9"/>
          </p:nvPr>
        </p:nvSpPr>
        <p:spPr>
          <a:xfrm>
            <a:off x="8372001" y="3280094"/>
            <a:ext cx="2635467" cy="1131932"/>
          </a:xfrm>
          <a:prstGeom prst="rect">
            <a:avLst/>
          </a:prstGeom>
          <a:noFill/>
          <a:ln>
            <a:noFill/>
          </a:ln>
        </p:spPr>
        <p:txBody>
          <a:bodyPr spcFirstLastPara="1" wrap="square" lIns="91425" tIns="91425" rIns="91425" bIns="91425" anchor="t" anchorCtr="0">
            <a:noAutofit/>
          </a:bodyPr>
          <a:lstStyle>
            <a:lvl1pPr marL="609585" lvl="0" indent="-304792" algn="ctr">
              <a:lnSpc>
                <a:spcPct val="115000"/>
              </a:lnSpc>
              <a:spcBef>
                <a:spcPts val="0"/>
              </a:spcBef>
              <a:spcAft>
                <a:spcPts val="0"/>
              </a:spcAft>
              <a:buSzPts val="1800"/>
              <a:buNone/>
              <a:defRPr sz="6400">
                <a:latin typeface="Arial"/>
                <a:ea typeface="Arial"/>
                <a:cs typeface="Arial"/>
                <a:sym typeface="Arial"/>
              </a:defRPr>
            </a:lvl1pPr>
            <a:lvl2pPr marL="1219170" lvl="1" indent="-423323" algn="l">
              <a:lnSpc>
                <a:spcPct val="115000"/>
              </a:lnSpc>
              <a:spcBef>
                <a:spcPts val="2133"/>
              </a:spcBef>
              <a:spcAft>
                <a:spcPts val="0"/>
              </a:spcAft>
              <a:buSzPts val="1400"/>
              <a:buChar char="○"/>
              <a:defRPr sz="1333"/>
            </a:lvl2pPr>
            <a:lvl3pPr marL="1828754" lvl="2" indent="-423323" algn="l">
              <a:lnSpc>
                <a:spcPct val="115000"/>
              </a:lnSpc>
              <a:spcBef>
                <a:spcPts val="2133"/>
              </a:spcBef>
              <a:spcAft>
                <a:spcPts val="0"/>
              </a:spcAft>
              <a:buSzPts val="1400"/>
              <a:buChar char="■"/>
              <a:defRPr sz="1333"/>
            </a:lvl3pPr>
            <a:lvl4pPr marL="2438339" lvl="3" indent="-423323" algn="l">
              <a:lnSpc>
                <a:spcPct val="115000"/>
              </a:lnSpc>
              <a:spcBef>
                <a:spcPts val="2133"/>
              </a:spcBef>
              <a:spcAft>
                <a:spcPts val="0"/>
              </a:spcAft>
              <a:buSzPts val="1400"/>
              <a:buChar char="●"/>
              <a:defRPr sz="1333"/>
            </a:lvl4pPr>
            <a:lvl5pPr marL="3047924" lvl="4" indent="-423323" algn="l">
              <a:lnSpc>
                <a:spcPct val="115000"/>
              </a:lnSpc>
              <a:spcBef>
                <a:spcPts val="2133"/>
              </a:spcBef>
              <a:spcAft>
                <a:spcPts val="0"/>
              </a:spcAft>
              <a:buSzPts val="1400"/>
              <a:buChar char="○"/>
              <a:defRPr sz="1333"/>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2" name="Google Shape;42;p29"/>
          <p:cNvSpPr txBox="1">
            <a:spLocks noGrp="1"/>
          </p:cNvSpPr>
          <p:nvPr>
            <p:ph type="sldNum" idx="12"/>
          </p:nvPr>
        </p:nvSpPr>
        <p:spPr>
          <a:xfrm>
            <a:off x="10596284" y="6333200"/>
            <a:ext cx="1550323" cy="52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9pPr>
          </a:lstStyle>
          <a:p>
            <a:r>
              <a:rPr lang="en-US"/>
              <a:t>  Confidential | </a:t>
            </a:r>
            <a:fld id="{00000000-1234-1234-1234-123412341234}" type="slidenum">
              <a:rPr lang="en-US" smtClean="0"/>
              <a:pPr/>
              <a:t>‹#›</a:t>
            </a:fld>
            <a:endParaRPr/>
          </a:p>
        </p:txBody>
      </p:sp>
      <p:sp>
        <p:nvSpPr>
          <p:cNvPr id="43" name="Google Shape;43;p29"/>
          <p:cNvSpPr txBox="1">
            <a:spLocks noGrp="1"/>
          </p:cNvSpPr>
          <p:nvPr>
            <p:ph type="title"/>
          </p:nvPr>
        </p:nvSpPr>
        <p:spPr>
          <a:xfrm>
            <a:off x="378901" y="707985"/>
            <a:ext cx="48192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200">
                <a:latin typeface="Arial"/>
                <a:ea typeface="Arial"/>
                <a:cs typeface="Arial"/>
                <a:sym typeface="Aria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50808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bg>
      <p:bgPr>
        <a:solidFill>
          <a:srgbClr val="F6B26B"/>
        </a:solidFill>
        <a:effectLst/>
      </p:bgPr>
    </p:bg>
    <p:spTree>
      <p:nvGrpSpPr>
        <p:cNvPr id="1" name="Shape 44"/>
        <p:cNvGrpSpPr/>
        <p:nvPr/>
      </p:nvGrpSpPr>
      <p:grpSpPr>
        <a:xfrm>
          <a:off x="0" y="0"/>
          <a:ext cx="0" cy="0"/>
          <a:chOff x="0" y="0"/>
          <a:chExt cx="0" cy="0"/>
        </a:xfrm>
      </p:grpSpPr>
      <p:sp>
        <p:nvSpPr>
          <p:cNvPr id="45" name="Google Shape;45;p30"/>
          <p:cNvSpPr/>
          <p:nvPr/>
        </p:nvSpPr>
        <p:spPr>
          <a:xfrm>
            <a:off x="-6000" y="0"/>
            <a:ext cx="12204000" cy="6858000"/>
          </a:xfrm>
          <a:prstGeom prst="rect">
            <a:avLst/>
          </a:prstGeom>
          <a:solidFill>
            <a:srgbClr val="1B476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 name="Google Shape;46;p30"/>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Montserrat"/>
              <a:buNone/>
              <a:defRPr sz="4800">
                <a:solidFill>
                  <a:srgbClr val="FFFFFF"/>
                </a:solidFill>
                <a:latin typeface="Arial"/>
                <a:ea typeface="Arial"/>
                <a:cs typeface="Arial"/>
                <a:sym typeface="Aria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pic>
        <p:nvPicPr>
          <p:cNvPr id="47" name="Google Shape;47;p30" descr="A picture containing flower, bird&#10;&#10;Description automatically generated"/>
          <p:cNvPicPr preferRelativeResize="0"/>
          <p:nvPr/>
        </p:nvPicPr>
        <p:blipFill rotWithShape="1">
          <a:blip r:embed="rId2">
            <a:alphaModFix/>
          </a:blip>
          <a:srcRect t="46589" b="46593"/>
          <a:stretch/>
        </p:blipFill>
        <p:spPr>
          <a:xfrm>
            <a:off x="9689734" y="130947"/>
            <a:ext cx="2456873" cy="167507"/>
          </a:xfrm>
          <a:prstGeom prst="rect">
            <a:avLst/>
          </a:prstGeom>
          <a:noFill/>
          <a:ln>
            <a:noFill/>
          </a:ln>
        </p:spPr>
      </p:pic>
      <p:sp>
        <p:nvSpPr>
          <p:cNvPr id="48" name="Google Shape;48;p30"/>
          <p:cNvSpPr txBox="1">
            <a:spLocks noGrp="1"/>
          </p:cNvSpPr>
          <p:nvPr>
            <p:ph type="sldNum" idx="12"/>
          </p:nvPr>
        </p:nvSpPr>
        <p:spPr>
          <a:xfrm>
            <a:off x="10596284" y="6333200"/>
            <a:ext cx="1550323" cy="52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800"/>
              <a:buNone/>
              <a:defRPr sz="1067" b="0" i="0" u="none" strike="noStrike" cap="none">
                <a:solidFill>
                  <a:schemeClr val="lt1"/>
                </a:solidFill>
                <a:latin typeface="Arial"/>
                <a:ea typeface="Arial"/>
                <a:cs typeface="Arial"/>
                <a:sym typeface="Arial"/>
              </a:defRPr>
            </a:lvl9pPr>
          </a:lstStyle>
          <a:p>
            <a:r>
              <a:rPr lang="en-US"/>
              <a:t>  Confidential | </a:t>
            </a:r>
            <a:fld id="{00000000-1234-1234-1234-123412341234}" type="slidenum">
              <a:rPr lang="en-US" smtClean="0"/>
              <a:pPr/>
              <a:t>‹#›</a:t>
            </a:fld>
            <a:endParaRPr/>
          </a:p>
        </p:txBody>
      </p:sp>
    </p:spTree>
    <p:extLst>
      <p:ext uri="{BB962C8B-B14F-4D97-AF65-F5344CB8AC3E}">
        <p14:creationId xmlns:p14="http://schemas.microsoft.com/office/powerpoint/2010/main" val="336324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Font typeface="Montserrat"/>
              <a:buNone/>
              <a:defRPr sz="6400">
                <a:latin typeface="Arial"/>
                <a:ea typeface="Arial"/>
                <a:cs typeface="Arial"/>
                <a:sym typeface="Arial"/>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51" name="Google Shape;51;p31"/>
          <p:cNvSpPr/>
          <p:nvPr/>
        </p:nvSpPr>
        <p:spPr>
          <a:xfrm>
            <a:off x="-6000" y="0"/>
            <a:ext cx="12204000" cy="412467"/>
          </a:xfrm>
          <a:prstGeom prst="rect">
            <a:avLst/>
          </a:prstGeom>
          <a:solidFill>
            <a:srgbClr val="F99D2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52" name="Google Shape;52;p31" descr="A picture containing flower, bird&#10;&#10;Description automatically generated"/>
          <p:cNvPicPr preferRelativeResize="0"/>
          <p:nvPr/>
        </p:nvPicPr>
        <p:blipFill rotWithShape="1">
          <a:blip r:embed="rId2">
            <a:alphaModFix/>
          </a:blip>
          <a:srcRect t="46589" b="46593"/>
          <a:stretch/>
        </p:blipFill>
        <p:spPr>
          <a:xfrm>
            <a:off x="9689734" y="130947"/>
            <a:ext cx="2456873" cy="167507"/>
          </a:xfrm>
          <a:prstGeom prst="rect">
            <a:avLst/>
          </a:prstGeom>
          <a:noFill/>
          <a:ln>
            <a:noFill/>
          </a:ln>
        </p:spPr>
      </p:pic>
      <p:sp>
        <p:nvSpPr>
          <p:cNvPr id="53" name="Google Shape;53;p31"/>
          <p:cNvSpPr txBox="1">
            <a:spLocks noGrp="1"/>
          </p:cNvSpPr>
          <p:nvPr>
            <p:ph type="sldNum" idx="12"/>
          </p:nvPr>
        </p:nvSpPr>
        <p:spPr>
          <a:xfrm>
            <a:off x="10596284" y="6333200"/>
            <a:ext cx="1550323" cy="52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9pPr>
          </a:lstStyle>
          <a:p>
            <a:r>
              <a:rPr lang="en-US"/>
              <a:t>  Confidential | </a:t>
            </a:r>
            <a:fld id="{00000000-1234-1234-1234-123412341234}" type="slidenum">
              <a:rPr lang="en-US" smtClean="0"/>
              <a:pPr/>
              <a:t>‹#›</a:t>
            </a:fld>
            <a:endParaRPr/>
          </a:p>
        </p:txBody>
      </p:sp>
    </p:spTree>
    <p:extLst>
      <p:ext uri="{BB962C8B-B14F-4D97-AF65-F5344CB8AC3E}">
        <p14:creationId xmlns:p14="http://schemas.microsoft.com/office/powerpoint/2010/main" val="20498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preserve="1">
  <p:cSld name="Title slide 1">
    <p:spTree>
      <p:nvGrpSpPr>
        <p:cNvPr id="1" name="Shape 54"/>
        <p:cNvGrpSpPr/>
        <p:nvPr/>
      </p:nvGrpSpPr>
      <p:grpSpPr>
        <a:xfrm>
          <a:off x="0" y="0"/>
          <a:ext cx="0" cy="0"/>
          <a:chOff x="0" y="0"/>
          <a:chExt cx="0" cy="0"/>
        </a:xfrm>
      </p:grpSpPr>
      <p:sp>
        <p:nvSpPr>
          <p:cNvPr id="55" name="Google Shape;55;p32"/>
          <p:cNvSpPr txBox="1">
            <a:spLocks noGrp="1"/>
          </p:cNvSpPr>
          <p:nvPr>
            <p:ph type="ctrTitle"/>
          </p:nvPr>
        </p:nvSpPr>
        <p:spPr>
          <a:xfrm>
            <a:off x="415604" y="992767"/>
            <a:ext cx="7228800" cy="2736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Font typeface="Montserrat Medium"/>
              <a:buNone/>
              <a:defRPr sz="5333">
                <a:latin typeface="Arial"/>
                <a:ea typeface="Arial"/>
                <a:cs typeface="Arial"/>
                <a:sym typeface="Arial"/>
              </a:defRPr>
            </a:lvl1pPr>
            <a:lvl2pPr lvl="1" algn="l">
              <a:lnSpc>
                <a:spcPct val="100000"/>
              </a:lnSpc>
              <a:spcBef>
                <a:spcPts val="0"/>
              </a:spcBef>
              <a:spcAft>
                <a:spcPts val="0"/>
              </a:spcAft>
              <a:buSzPts val="4000"/>
              <a:buFont typeface="Montserrat Medium"/>
              <a:buNone/>
              <a:defRPr sz="5333">
                <a:latin typeface="Montserrat Medium"/>
                <a:ea typeface="Montserrat Medium"/>
                <a:cs typeface="Montserrat Medium"/>
                <a:sym typeface="Montserrat Medium"/>
              </a:defRPr>
            </a:lvl2pPr>
            <a:lvl3pPr lvl="2" algn="l">
              <a:lnSpc>
                <a:spcPct val="100000"/>
              </a:lnSpc>
              <a:spcBef>
                <a:spcPts val="0"/>
              </a:spcBef>
              <a:spcAft>
                <a:spcPts val="0"/>
              </a:spcAft>
              <a:buSzPts val="4000"/>
              <a:buFont typeface="Montserrat Medium"/>
              <a:buNone/>
              <a:defRPr sz="5333">
                <a:latin typeface="Montserrat Medium"/>
                <a:ea typeface="Montserrat Medium"/>
                <a:cs typeface="Montserrat Medium"/>
                <a:sym typeface="Montserrat Medium"/>
              </a:defRPr>
            </a:lvl3pPr>
            <a:lvl4pPr lvl="3" algn="l">
              <a:lnSpc>
                <a:spcPct val="100000"/>
              </a:lnSpc>
              <a:spcBef>
                <a:spcPts val="0"/>
              </a:spcBef>
              <a:spcAft>
                <a:spcPts val="0"/>
              </a:spcAft>
              <a:buSzPts val="4000"/>
              <a:buFont typeface="Montserrat Medium"/>
              <a:buNone/>
              <a:defRPr sz="5333">
                <a:latin typeface="Montserrat Medium"/>
                <a:ea typeface="Montserrat Medium"/>
                <a:cs typeface="Montserrat Medium"/>
                <a:sym typeface="Montserrat Medium"/>
              </a:defRPr>
            </a:lvl4pPr>
            <a:lvl5pPr lvl="4" algn="l">
              <a:lnSpc>
                <a:spcPct val="100000"/>
              </a:lnSpc>
              <a:spcBef>
                <a:spcPts val="0"/>
              </a:spcBef>
              <a:spcAft>
                <a:spcPts val="0"/>
              </a:spcAft>
              <a:buSzPts val="4000"/>
              <a:buFont typeface="Montserrat Medium"/>
              <a:buNone/>
              <a:defRPr sz="5333">
                <a:latin typeface="Montserrat Medium"/>
                <a:ea typeface="Montserrat Medium"/>
                <a:cs typeface="Montserrat Medium"/>
                <a:sym typeface="Montserrat Medium"/>
              </a:defRPr>
            </a:lvl5pPr>
            <a:lvl6pPr lvl="5" algn="l">
              <a:lnSpc>
                <a:spcPct val="100000"/>
              </a:lnSpc>
              <a:spcBef>
                <a:spcPts val="0"/>
              </a:spcBef>
              <a:spcAft>
                <a:spcPts val="0"/>
              </a:spcAft>
              <a:buSzPts val="4000"/>
              <a:buFont typeface="Montserrat Medium"/>
              <a:buNone/>
              <a:defRPr sz="5333">
                <a:latin typeface="Montserrat Medium"/>
                <a:ea typeface="Montserrat Medium"/>
                <a:cs typeface="Montserrat Medium"/>
                <a:sym typeface="Montserrat Medium"/>
              </a:defRPr>
            </a:lvl6pPr>
            <a:lvl7pPr lvl="6" algn="l">
              <a:lnSpc>
                <a:spcPct val="100000"/>
              </a:lnSpc>
              <a:spcBef>
                <a:spcPts val="0"/>
              </a:spcBef>
              <a:spcAft>
                <a:spcPts val="0"/>
              </a:spcAft>
              <a:buSzPts val="4000"/>
              <a:buFont typeface="Montserrat Medium"/>
              <a:buNone/>
              <a:defRPr sz="5333">
                <a:latin typeface="Montserrat Medium"/>
                <a:ea typeface="Montserrat Medium"/>
                <a:cs typeface="Montserrat Medium"/>
                <a:sym typeface="Montserrat Medium"/>
              </a:defRPr>
            </a:lvl7pPr>
            <a:lvl8pPr lvl="7" algn="l">
              <a:lnSpc>
                <a:spcPct val="100000"/>
              </a:lnSpc>
              <a:spcBef>
                <a:spcPts val="0"/>
              </a:spcBef>
              <a:spcAft>
                <a:spcPts val="0"/>
              </a:spcAft>
              <a:buSzPts val="4000"/>
              <a:buFont typeface="Montserrat Medium"/>
              <a:buNone/>
              <a:defRPr sz="5333">
                <a:latin typeface="Montserrat Medium"/>
                <a:ea typeface="Montserrat Medium"/>
                <a:cs typeface="Montserrat Medium"/>
                <a:sym typeface="Montserrat Medium"/>
              </a:defRPr>
            </a:lvl8pPr>
            <a:lvl9pPr lvl="8" algn="l">
              <a:lnSpc>
                <a:spcPct val="100000"/>
              </a:lnSpc>
              <a:spcBef>
                <a:spcPts val="0"/>
              </a:spcBef>
              <a:spcAft>
                <a:spcPts val="0"/>
              </a:spcAft>
              <a:buSzPts val="4000"/>
              <a:buFont typeface="Montserrat Medium"/>
              <a:buNone/>
              <a:defRPr sz="5333">
                <a:latin typeface="Montserrat Medium"/>
                <a:ea typeface="Montserrat Medium"/>
                <a:cs typeface="Montserrat Medium"/>
                <a:sym typeface="Montserrat Medium"/>
              </a:defRPr>
            </a:lvl9pPr>
          </a:lstStyle>
          <a:p>
            <a:endParaRPr/>
          </a:p>
        </p:txBody>
      </p:sp>
      <p:sp>
        <p:nvSpPr>
          <p:cNvPr id="56" name="Google Shape;56;p32"/>
          <p:cNvSpPr/>
          <p:nvPr/>
        </p:nvSpPr>
        <p:spPr>
          <a:xfrm>
            <a:off x="-6000" y="0"/>
            <a:ext cx="12204000" cy="412467"/>
          </a:xfrm>
          <a:prstGeom prst="rect">
            <a:avLst/>
          </a:prstGeom>
          <a:solidFill>
            <a:srgbClr val="F99D2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57" name="Google Shape;57;p32" descr="A picture containing flower, bird&#10;&#10;Description automatically generated"/>
          <p:cNvPicPr preferRelativeResize="0"/>
          <p:nvPr/>
        </p:nvPicPr>
        <p:blipFill rotWithShape="1">
          <a:blip r:embed="rId2">
            <a:alphaModFix/>
          </a:blip>
          <a:srcRect t="46589" b="46593"/>
          <a:stretch/>
        </p:blipFill>
        <p:spPr>
          <a:xfrm>
            <a:off x="9689734" y="130947"/>
            <a:ext cx="2456873" cy="167507"/>
          </a:xfrm>
          <a:prstGeom prst="rect">
            <a:avLst/>
          </a:prstGeom>
          <a:noFill/>
          <a:ln>
            <a:noFill/>
          </a:ln>
        </p:spPr>
      </p:pic>
      <p:sp>
        <p:nvSpPr>
          <p:cNvPr id="58" name="Google Shape;58;p32"/>
          <p:cNvSpPr txBox="1">
            <a:spLocks noGrp="1"/>
          </p:cNvSpPr>
          <p:nvPr>
            <p:ph type="sldNum" idx="12"/>
          </p:nvPr>
        </p:nvSpPr>
        <p:spPr>
          <a:xfrm>
            <a:off x="10596284" y="6333200"/>
            <a:ext cx="1550323" cy="5248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1pPr>
            <a:lvl2pPr marL="0" lvl="1"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SzPts val="800"/>
              <a:buNone/>
              <a:defRPr sz="1067" b="0" i="0" u="none" strike="noStrike" cap="none">
                <a:solidFill>
                  <a:schemeClr val="dk1"/>
                </a:solidFill>
                <a:latin typeface="Arial"/>
                <a:ea typeface="Arial"/>
                <a:cs typeface="Arial"/>
                <a:sym typeface="Arial"/>
              </a:defRPr>
            </a:lvl9pPr>
          </a:lstStyle>
          <a:p>
            <a:r>
              <a:rPr lang="en-US"/>
              <a:t>  Confidential | </a:t>
            </a:r>
            <a:fld id="{00000000-1234-1234-1234-123412341234}" type="slidenum">
              <a:rPr lang="en-US" smtClean="0"/>
              <a:pPr/>
              <a:t>‹#›</a:t>
            </a:fld>
            <a:endParaRPr/>
          </a:p>
        </p:txBody>
      </p:sp>
    </p:spTree>
    <p:extLst>
      <p:ext uri="{BB962C8B-B14F-4D97-AF65-F5344CB8AC3E}">
        <p14:creationId xmlns:p14="http://schemas.microsoft.com/office/powerpoint/2010/main" val="166197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E25C-5FFA-4A20-BE38-B1ADC1782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1446A-DE94-4AE4-B57E-CA2D20CA8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0D544-DF57-4ABD-9DD0-7C2A4A7619BE}"/>
              </a:ext>
            </a:extLst>
          </p:cNvPr>
          <p:cNvSpPr>
            <a:spLocks noGrp="1"/>
          </p:cNvSpPr>
          <p:nvPr>
            <p:ph type="dt" sz="half" idx="10"/>
          </p:nvPr>
        </p:nvSpPr>
        <p:spPr/>
        <p:txBody>
          <a:bodyPr/>
          <a:lstStyle/>
          <a:p>
            <a:fld id="{CA64A0EA-54E6-4218-832D-7515CCCEA510}" type="datetimeFigureOut">
              <a:rPr lang="en-US" smtClean="0"/>
              <a:t>3/3/23</a:t>
            </a:fld>
            <a:endParaRPr lang="en-US"/>
          </a:p>
        </p:txBody>
      </p:sp>
      <p:sp>
        <p:nvSpPr>
          <p:cNvPr id="5" name="Footer Placeholder 4">
            <a:extLst>
              <a:ext uri="{FF2B5EF4-FFF2-40B4-BE49-F238E27FC236}">
                <a16:creationId xmlns:a16="http://schemas.microsoft.com/office/drawing/2014/main" id="{722D558A-23E1-48B5-8E69-CC9BADB0B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EF80B-23C0-40DD-BCC6-D2B66F27B2C8}"/>
              </a:ext>
            </a:extLst>
          </p:cNvPr>
          <p:cNvSpPr>
            <a:spLocks noGrp="1"/>
          </p:cNvSpPr>
          <p:nvPr>
            <p:ph type="sldNum" sz="quarter" idx="12"/>
          </p:nvPr>
        </p:nvSpPr>
        <p:spPr/>
        <p:txBody>
          <a:bodyPr/>
          <a:lstStyle/>
          <a:p>
            <a:fld id="{137B9319-206B-4B10-A906-4BDEA4FCCAE7}" type="slidenum">
              <a:rPr lang="en-US" smtClean="0"/>
              <a:t>‹#›</a:t>
            </a:fld>
            <a:endParaRPr lang="en-US"/>
          </a:p>
        </p:txBody>
      </p:sp>
    </p:spTree>
    <p:extLst>
      <p:ext uri="{BB962C8B-B14F-4D97-AF65-F5344CB8AC3E}">
        <p14:creationId xmlns:p14="http://schemas.microsoft.com/office/powerpoint/2010/main" val="8596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6203241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338FD9-E08C-49FD-BD40-A54BB5E1A681}"/>
              </a:ext>
            </a:extLst>
          </p:cNvPr>
          <p:cNvSpPr txBox="1"/>
          <p:nvPr/>
        </p:nvSpPr>
        <p:spPr>
          <a:xfrm>
            <a:off x="5648056" y="2628615"/>
            <a:ext cx="6543944" cy="1938992"/>
          </a:xfrm>
          <a:prstGeom prst="rect">
            <a:avLst/>
          </a:prstGeom>
          <a:noFill/>
          <a:effectLst/>
        </p:spPr>
        <p:txBody>
          <a:bodyPr wrap="square" rtlCol="0">
            <a:spAutoFit/>
          </a:bodyPr>
          <a:lstStyle/>
          <a:p>
            <a:pPr algn="ctr" defTabSz="1219170"/>
            <a:r>
              <a:rPr lang="en-US" sz="4000" dirty="0">
                <a:latin typeface="Gotham Medium" pitchFamily="50" charset="0"/>
                <a:ea typeface="ＭＳ Ｐゴシック"/>
                <a:cs typeface="Gotham Medium" pitchFamily="50" charset="0"/>
              </a:rPr>
              <a:t>Making Your Resources</a:t>
            </a:r>
          </a:p>
          <a:p>
            <a:pPr algn="ctr" defTabSz="1219170"/>
            <a:r>
              <a:rPr lang="en-US" sz="4000" dirty="0">
                <a:latin typeface="Gotham Medium" pitchFamily="50" charset="0"/>
                <a:ea typeface="ＭＳ Ｐゴシック"/>
                <a:cs typeface="Gotham Medium" pitchFamily="50" charset="0"/>
              </a:rPr>
              <a:t>Work for </a:t>
            </a:r>
          </a:p>
          <a:p>
            <a:pPr algn="ctr" defTabSz="1219170"/>
            <a:r>
              <a:rPr lang="en-US" sz="4000" dirty="0">
                <a:latin typeface="Gotham Medium" pitchFamily="50" charset="0"/>
                <a:ea typeface="ＭＳ Ｐゴシック"/>
                <a:cs typeface="Gotham Medium" pitchFamily="50" charset="0"/>
              </a:rPr>
              <a:t>Your Priorities </a:t>
            </a:r>
          </a:p>
        </p:txBody>
      </p:sp>
      <p:pic>
        <p:nvPicPr>
          <p:cNvPr id="7" name="Google Shape;63;p1" descr="A picture containing room, drawing&#10;&#10;Description automatically generated">
            <a:extLst>
              <a:ext uri="{FF2B5EF4-FFF2-40B4-BE49-F238E27FC236}">
                <a16:creationId xmlns:a16="http://schemas.microsoft.com/office/drawing/2014/main" id="{8F40C812-8162-41D7-AF9E-53E37208CF54}"/>
              </a:ext>
            </a:extLst>
          </p:cNvPr>
          <p:cNvPicPr preferRelativeResize="0">
            <a:picLocks noChangeAspect="1"/>
          </p:cNvPicPr>
          <p:nvPr/>
        </p:nvPicPr>
        <p:blipFill rotWithShape="1">
          <a:blip r:embed="rId3">
            <a:alphaModFix/>
          </a:blip>
          <a:srcRect/>
          <a:stretch/>
        </p:blipFill>
        <p:spPr>
          <a:xfrm>
            <a:off x="46366" y="6221283"/>
            <a:ext cx="1234674" cy="600037"/>
          </a:xfrm>
          <a:prstGeom prst="rect">
            <a:avLst/>
          </a:prstGeom>
          <a:noFill/>
          <a:ln>
            <a:noFill/>
          </a:ln>
        </p:spPr>
      </p:pic>
      <p:cxnSp>
        <p:nvCxnSpPr>
          <p:cNvPr id="10" name="Google Shape;65;p1">
            <a:extLst>
              <a:ext uri="{FF2B5EF4-FFF2-40B4-BE49-F238E27FC236}">
                <a16:creationId xmlns:a16="http://schemas.microsoft.com/office/drawing/2014/main" id="{45DD9519-6C90-44A2-A65F-5C48EA67574C}"/>
              </a:ext>
            </a:extLst>
          </p:cNvPr>
          <p:cNvCxnSpPr>
            <a:cxnSpLocks/>
          </p:cNvCxnSpPr>
          <p:nvPr/>
        </p:nvCxnSpPr>
        <p:spPr>
          <a:xfrm>
            <a:off x="5354362" y="2448153"/>
            <a:ext cx="0" cy="2400300"/>
          </a:xfrm>
          <a:prstGeom prst="straightConnector1">
            <a:avLst/>
          </a:prstGeom>
          <a:noFill/>
          <a:ln w="9525" cap="flat" cmpd="sng">
            <a:solidFill>
              <a:schemeClr val="dk1"/>
            </a:solidFill>
            <a:prstDash val="dot"/>
            <a:round/>
            <a:headEnd type="none" w="sm" len="sm"/>
            <a:tailEnd type="none" w="sm" len="sm"/>
          </a:ln>
        </p:spPr>
      </p:cxnSp>
      <p:sp>
        <p:nvSpPr>
          <p:cNvPr id="2" name="TextBox 1">
            <a:extLst>
              <a:ext uri="{FF2B5EF4-FFF2-40B4-BE49-F238E27FC236}">
                <a16:creationId xmlns:a16="http://schemas.microsoft.com/office/drawing/2014/main" id="{F84A417C-72F9-63B2-F382-BA00BCD1683D}"/>
              </a:ext>
            </a:extLst>
          </p:cNvPr>
          <p:cNvSpPr txBox="1"/>
          <p:nvPr/>
        </p:nvSpPr>
        <p:spPr>
          <a:xfrm>
            <a:off x="-537941" y="2851360"/>
            <a:ext cx="6543944" cy="1323439"/>
          </a:xfrm>
          <a:prstGeom prst="rect">
            <a:avLst/>
          </a:prstGeom>
          <a:noFill/>
          <a:effectLst/>
        </p:spPr>
        <p:txBody>
          <a:bodyPr wrap="square" rtlCol="0">
            <a:spAutoFit/>
          </a:bodyPr>
          <a:lstStyle/>
          <a:p>
            <a:pPr algn="ctr" defTabSz="1219170"/>
            <a:r>
              <a:rPr lang="en-US" sz="4000" dirty="0">
                <a:latin typeface="Gotham Medium" pitchFamily="50" charset="0"/>
                <a:ea typeface="ＭＳ Ｐゴシック"/>
                <a:cs typeface="Gotham Medium" pitchFamily="50" charset="0"/>
              </a:rPr>
              <a:t>Climate Cohort</a:t>
            </a:r>
          </a:p>
          <a:p>
            <a:pPr algn="ctr" defTabSz="1219170"/>
            <a:r>
              <a:rPr lang="en-US" sz="4000" dirty="0">
                <a:latin typeface="Gotham Medium" pitchFamily="50" charset="0"/>
                <a:ea typeface="ＭＳ Ｐゴシック"/>
                <a:cs typeface="Gotham Medium" pitchFamily="50" charset="0"/>
              </a:rPr>
              <a:t>Kick-Off Session</a:t>
            </a:r>
          </a:p>
        </p:txBody>
      </p:sp>
      <p:sp>
        <p:nvSpPr>
          <p:cNvPr id="4" name="TextBox 3">
            <a:extLst>
              <a:ext uri="{FF2B5EF4-FFF2-40B4-BE49-F238E27FC236}">
                <a16:creationId xmlns:a16="http://schemas.microsoft.com/office/drawing/2014/main" id="{C22A733F-A8C3-DD7E-228C-DB95473EB40F}"/>
              </a:ext>
            </a:extLst>
          </p:cNvPr>
          <p:cNvSpPr txBox="1"/>
          <p:nvPr/>
        </p:nvSpPr>
        <p:spPr>
          <a:xfrm>
            <a:off x="2293883" y="5167580"/>
            <a:ext cx="6458606" cy="1938992"/>
          </a:xfrm>
          <a:prstGeom prst="rect">
            <a:avLst/>
          </a:prstGeom>
          <a:noFill/>
        </p:spPr>
        <p:txBody>
          <a:bodyPr wrap="square">
            <a:spAutoFit/>
          </a:bodyPr>
          <a:lstStyle/>
          <a:p>
            <a:pPr algn="ctr" defTabSz="1219170"/>
            <a:r>
              <a:rPr lang="en-US" sz="2400" dirty="0">
                <a:latin typeface="Gotham Medium" pitchFamily="50" charset="0"/>
                <a:ea typeface="ＭＳ Ｐゴシック"/>
                <a:cs typeface="Gotham Medium" pitchFamily="50" charset="0"/>
              </a:rPr>
              <a:t>Andrew Salkin</a:t>
            </a:r>
          </a:p>
          <a:p>
            <a:pPr algn="ctr" defTabSz="1219170"/>
            <a:r>
              <a:rPr lang="en-US" sz="2400" dirty="0">
                <a:latin typeface="Gotham Medium" pitchFamily="50" charset="0"/>
                <a:ea typeface="ＭＳ Ｐゴシック"/>
                <a:cs typeface="Gotham Medium" pitchFamily="50" charset="0"/>
              </a:rPr>
              <a:t>Founding Principal</a:t>
            </a:r>
          </a:p>
          <a:p>
            <a:pPr algn="ctr" defTabSz="1219170"/>
            <a:endParaRPr lang="en-US" sz="2400" dirty="0">
              <a:latin typeface="Gotham Medium" pitchFamily="50" charset="0"/>
              <a:ea typeface="ＭＳ Ｐゴシック"/>
              <a:cs typeface="Gotham Medium" pitchFamily="50" charset="0"/>
            </a:endParaRPr>
          </a:p>
          <a:p>
            <a:pPr algn="ctr" defTabSz="1219170"/>
            <a:r>
              <a:rPr lang="en-US" sz="2400" dirty="0">
                <a:latin typeface="Gotham Medium" pitchFamily="50" charset="0"/>
                <a:ea typeface="ＭＳ Ｐゴシック"/>
                <a:cs typeface="Gotham Medium" pitchFamily="50" charset="0"/>
              </a:rPr>
              <a:t>March 8, 2022</a:t>
            </a:r>
          </a:p>
          <a:p>
            <a:pPr algn="ctr" defTabSz="1219170"/>
            <a:endParaRPr lang="en-US" sz="2400" dirty="0">
              <a:latin typeface="Gotham Medium" pitchFamily="50" charset="0"/>
              <a:ea typeface="ＭＳ Ｐゴシック"/>
              <a:cs typeface="Gotham Medium" pitchFamily="50" charset="0"/>
            </a:endParaRPr>
          </a:p>
        </p:txBody>
      </p:sp>
    </p:spTree>
    <p:extLst>
      <p:ext uri="{BB962C8B-B14F-4D97-AF65-F5344CB8AC3E}">
        <p14:creationId xmlns:p14="http://schemas.microsoft.com/office/powerpoint/2010/main" val="4181454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01752" y="283465"/>
            <a:ext cx="10515600" cy="606425"/>
          </a:xfrm>
        </p:spPr>
        <p:txBody>
          <a:bodyPr>
            <a:noAutofit/>
          </a:bodyPr>
          <a:lstStyle/>
          <a:p>
            <a:r>
              <a:rPr lang="en-US" sz="2400" dirty="0">
                <a:latin typeface="Gotham Medium" panose="02000604030000020004" pitchFamily="50" charset="0"/>
              </a:rPr>
              <a:t>Levers </a:t>
            </a:r>
            <a:r>
              <a:rPr lang="en-US" sz="2400" dirty="0">
                <a:solidFill>
                  <a:srgbClr val="0294CD"/>
                </a:solidFill>
                <a:latin typeface="Gotham Medium" panose="02000604030000020004" pitchFamily="50" charset="0"/>
              </a:rPr>
              <a:t>I Government Owned/Controlled Assets</a:t>
            </a:r>
          </a:p>
        </p:txBody>
      </p:sp>
      <p:sp>
        <p:nvSpPr>
          <p:cNvPr id="8" name="Content Placeholder 7">
            <a:extLst>
              <a:ext uri="{FF2B5EF4-FFF2-40B4-BE49-F238E27FC236}">
                <a16:creationId xmlns:a16="http://schemas.microsoft.com/office/drawing/2014/main" id="{7D2A1F6C-9CEC-483D-B60F-767AD30420FD}"/>
              </a:ext>
            </a:extLst>
          </p:cNvPr>
          <p:cNvSpPr>
            <a:spLocks noGrp="1"/>
          </p:cNvSpPr>
          <p:nvPr>
            <p:ph idx="1"/>
          </p:nvPr>
        </p:nvSpPr>
        <p:spPr/>
        <p:txBody>
          <a:bodyPr>
            <a:normAutofit/>
          </a:bodyPr>
          <a:lstStyle/>
          <a:p>
            <a:r>
              <a:rPr lang="en-US" sz="2200" dirty="0">
                <a:latin typeface="Gotham Medium" panose="02000604030000020004" pitchFamily="50" charset="0"/>
              </a:rPr>
              <a:t>Reimagining your assets and partnership with the natural environment</a:t>
            </a:r>
            <a:br>
              <a:rPr lang="en-US" sz="2200" dirty="0">
                <a:latin typeface="Gotham Medium" panose="02000604030000020004" pitchFamily="50" charset="0"/>
              </a:rPr>
            </a:br>
            <a:r>
              <a:rPr lang="en-US" sz="2200" dirty="0">
                <a:latin typeface="Gotham Medium" panose="02000604030000020004" pitchFamily="50" charset="0"/>
              </a:rPr>
              <a:t> </a:t>
            </a:r>
            <a:r>
              <a:rPr lang="en-US" sz="2200" dirty="0">
                <a:latin typeface="Gotham Light" panose="02000604030000020004" pitchFamily="50" charset="0"/>
              </a:rPr>
              <a:t>– Day Lighting Creeks (Save $, Earn $)</a:t>
            </a:r>
          </a:p>
          <a:p>
            <a:endParaRPr lang="en-US" dirty="0"/>
          </a:p>
          <a:p>
            <a:endParaRPr lang="en-US" dirty="0"/>
          </a:p>
          <a:p>
            <a:endParaRPr lang="en-US" dirty="0"/>
          </a:p>
          <a:p>
            <a:pPr marL="1142971" lvl="1" indent="-457189"/>
            <a:endParaRPr lang="en-US" dirty="0"/>
          </a:p>
          <a:p>
            <a:pPr marL="457189" indent="-457189">
              <a:buFont typeface="+mj-lt"/>
              <a:buAutoNum type="arabicPeriod"/>
            </a:pPr>
            <a:endParaRPr lang="en-US" dirty="0"/>
          </a:p>
        </p:txBody>
      </p:sp>
      <p:pic>
        <p:nvPicPr>
          <p:cNvPr id="5" name="Picture 2" descr="http://www.sawmillrivercoalition.org/wp-content/uploads/2010/01/river_being_covered.jpg">
            <a:extLst>
              <a:ext uri="{FF2B5EF4-FFF2-40B4-BE49-F238E27FC236}">
                <a16:creationId xmlns:a16="http://schemas.microsoft.com/office/drawing/2014/main" id="{9AABA34B-581B-4463-9BE0-7011FF857BA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3641" y="2528198"/>
            <a:ext cx="2905865" cy="26215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2292B3C-243B-4986-8CB3-B2C3341ED9A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46966" y="3851404"/>
            <a:ext cx="2802588" cy="2549393"/>
          </a:xfrm>
          <a:prstGeom prst="rect">
            <a:avLst/>
          </a:prstGeom>
          <a:ln w="38100">
            <a:solidFill>
              <a:srgbClr val="00B0F0"/>
            </a:solidFill>
          </a:ln>
        </p:spPr>
      </p:pic>
      <p:pic>
        <p:nvPicPr>
          <p:cNvPr id="7" name="Picture 6">
            <a:extLst>
              <a:ext uri="{FF2B5EF4-FFF2-40B4-BE49-F238E27FC236}">
                <a16:creationId xmlns:a16="http://schemas.microsoft.com/office/drawing/2014/main" id="{232C95E4-A0C2-43BE-AAF7-3024F9D534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6207152" y="2756925"/>
            <a:ext cx="4376125" cy="3274443"/>
          </a:xfrm>
          <a:prstGeom prst="rect">
            <a:avLst/>
          </a:prstGeom>
          <a:ln w="38100">
            <a:solidFill>
              <a:srgbClr val="00B0F0"/>
            </a:solidFill>
          </a:ln>
        </p:spPr>
      </p:pic>
      <p:sp>
        <p:nvSpPr>
          <p:cNvPr id="14" name="TextBox 13">
            <a:extLst>
              <a:ext uri="{FF2B5EF4-FFF2-40B4-BE49-F238E27FC236}">
                <a16:creationId xmlns:a16="http://schemas.microsoft.com/office/drawing/2014/main" id="{2B636BB1-0271-49D6-A9DB-0498DC6ADA49}"/>
              </a:ext>
            </a:extLst>
          </p:cNvPr>
          <p:cNvSpPr txBox="1"/>
          <p:nvPr/>
        </p:nvSpPr>
        <p:spPr>
          <a:xfrm>
            <a:off x="10869329" y="520250"/>
            <a:ext cx="1188721" cy="420756"/>
          </a:xfrm>
          <a:prstGeom prst="rect">
            <a:avLst/>
          </a:prstGeom>
          <a:noFill/>
        </p:spPr>
        <p:txBody>
          <a:bodyPr wrap="square" rtlCol="0">
            <a:spAutoFit/>
          </a:bodyPr>
          <a:lstStyle/>
          <a:p>
            <a:pPr algn="ctr" defTabSz="914377">
              <a:defRPr/>
            </a:pPr>
            <a:r>
              <a:rPr lang="en-US" sz="1067" dirty="0">
                <a:solidFill>
                  <a:srgbClr val="0294CD"/>
                </a:solidFill>
                <a:latin typeface="Gotham Medium" panose="02000604030000020004" pitchFamily="50" charset="0"/>
                <a:ea typeface="ＭＳ Ｐゴシック"/>
              </a:rPr>
              <a:t>Government Assets</a:t>
            </a:r>
            <a:endParaRPr lang="en-US" sz="1067" dirty="0">
              <a:solidFill>
                <a:srgbClr val="5DC4BE"/>
              </a:solidFill>
              <a:latin typeface="Gotham Medium" panose="02000604030000020004" pitchFamily="50" charset="0"/>
              <a:ea typeface="ＭＳ Ｐゴシック"/>
            </a:endParaRPr>
          </a:p>
        </p:txBody>
      </p:sp>
      <p:grpSp>
        <p:nvGrpSpPr>
          <p:cNvPr id="15" name="Group 14">
            <a:extLst>
              <a:ext uri="{FF2B5EF4-FFF2-40B4-BE49-F238E27FC236}">
                <a16:creationId xmlns:a16="http://schemas.microsoft.com/office/drawing/2014/main" id="{C690046A-004B-4709-A2C6-F302F5CECFA0}"/>
              </a:ext>
            </a:extLst>
          </p:cNvPr>
          <p:cNvGrpSpPr/>
          <p:nvPr/>
        </p:nvGrpSpPr>
        <p:grpSpPr>
          <a:xfrm>
            <a:off x="10869329" y="92555"/>
            <a:ext cx="1188721" cy="1188720"/>
            <a:chOff x="4601117" y="1379064"/>
            <a:chExt cx="1188721" cy="1188720"/>
          </a:xfrm>
        </p:grpSpPr>
        <p:sp>
          <p:nvSpPr>
            <p:cNvPr id="16" name="TextBox 15">
              <a:extLst>
                <a:ext uri="{FF2B5EF4-FFF2-40B4-BE49-F238E27FC236}">
                  <a16:creationId xmlns:a16="http://schemas.microsoft.com/office/drawing/2014/main" id="{2569034C-25BE-4E4C-8B93-F776B20D27A8}"/>
                </a:ext>
              </a:extLst>
            </p:cNvPr>
            <p:cNvSpPr txBox="1"/>
            <p:nvPr/>
          </p:nvSpPr>
          <p:spPr>
            <a:xfrm>
              <a:off x="4601117" y="1806759"/>
              <a:ext cx="1188721" cy="420756"/>
            </a:xfrm>
            <a:prstGeom prst="rect">
              <a:avLst/>
            </a:prstGeom>
            <a:noFill/>
          </p:spPr>
          <p:txBody>
            <a:bodyPr wrap="square" rtlCol="0">
              <a:spAutoFit/>
            </a:bodyPr>
            <a:lstStyle/>
            <a:p>
              <a:pPr algn="ctr" defTabSz="914377">
                <a:defRPr/>
              </a:pPr>
              <a:r>
                <a:rPr lang="en-US" sz="1067" dirty="0">
                  <a:solidFill>
                    <a:srgbClr val="0294CD"/>
                  </a:solidFill>
                  <a:latin typeface="Gotham Medium" panose="02000604030000020004" pitchFamily="50" charset="0"/>
                  <a:ea typeface="ＭＳ Ｐゴシック"/>
                </a:rPr>
                <a:t>Government Assets</a:t>
              </a:r>
              <a:endParaRPr lang="en-US" sz="1067" dirty="0">
                <a:solidFill>
                  <a:srgbClr val="5DC4BE"/>
                </a:solidFill>
                <a:latin typeface="Gotham Medium" panose="02000604030000020004" pitchFamily="50" charset="0"/>
                <a:ea typeface="ＭＳ Ｐゴシック"/>
              </a:endParaRPr>
            </a:p>
          </p:txBody>
        </p:sp>
        <p:sp>
          <p:nvSpPr>
            <p:cNvPr id="17" name="Flowchart: Connector 16">
              <a:extLst>
                <a:ext uri="{FF2B5EF4-FFF2-40B4-BE49-F238E27FC236}">
                  <a16:creationId xmlns:a16="http://schemas.microsoft.com/office/drawing/2014/main" id="{4860BBEC-FA25-425D-9C23-D5C8B6FC29F0}"/>
                </a:ext>
              </a:extLst>
            </p:cNvPr>
            <p:cNvSpPr>
              <a:spLocks noChangeAspect="1"/>
            </p:cNvSpPr>
            <p:nvPr/>
          </p:nvSpPr>
          <p:spPr>
            <a:xfrm>
              <a:off x="4601117" y="1379064"/>
              <a:ext cx="1188720" cy="1188720"/>
            </a:xfrm>
            <a:prstGeom prst="flowChartConnector">
              <a:avLst/>
            </a:prstGeom>
            <a:noFill/>
            <a:ln w="76200">
              <a:solidFill>
                <a:srgbClr val="029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a typeface="ＭＳ Ｐゴシック"/>
              </a:endParaRPr>
            </a:p>
          </p:txBody>
        </p:sp>
      </p:grpSp>
    </p:spTree>
    <p:extLst>
      <p:ext uri="{BB962C8B-B14F-4D97-AF65-F5344CB8AC3E}">
        <p14:creationId xmlns:p14="http://schemas.microsoft.com/office/powerpoint/2010/main" val="304725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99720" y="283465"/>
            <a:ext cx="10515600" cy="606425"/>
          </a:xfrm>
        </p:spPr>
        <p:txBody>
          <a:bodyPr>
            <a:noAutofit/>
          </a:bodyPr>
          <a:lstStyle/>
          <a:p>
            <a:r>
              <a:rPr lang="en-US" sz="2400" dirty="0">
                <a:latin typeface="Gotham Medium" panose="02000604030000020004" pitchFamily="50" charset="0"/>
              </a:rPr>
              <a:t>Levers </a:t>
            </a:r>
            <a:r>
              <a:rPr lang="en-US" sz="2400" dirty="0">
                <a:solidFill>
                  <a:srgbClr val="0294CD"/>
                </a:solidFill>
                <a:latin typeface="Gotham Medium" panose="02000604030000020004" pitchFamily="50" charset="0"/>
              </a:rPr>
              <a:t>I Other People’s Money</a:t>
            </a:r>
          </a:p>
        </p:txBody>
      </p:sp>
      <p:sp>
        <p:nvSpPr>
          <p:cNvPr id="8" name="Content Placeholder 7">
            <a:extLst>
              <a:ext uri="{FF2B5EF4-FFF2-40B4-BE49-F238E27FC236}">
                <a16:creationId xmlns:a16="http://schemas.microsoft.com/office/drawing/2014/main" id="{7D2A1F6C-9CEC-483D-B60F-767AD30420FD}"/>
              </a:ext>
            </a:extLst>
          </p:cNvPr>
          <p:cNvSpPr>
            <a:spLocks noGrp="1"/>
          </p:cNvSpPr>
          <p:nvPr>
            <p:ph idx="1"/>
          </p:nvPr>
        </p:nvSpPr>
        <p:spPr>
          <a:xfrm>
            <a:off x="838200" y="1041441"/>
            <a:ext cx="10515600" cy="5106947"/>
          </a:xfrm>
        </p:spPr>
        <p:txBody>
          <a:bodyPr>
            <a:noAutofit/>
          </a:bodyPr>
          <a:lstStyle/>
          <a:p>
            <a:pPr marL="0" indent="0">
              <a:lnSpc>
                <a:spcPct val="100000"/>
              </a:lnSpc>
              <a:buNone/>
            </a:pPr>
            <a:r>
              <a:rPr lang="en-US" sz="2400" dirty="0">
                <a:latin typeface="Gotham Light" panose="02000604030000020004" pitchFamily="50" charset="0"/>
              </a:rPr>
              <a:t>One of the greatest assets in your city is other people’s money and wealth.</a:t>
            </a:r>
            <a:br>
              <a:rPr lang="en-US" sz="2400" dirty="0">
                <a:latin typeface="Gotham Light" panose="02000604030000020004" pitchFamily="50" charset="0"/>
              </a:rPr>
            </a:br>
            <a:endParaRPr lang="en-US" sz="2400" dirty="0">
              <a:latin typeface="Gotham Light" panose="02000604030000020004" pitchFamily="50" charset="0"/>
            </a:endParaRPr>
          </a:p>
          <a:p>
            <a:pPr marL="0" indent="0">
              <a:lnSpc>
                <a:spcPct val="100000"/>
              </a:lnSpc>
              <a:buNone/>
            </a:pPr>
            <a:r>
              <a:rPr lang="en-US" sz="2400" dirty="0">
                <a:latin typeface="Gotham Light" panose="02000604030000020004" pitchFamily="50" charset="0"/>
              </a:rPr>
              <a:t>Unlocking this wealth can help your city achieve your resilience goals and improve wealth.</a:t>
            </a:r>
          </a:p>
          <a:p>
            <a:pPr>
              <a:lnSpc>
                <a:spcPct val="50000"/>
              </a:lnSpc>
            </a:pPr>
            <a:endParaRPr lang="en-US" sz="2400" dirty="0">
              <a:latin typeface="Gotham Light" panose="02000604030000020004" pitchFamily="50" charset="0"/>
            </a:endParaRPr>
          </a:p>
          <a:p>
            <a:pPr>
              <a:lnSpc>
                <a:spcPct val="50000"/>
              </a:lnSpc>
            </a:pPr>
            <a:r>
              <a:rPr lang="en-US" sz="2000" dirty="0">
                <a:latin typeface="Gotham Medium" panose="02000604030000020004" pitchFamily="50" charset="0"/>
              </a:rPr>
              <a:t>Property Assessed Clean Energy – PACE</a:t>
            </a:r>
          </a:p>
          <a:p>
            <a:pPr marL="1142971" lvl="1" indent="-457189">
              <a:lnSpc>
                <a:spcPct val="50000"/>
              </a:lnSpc>
            </a:pPr>
            <a:r>
              <a:rPr lang="en-US" sz="2000" dirty="0">
                <a:latin typeface="Gotham Light" panose="02000604030000020004" pitchFamily="50" charset="0"/>
              </a:rPr>
              <a:t>Lowering the barriers to loans against poverty equity</a:t>
            </a:r>
          </a:p>
          <a:p>
            <a:pPr marL="1142971" lvl="1" indent="-457189">
              <a:lnSpc>
                <a:spcPct val="50000"/>
              </a:lnSpc>
            </a:pPr>
            <a:r>
              <a:rPr lang="en-US" sz="2000" dirty="0">
                <a:latin typeface="Gotham Light" panose="02000604030000020004" pitchFamily="50" charset="0"/>
              </a:rPr>
              <a:t>What could you replace Clean Energy with?</a:t>
            </a:r>
          </a:p>
          <a:p>
            <a:pPr marL="1600160" lvl="2" indent="-457189">
              <a:lnSpc>
                <a:spcPct val="50000"/>
              </a:lnSpc>
            </a:pPr>
            <a:r>
              <a:rPr lang="en-US" sz="2000" dirty="0">
                <a:latin typeface="Gotham Light" panose="02000604030000020004" pitchFamily="50" charset="0"/>
              </a:rPr>
              <a:t>Cooling?</a:t>
            </a:r>
          </a:p>
          <a:p>
            <a:pPr marL="1600160" lvl="2" indent="-457189">
              <a:lnSpc>
                <a:spcPct val="50000"/>
              </a:lnSpc>
            </a:pPr>
            <a:r>
              <a:rPr lang="en-US" sz="2000" dirty="0">
                <a:latin typeface="Gotham Light" panose="02000604030000020004" pitchFamily="50" charset="0"/>
              </a:rPr>
              <a:t>Water capture?</a:t>
            </a:r>
          </a:p>
          <a:p>
            <a:pPr marL="1600160" lvl="2" indent="-457189">
              <a:lnSpc>
                <a:spcPct val="50000"/>
              </a:lnSpc>
            </a:pPr>
            <a:r>
              <a:rPr lang="en-US" sz="2000" dirty="0">
                <a:latin typeface="Gotham Light" panose="02000604030000020004" pitchFamily="50" charset="0"/>
              </a:rPr>
              <a:t>Energy Efficiency?  Solar Power?</a:t>
            </a:r>
          </a:p>
          <a:p>
            <a:pPr marL="1142971" lvl="1" indent="-457189">
              <a:lnSpc>
                <a:spcPct val="50000"/>
              </a:lnSpc>
            </a:pPr>
            <a:endParaRPr lang="en-US" sz="2400" dirty="0">
              <a:latin typeface="Gotham Light" panose="02000604030000020004" pitchFamily="50" charset="0"/>
            </a:endParaRPr>
          </a:p>
          <a:p>
            <a:pPr>
              <a:lnSpc>
                <a:spcPct val="50000"/>
              </a:lnSpc>
            </a:pPr>
            <a:r>
              <a:rPr lang="en-US" sz="2000" dirty="0">
                <a:latin typeface="Gotham Medium" panose="02000604030000020004" pitchFamily="50" charset="0"/>
              </a:rPr>
              <a:t>Policies and Regulations that support your goals</a:t>
            </a:r>
          </a:p>
          <a:p>
            <a:pPr marL="1142971" lvl="1" indent="-457189">
              <a:lnSpc>
                <a:spcPct val="50000"/>
              </a:lnSpc>
            </a:pPr>
            <a:r>
              <a:rPr lang="en-US" sz="2000" dirty="0">
                <a:latin typeface="Gotham Light" panose="02000604030000020004" pitchFamily="50" charset="0"/>
              </a:rPr>
              <a:t>Energy Efficiency Requirements</a:t>
            </a:r>
          </a:p>
          <a:p>
            <a:pPr marL="1142971" lvl="1" indent="-457189">
              <a:lnSpc>
                <a:spcPct val="50000"/>
              </a:lnSpc>
            </a:pPr>
            <a:r>
              <a:rPr lang="en-US" sz="2000" dirty="0">
                <a:latin typeface="Gotham Light" panose="02000604030000020004" pitchFamily="50" charset="0"/>
              </a:rPr>
              <a:t>Storm Water capture requirement</a:t>
            </a:r>
          </a:p>
          <a:p>
            <a:pPr marL="1142971" lvl="1" indent="-457189">
              <a:lnSpc>
                <a:spcPct val="50000"/>
              </a:lnSpc>
            </a:pPr>
            <a:r>
              <a:rPr lang="en-US" sz="2000" dirty="0">
                <a:latin typeface="Gotham Light" panose="02000604030000020004" pitchFamily="50" charset="0"/>
              </a:rPr>
              <a:t>Re-Zoning leverages the developer’s money to achieve your goals (or do they?)</a:t>
            </a:r>
          </a:p>
          <a:p>
            <a:pPr marL="1142971" lvl="1" indent="-457189">
              <a:lnSpc>
                <a:spcPct val="50000"/>
              </a:lnSpc>
            </a:pPr>
            <a:endParaRPr lang="en-US" sz="2400" dirty="0"/>
          </a:p>
          <a:p>
            <a:pPr marL="457189" indent="-457189">
              <a:lnSpc>
                <a:spcPct val="50000"/>
              </a:lnSpc>
              <a:buAutoNum type="arabicPeriod"/>
            </a:pPr>
            <a:endParaRPr lang="en-US" sz="2400" dirty="0"/>
          </a:p>
          <a:p>
            <a:pPr marL="1142971" lvl="1" indent="-457189">
              <a:lnSpc>
                <a:spcPct val="50000"/>
              </a:lnSpc>
            </a:pPr>
            <a:endParaRPr lang="en-US" sz="2400" dirty="0"/>
          </a:p>
          <a:p>
            <a:pPr marL="457189" indent="-457189">
              <a:buFont typeface="+mj-lt"/>
              <a:buAutoNum type="arabicPeriod"/>
            </a:pPr>
            <a:endParaRPr lang="en-US" sz="2400" dirty="0"/>
          </a:p>
        </p:txBody>
      </p:sp>
      <p:grpSp>
        <p:nvGrpSpPr>
          <p:cNvPr id="2" name="Group 1">
            <a:extLst>
              <a:ext uri="{FF2B5EF4-FFF2-40B4-BE49-F238E27FC236}">
                <a16:creationId xmlns:a16="http://schemas.microsoft.com/office/drawing/2014/main" id="{6D56C566-44AA-4A6E-8359-EB7016B20F38}"/>
              </a:ext>
            </a:extLst>
          </p:cNvPr>
          <p:cNvGrpSpPr/>
          <p:nvPr/>
        </p:nvGrpSpPr>
        <p:grpSpPr>
          <a:xfrm>
            <a:off x="10815320" y="46271"/>
            <a:ext cx="1353483" cy="1188720"/>
            <a:chOff x="8325167" y="1349614"/>
            <a:chExt cx="1353482" cy="1188720"/>
          </a:xfrm>
        </p:grpSpPr>
        <p:sp>
          <p:nvSpPr>
            <p:cNvPr id="4" name="TextBox 3">
              <a:extLst>
                <a:ext uri="{FF2B5EF4-FFF2-40B4-BE49-F238E27FC236}">
                  <a16:creationId xmlns:a16="http://schemas.microsoft.com/office/drawing/2014/main" id="{69A9F72E-C100-467D-89B5-52B791E73EFC}"/>
                </a:ext>
              </a:extLst>
            </p:cNvPr>
            <p:cNvSpPr txBox="1"/>
            <p:nvPr/>
          </p:nvSpPr>
          <p:spPr>
            <a:xfrm>
              <a:off x="8325167" y="1738359"/>
              <a:ext cx="1353482" cy="430887"/>
            </a:xfrm>
            <a:prstGeom prst="rect">
              <a:avLst/>
            </a:prstGeom>
            <a:noFill/>
          </p:spPr>
          <p:txBody>
            <a:bodyPr wrap="square" rtlCol="0">
              <a:spAutoFit/>
            </a:bodyPr>
            <a:lstStyle/>
            <a:p>
              <a:pPr algn="ctr" defTabSz="914377">
                <a:defRPr/>
              </a:pPr>
              <a:r>
                <a:rPr lang="en-US" sz="1100" dirty="0">
                  <a:solidFill>
                    <a:srgbClr val="5DC4BE"/>
                  </a:solidFill>
                  <a:latin typeface="Gotham Medium" panose="02000604030000020004" pitchFamily="50" charset="0"/>
                  <a:ea typeface="ＭＳ Ｐゴシック"/>
                </a:rPr>
                <a:t>Other People’s Money: </a:t>
              </a:r>
            </a:p>
          </p:txBody>
        </p:sp>
        <p:sp>
          <p:nvSpPr>
            <p:cNvPr id="5" name="Flowchart: Connector 4">
              <a:extLst>
                <a:ext uri="{FF2B5EF4-FFF2-40B4-BE49-F238E27FC236}">
                  <a16:creationId xmlns:a16="http://schemas.microsoft.com/office/drawing/2014/main" id="{6488E9FA-9D52-44A1-AF0A-2778ABA4FA99}"/>
                </a:ext>
              </a:extLst>
            </p:cNvPr>
            <p:cNvSpPr>
              <a:spLocks noChangeAspect="1"/>
            </p:cNvSpPr>
            <p:nvPr/>
          </p:nvSpPr>
          <p:spPr>
            <a:xfrm>
              <a:off x="8407548" y="1349614"/>
              <a:ext cx="1188720" cy="1188720"/>
            </a:xfrm>
            <a:prstGeom prst="flowChartConnector">
              <a:avLst/>
            </a:prstGeom>
            <a:noFill/>
            <a:ln w="76200">
              <a:solidFill>
                <a:srgbClr val="5DC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a typeface="ＭＳ Ｐゴシック"/>
              </a:endParaRPr>
            </a:p>
          </p:txBody>
        </p:sp>
      </p:grpSp>
      <p:sp>
        <p:nvSpPr>
          <p:cNvPr id="7" name="Rectangle 6">
            <a:extLst>
              <a:ext uri="{FF2B5EF4-FFF2-40B4-BE49-F238E27FC236}">
                <a16:creationId xmlns:a16="http://schemas.microsoft.com/office/drawing/2014/main" id="{FC2386FA-C581-461D-9FD9-FDCFFD76C31D}"/>
              </a:ext>
            </a:extLst>
          </p:cNvPr>
          <p:cNvSpPr/>
          <p:nvPr/>
        </p:nvSpPr>
        <p:spPr>
          <a:xfrm>
            <a:off x="8612971" y="2852937"/>
            <a:ext cx="3473451" cy="2226463"/>
          </a:xfrm>
          <a:prstGeom prst="rect">
            <a:avLst/>
          </a:prstGeom>
          <a:solidFill>
            <a:schemeClr val="tx1"/>
          </a:solidFill>
          <a:ln w="28575">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1219170"/>
            <a:r>
              <a:rPr lang="en-US" sz="2400" dirty="0">
                <a:solidFill>
                  <a:srgbClr val="FFFFFF"/>
                </a:solidFill>
                <a:latin typeface="Gotham Medium" panose="02000604030000020004" pitchFamily="50" charset="0"/>
                <a:ea typeface="ＭＳ Ｐゴシック"/>
              </a:rPr>
              <a:t>Property Equity wealth can work for you and make homes worth more – ideas?</a:t>
            </a:r>
          </a:p>
        </p:txBody>
      </p:sp>
    </p:spTree>
    <p:extLst>
      <p:ext uri="{BB962C8B-B14F-4D97-AF65-F5344CB8AC3E}">
        <p14:creationId xmlns:p14="http://schemas.microsoft.com/office/powerpoint/2010/main" val="21095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69208" y="315912"/>
            <a:ext cx="10932696" cy="845803"/>
          </a:xfrm>
        </p:spPr>
        <p:txBody>
          <a:bodyPr>
            <a:noAutofit/>
          </a:bodyPr>
          <a:lstStyle/>
          <a:p>
            <a:r>
              <a:rPr lang="en-US" sz="2400" dirty="0">
                <a:latin typeface="Gotham Medium" panose="02000604030000020004" pitchFamily="50" charset="0"/>
              </a:rPr>
              <a:t>Levers </a:t>
            </a:r>
            <a:r>
              <a:rPr lang="en-US" sz="2400" dirty="0">
                <a:solidFill>
                  <a:srgbClr val="0294CD"/>
                </a:solidFill>
                <a:latin typeface="Gotham Medium" panose="02000604030000020004" pitchFamily="50" charset="0"/>
              </a:rPr>
              <a:t>I What’s in your sphere of influence? </a:t>
            </a:r>
          </a:p>
        </p:txBody>
      </p:sp>
      <p:grpSp>
        <p:nvGrpSpPr>
          <p:cNvPr id="2" name="Group 1"/>
          <p:cNvGrpSpPr/>
          <p:nvPr/>
        </p:nvGrpSpPr>
        <p:grpSpPr>
          <a:xfrm>
            <a:off x="1071286" y="1143000"/>
            <a:ext cx="2468876" cy="2468880"/>
            <a:chOff x="1040586" y="1838831"/>
            <a:chExt cx="2743200" cy="2743200"/>
          </a:xfrm>
        </p:grpSpPr>
        <p:sp>
          <p:nvSpPr>
            <p:cNvPr id="12" name="TextBox 11"/>
            <p:cNvSpPr txBox="1"/>
            <p:nvPr/>
          </p:nvSpPr>
          <p:spPr>
            <a:xfrm>
              <a:off x="1070539" y="2824351"/>
              <a:ext cx="2680794" cy="923330"/>
            </a:xfrm>
            <a:prstGeom prst="rect">
              <a:avLst/>
            </a:prstGeom>
            <a:noFill/>
          </p:spPr>
          <p:txBody>
            <a:bodyPr wrap="square" rtlCol="0">
              <a:spAutoFit/>
            </a:bodyPr>
            <a:lstStyle/>
            <a:p>
              <a:pPr algn="ctr" defTabSz="914377">
                <a:defRPr/>
              </a:pPr>
              <a:r>
                <a:rPr lang="en-US" sz="2400" dirty="0">
                  <a:solidFill>
                    <a:srgbClr val="566470"/>
                  </a:solidFill>
                  <a:latin typeface="Gotham Medium" panose="02000604030000020004" pitchFamily="50" charset="0"/>
                  <a:ea typeface="ＭＳ Ｐゴシック"/>
                </a:rPr>
                <a:t>Government Money</a:t>
              </a:r>
            </a:p>
          </p:txBody>
        </p:sp>
        <p:sp>
          <p:nvSpPr>
            <p:cNvPr id="23" name="Flowchart: Connector 22"/>
            <p:cNvSpPr>
              <a:spLocks noChangeAspect="1"/>
            </p:cNvSpPr>
            <p:nvPr/>
          </p:nvSpPr>
          <p:spPr>
            <a:xfrm>
              <a:off x="1040586" y="1838831"/>
              <a:ext cx="2743200" cy="2743200"/>
            </a:xfrm>
            <a:prstGeom prst="flowChartConnector">
              <a:avLst/>
            </a:prstGeom>
            <a:noFill/>
            <a:ln w="76200">
              <a:solidFill>
                <a:srgbClr val="566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a typeface="ＭＳ Ｐゴシック"/>
              </a:endParaRPr>
            </a:p>
          </p:txBody>
        </p:sp>
      </p:grpSp>
      <p:grpSp>
        <p:nvGrpSpPr>
          <p:cNvPr id="3" name="Group 2"/>
          <p:cNvGrpSpPr/>
          <p:nvPr/>
        </p:nvGrpSpPr>
        <p:grpSpPr>
          <a:xfrm>
            <a:off x="4900667" y="1143000"/>
            <a:ext cx="2468880" cy="2468880"/>
            <a:chOff x="4105241" y="1806111"/>
            <a:chExt cx="2468880" cy="2468880"/>
          </a:xfrm>
        </p:grpSpPr>
        <p:sp>
          <p:nvSpPr>
            <p:cNvPr id="13" name="TextBox 12"/>
            <p:cNvSpPr txBox="1"/>
            <p:nvPr/>
          </p:nvSpPr>
          <p:spPr>
            <a:xfrm>
              <a:off x="4154861" y="2675218"/>
              <a:ext cx="2419260" cy="830997"/>
            </a:xfrm>
            <a:prstGeom prst="rect">
              <a:avLst/>
            </a:prstGeom>
            <a:noFill/>
          </p:spPr>
          <p:txBody>
            <a:bodyPr wrap="square" rtlCol="0">
              <a:spAutoFit/>
            </a:bodyPr>
            <a:lstStyle/>
            <a:p>
              <a:pPr algn="ctr" defTabSz="914377">
                <a:defRPr/>
              </a:pPr>
              <a:r>
                <a:rPr lang="en-US" sz="2400" dirty="0">
                  <a:solidFill>
                    <a:srgbClr val="0294CD"/>
                  </a:solidFill>
                  <a:latin typeface="Gotham Medium" panose="02000604030000020004" pitchFamily="50" charset="0"/>
                  <a:ea typeface="ＭＳ Ｐゴシック"/>
                </a:rPr>
                <a:t>Government Assets</a:t>
              </a:r>
              <a:endParaRPr lang="en-US" sz="2400" dirty="0">
                <a:solidFill>
                  <a:srgbClr val="5DC4BE"/>
                </a:solidFill>
                <a:latin typeface="Gotham Medium" panose="02000604030000020004" pitchFamily="50" charset="0"/>
                <a:ea typeface="ＭＳ Ｐゴシック"/>
              </a:endParaRPr>
            </a:p>
          </p:txBody>
        </p:sp>
        <p:sp>
          <p:nvSpPr>
            <p:cNvPr id="24" name="Flowchart: Connector 23"/>
            <p:cNvSpPr>
              <a:spLocks noChangeAspect="1"/>
            </p:cNvSpPr>
            <p:nvPr/>
          </p:nvSpPr>
          <p:spPr>
            <a:xfrm>
              <a:off x="4105241" y="1806111"/>
              <a:ext cx="2468880" cy="2468880"/>
            </a:xfrm>
            <a:prstGeom prst="flowChartConnector">
              <a:avLst/>
            </a:prstGeom>
            <a:noFill/>
            <a:ln w="76200">
              <a:solidFill>
                <a:srgbClr val="029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a typeface="ＭＳ Ｐゴシック"/>
              </a:endParaRPr>
            </a:p>
          </p:txBody>
        </p:sp>
      </p:grpSp>
      <p:grpSp>
        <p:nvGrpSpPr>
          <p:cNvPr id="4" name="Group 3"/>
          <p:cNvGrpSpPr/>
          <p:nvPr/>
        </p:nvGrpSpPr>
        <p:grpSpPr>
          <a:xfrm>
            <a:off x="8808880" y="1143001"/>
            <a:ext cx="2549104" cy="2468880"/>
            <a:chOff x="7320981" y="1838831"/>
            <a:chExt cx="2549104" cy="2468880"/>
          </a:xfrm>
        </p:grpSpPr>
        <p:sp>
          <p:nvSpPr>
            <p:cNvPr id="14" name="TextBox 13"/>
            <p:cNvSpPr txBox="1"/>
            <p:nvPr/>
          </p:nvSpPr>
          <p:spPr>
            <a:xfrm>
              <a:off x="7320981" y="2473106"/>
              <a:ext cx="2549104" cy="1261884"/>
            </a:xfrm>
            <a:prstGeom prst="rect">
              <a:avLst/>
            </a:prstGeom>
            <a:noFill/>
          </p:spPr>
          <p:txBody>
            <a:bodyPr wrap="square" rtlCol="0">
              <a:spAutoFit/>
            </a:bodyPr>
            <a:lstStyle/>
            <a:p>
              <a:pPr algn="ctr" defTabSz="914377">
                <a:defRPr/>
              </a:pPr>
              <a:r>
                <a:rPr lang="en-US" sz="2400" dirty="0">
                  <a:solidFill>
                    <a:srgbClr val="5DC4BE"/>
                  </a:solidFill>
                  <a:latin typeface="Gotham Medium" panose="02000604030000020004" pitchFamily="50" charset="0"/>
                  <a:ea typeface="ＭＳ Ｐゴシック"/>
                </a:rPr>
                <a:t>Other People’s Money: </a:t>
              </a:r>
            </a:p>
            <a:p>
              <a:pPr algn="ctr" defTabSz="914377">
                <a:defRPr/>
              </a:pPr>
              <a:r>
                <a:rPr lang="en-US" sz="1400" dirty="0">
                  <a:solidFill>
                    <a:srgbClr val="5DC4BE"/>
                  </a:solidFill>
                  <a:latin typeface="Gotham Medium" panose="02000604030000020004" pitchFamily="50" charset="0"/>
                  <a:ea typeface="ＭＳ Ｐゴシック"/>
                </a:rPr>
                <a:t>Government / Private Sector Intersection</a:t>
              </a:r>
            </a:p>
          </p:txBody>
        </p:sp>
        <p:sp>
          <p:nvSpPr>
            <p:cNvPr id="25" name="Flowchart: Connector 24"/>
            <p:cNvSpPr>
              <a:spLocks noChangeAspect="1"/>
            </p:cNvSpPr>
            <p:nvPr/>
          </p:nvSpPr>
          <p:spPr>
            <a:xfrm>
              <a:off x="7361093" y="1838831"/>
              <a:ext cx="2468880" cy="2468880"/>
            </a:xfrm>
            <a:prstGeom prst="flowChartConnector">
              <a:avLst/>
            </a:prstGeom>
            <a:noFill/>
            <a:ln w="76200">
              <a:solidFill>
                <a:srgbClr val="5DC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a typeface="ＭＳ Ｐゴシック"/>
              </a:endParaRPr>
            </a:p>
          </p:txBody>
        </p:sp>
      </p:grpSp>
      <p:sp>
        <p:nvSpPr>
          <p:cNvPr id="20" name="TextBox 19">
            <a:extLst>
              <a:ext uri="{FF2B5EF4-FFF2-40B4-BE49-F238E27FC236}">
                <a16:creationId xmlns:a16="http://schemas.microsoft.com/office/drawing/2014/main" id="{F4B27E05-C7C5-4396-A21B-D42085A90EBF}"/>
              </a:ext>
            </a:extLst>
          </p:cNvPr>
          <p:cNvSpPr txBox="1"/>
          <p:nvPr/>
        </p:nvSpPr>
        <p:spPr>
          <a:xfrm>
            <a:off x="477252" y="3808259"/>
            <a:ext cx="3661208" cy="1732141"/>
          </a:xfrm>
          <a:prstGeom prst="rect">
            <a:avLst/>
          </a:prstGeom>
          <a:noFill/>
        </p:spPr>
        <p:txBody>
          <a:bodyPr wrap="square" rtlCol="0">
            <a:spAutoFit/>
          </a:bodyPr>
          <a:lstStyle/>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Expense Budget</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Capital Budget</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Procurement – Built Environment</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Procurement – Contracts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Franchising</a:t>
            </a:r>
            <a:endParaRPr lang="en-US" sz="2400" dirty="0">
              <a:solidFill>
                <a:srgbClr val="566470"/>
              </a:solidFill>
              <a:latin typeface="Gotham Book"/>
              <a:ea typeface="ＭＳ Ｐゴシック"/>
              <a:cs typeface="Gotham Book"/>
            </a:endParaRPr>
          </a:p>
        </p:txBody>
      </p:sp>
      <p:sp>
        <p:nvSpPr>
          <p:cNvPr id="21" name="TextBox 20">
            <a:extLst>
              <a:ext uri="{FF2B5EF4-FFF2-40B4-BE49-F238E27FC236}">
                <a16:creationId xmlns:a16="http://schemas.microsoft.com/office/drawing/2014/main" id="{F5FE200E-A0C6-43F5-9442-F9FB61C1F6DB}"/>
              </a:ext>
            </a:extLst>
          </p:cNvPr>
          <p:cNvSpPr txBox="1"/>
          <p:nvPr/>
        </p:nvSpPr>
        <p:spPr>
          <a:xfrm>
            <a:off x="4138460" y="3808259"/>
            <a:ext cx="3992189" cy="1714957"/>
          </a:xfrm>
          <a:prstGeom prst="rect">
            <a:avLst/>
          </a:prstGeom>
          <a:noFill/>
        </p:spPr>
        <p:txBody>
          <a:bodyPr wrap="square" rtlCol="0">
            <a:spAutoFit/>
          </a:bodyPr>
          <a:lstStyle/>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Owned Property</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Employees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Processes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Operations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Convening Power</a:t>
            </a:r>
          </a:p>
        </p:txBody>
      </p:sp>
      <p:sp>
        <p:nvSpPr>
          <p:cNvPr id="15" name="TextBox 14">
            <a:extLst>
              <a:ext uri="{FF2B5EF4-FFF2-40B4-BE49-F238E27FC236}">
                <a16:creationId xmlns:a16="http://schemas.microsoft.com/office/drawing/2014/main" id="{E83A1F3A-87ED-4B87-96CB-9939C510EEC2}"/>
              </a:ext>
            </a:extLst>
          </p:cNvPr>
          <p:cNvSpPr txBox="1"/>
          <p:nvPr/>
        </p:nvSpPr>
        <p:spPr>
          <a:xfrm>
            <a:off x="8611625" y="3837709"/>
            <a:ext cx="3054347" cy="2064540"/>
          </a:xfrm>
          <a:prstGeom prst="rect">
            <a:avLst/>
          </a:prstGeom>
          <a:noFill/>
        </p:spPr>
        <p:txBody>
          <a:bodyPr wrap="square" rtlCol="0">
            <a:spAutoFit/>
          </a:bodyPr>
          <a:lstStyle/>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Zoning / Land Use</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Rules &amp; Regulations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Enforcement</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Tax Policy / Incentives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Licensing &amp; Permits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Philanthropic Opportunities</a:t>
            </a:r>
          </a:p>
        </p:txBody>
      </p:sp>
    </p:spTree>
    <p:extLst>
      <p:ext uri="{BB962C8B-B14F-4D97-AF65-F5344CB8AC3E}">
        <p14:creationId xmlns:p14="http://schemas.microsoft.com/office/powerpoint/2010/main" val="3169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338FD9-E08C-49FD-BD40-A54BB5E1A681}"/>
              </a:ext>
            </a:extLst>
          </p:cNvPr>
          <p:cNvSpPr txBox="1"/>
          <p:nvPr/>
        </p:nvSpPr>
        <p:spPr>
          <a:xfrm>
            <a:off x="5648056" y="2544535"/>
            <a:ext cx="6543944" cy="1938992"/>
          </a:xfrm>
          <a:prstGeom prst="rect">
            <a:avLst/>
          </a:prstGeom>
          <a:noFill/>
          <a:effectLst/>
        </p:spPr>
        <p:txBody>
          <a:bodyPr wrap="square" rtlCol="0">
            <a:spAutoFit/>
          </a:bodyPr>
          <a:lstStyle/>
          <a:p>
            <a:pPr algn="ctr" defTabSz="1219170"/>
            <a:r>
              <a:rPr lang="en-US" sz="4000" dirty="0">
                <a:latin typeface="Gotham Medium" pitchFamily="50" charset="0"/>
                <a:ea typeface="ＭＳ Ｐゴシック"/>
                <a:cs typeface="Gotham Medium" pitchFamily="50" charset="0"/>
              </a:rPr>
              <a:t>Making Your Resources</a:t>
            </a:r>
          </a:p>
          <a:p>
            <a:pPr algn="ctr" defTabSz="1219170"/>
            <a:r>
              <a:rPr lang="en-US" sz="4000" dirty="0">
                <a:latin typeface="Gotham Medium" pitchFamily="50" charset="0"/>
                <a:ea typeface="ＭＳ Ｐゴシック"/>
                <a:cs typeface="Gotham Medium" pitchFamily="50" charset="0"/>
              </a:rPr>
              <a:t>Work for </a:t>
            </a:r>
          </a:p>
          <a:p>
            <a:pPr algn="ctr" defTabSz="1219170"/>
            <a:r>
              <a:rPr lang="en-US" sz="4000" dirty="0">
                <a:latin typeface="Gotham Medium" pitchFamily="50" charset="0"/>
                <a:ea typeface="ＭＳ Ｐゴシック"/>
                <a:cs typeface="Gotham Medium" pitchFamily="50" charset="0"/>
              </a:rPr>
              <a:t>Your Priorities </a:t>
            </a:r>
          </a:p>
        </p:txBody>
      </p:sp>
      <p:pic>
        <p:nvPicPr>
          <p:cNvPr id="7" name="Google Shape;63;p1" descr="A picture containing room, drawing&#10;&#10;Description automatically generated">
            <a:extLst>
              <a:ext uri="{FF2B5EF4-FFF2-40B4-BE49-F238E27FC236}">
                <a16:creationId xmlns:a16="http://schemas.microsoft.com/office/drawing/2014/main" id="{8F40C812-8162-41D7-AF9E-53E37208CF54}"/>
              </a:ext>
            </a:extLst>
          </p:cNvPr>
          <p:cNvPicPr preferRelativeResize="0">
            <a:picLocks noChangeAspect="1"/>
          </p:cNvPicPr>
          <p:nvPr/>
        </p:nvPicPr>
        <p:blipFill rotWithShape="1">
          <a:blip r:embed="rId3">
            <a:alphaModFix/>
          </a:blip>
          <a:srcRect/>
          <a:stretch/>
        </p:blipFill>
        <p:spPr>
          <a:xfrm>
            <a:off x="356849" y="2371031"/>
            <a:ext cx="4703820" cy="2286000"/>
          </a:xfrm>
          <a:prstGeom prst="rect">
            <a:avLst/>
          </a:prstGeom>
          <a:noFill/>
          <a:ln>
            <a:noFill/>
          </a:ln>
        </p:spPr>
      </p:pic>
      <p:cxnSp>
        <p:nvCxnSpPr>
          <p:cNvPr id="10" name="Google Shape;65;p1">
            <a:extLst>
              <a:ext uri="{FF2B5EF4-FFF2-40B4-BE49-F238E27FC236}">
                <a16:creationId xmlns:a16="http://schemas.microsoft.com/office/drawing/2014/main" id="{45DD9519-6C90-44A2-A65F-5C48EA67574C}"/>
              </a:ext>
            </a:extLst>
          </p:cNvPr>
          <p:cNvCxnSpPr>
            <a:cxnSpLocks/>
          </p:cNvCxnSpPr>
          <p:nvPr/>
        </p:nvCxnSpPr>
        <p:spPr>
          <a:xfrm>
            <a:off x="5354362" y="2448153"/>
            <a:ext cx="0" cy="2400300"/>
          </a:xfrm>
          <a:prstGeom prst="straightConnector1">
            <a:avLst/>
          </a:prstGeom>
          <a:noFill/>
          <a:ln w="9525" cap="flat" cmpd="sng">
            <a:solidFill>
              <a:schemeClr val="dk1"/>
            </a:solidFill>
            <a:prstDash val="dot"/>
            <a:round/>
            <a:headEnd type="none" w="sm" len="sm"/>
            <a:tailEnd type="none" w="sm" len="sm"/>
          </a:ln>
        </p:spPr>
      </p:cxnSp>
    </p:spTree>
    <p:extLst>
      <p:ext uri="{BB962C8B-B14F-4D97-AF65-F5344CB8AC3E}">
        <p14:creationId xmlns:p14="http://schemas.microsoft.com/office/powerpoint/2010/main" val="287774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84300" y="1268413"/>
            <a:ext cx="10807700" cy="4532312"/>
          </a:xfrm>
        </p:spPr>
        <p:txBody>
          <a:bodyPr>
            <a:noAutofit/>
          </a:bodyPr>
          <a:lstStyle/>
          <a:p>
            <a:pPr marL="400041" lvl="1" indent="-400041">
              <a:lnSpc>
                <a:spcPct val="110000"/>
              </a:lnSpc>
            </a:pPr>
            <a:r>
              <a:rPr lang="en-US" sz="2800" dirty="0">
                <a:latin typeface="Gotham Medium" panose="02000604030000020004" pitchFamily="50" charset="0"/>
                <a:cs typeface="Avenir Light"/>
              </a:rPr>
              <a:t>Uncover </a:t>
            </a:r>
            <a:r>
              <a:rPr lang="en-US" sz="2800" dirty="0">
                <a:solidFill>
                  <a:srgbClr val="0294CD"/>
                </a:solidFill>
                <a:latin typeface="Gotham Medium" panose="02000604030000020004" pitchFamily="50" charset="0"/>
                <a:cs typeface="Avenir Light"/>
              </a:rPr>
              <a:t>additional city stakeholders who can unlock support and resources critical for the implementation</a:t>
            </a:r>
          </a:p>
          <a:p>
            <a:pPr marL="400041" lvl="1" indent="-400041">
              <a:lnSpc>
                <a:spcPct val="110000"/>
              </a:lnSpc>
            </a:pPr>
            <a:r>
              <a:rPr lang="en-US" sz="2800" dirty="0">
                <a:latin typeface="Gotham Medium" panose="02000604030000020004" pitchFamily="50" charset="0"/>
                <a:cs typeface="Avenir Light"/>
              </a:rPr>
              <a:t>Develop an appreciation for </a:t>
            </a:r>
            <a:r>
              <a:rPr lang="en-US" sz="2800" dirty="0">
                <a:solidFill>
                  <a:srgbClr val="0294CD"/>
                </a:solidFill>
                <a:latin typeface="Gotham Medium" panose="02000604030000020004" pitchFamily="50" charset="0"/>
                <a:cs typeface="Avenir Light"/>
              </a:rPr>
              <a:t>current resources and tools in your city today</a:t>
            </a:r>
          </a:p>
          <a:p>
            <a:pPr marL="400041" lvl="1" indent="-400041">
              <a:lnSpc>
                <a:spcPct val="110000"/>
              </a:lnSpc>
            </a:pPr>
            <a:r>
              <a:rPr lang="en-US" sz="2800" dirty="0">
                <a:latin typeface="Gotham Medium" panose="02000604030000020004" pitchFamily="50" charset="0"/>
                <a:cs typeface="Avenir Light"/>
              </a:rPr>
              <a:t>Inspire new ways of looking at </a:t>
            </a:r>
            <a:r>
              <a:rPr lang="en-US" sz="2800" dirty="0">
                <a:solidFill>
                  <a:srgbClr val="0294CD"/>
                </a:solidFill>
                <a:latin typeface="Gotham Medium" panose="02000604030000020004" pitchFamily="50" charset="0"/>
                <a:cs typeface="Avenir Light"/>
              </a:rPr>
              <a:t>existing city processes to unlock opportunities to achieve your goals</a:t>
            </a:r>
          </a:p>
          <a:p>
            <a:pPr marL="400041" lvl="1" indent="-400041">
              <a:lnSpc>
                <a:spcPct val="110000"/>
              </a:lnSpc>
            </a:pPr>
            <a:r>
              <a:rPr lang="en-US" sz="2800" dirty="0">
                <a:solidFill>
                  <a:srgbClr val="0294CD"/>
                </a:solidFill>
                <a:latin typeface="Gotham Medium" panose="02000604030000020004" pitchFamily="50" charset="0"/>
                <a:cs typeface="Avenir Light"/>
              </a:rPr>
              <a:t>Start thinking about creative ways to fully achieve the goals in your CAP.</a:t>
            </a:r>
          </a:p>
          <a:p>
            <a:pPr marL="400041" lvl="1" indent="-400041">
              <a:lnSpc>
                <a:spcPct val="110000"/>
              </a:lnSpc>
            </a:pPr>
            <a:endParaRPr lang="en-US" sz="2800" dirty="0">
              <a:solidFill>
                <a:schemeClr val="bg1">
                  <a:lumMod val="50000"/>
                </a:schemeClr>
              </a:solidFill>
              <a:latin typeface="Gotham Medium" panose="02000604030000020004" pitchFamily="50" charset="0"/>
              <a:cs typeface="Avenir Light"/>
            </a:endParaRPr>
          </a:p>
          <a:p>
            <a:pPr marL="400041" lvl="1" indent="-400041">
              <a:lnSpc>
                <a:spcPct val="110000"/>
              </a:lnSpc>
            </a:pPr>
            <a:endParaRPr lang="en-US" sz="3600" dirty="0">
              <a:solidFill>
                <a:schemeClr val="bg1">
                  <a:lumMod val="50000"/>
                </a:schemeClr>
              </a:solidFill>
              <a:latin typeface="Gotham Medium" panose="02000604030000020004" pitchFamily="50" charset="0"/>
              <a:cs typeface="Avenir Light"/>
            </a:endParaRPr>
          </a:p>
        </p:txBody>
      </p:sp>
      <p:sp>
        <p:nvSpPr>
          <p:cNvPr id="5" name="Title 1"/>
          <p:cNvSpPr>
            <a:spLocks noGrp="1"/>
          </p:cNvSpPr>
          <p:nvPr>
            <p:ph type="title" idx="4294967295"/>
          </p:nvPr>
        </p:nvSpPr>
        <p:spPr>
          <a:xfrm>
            <a:off x="0" y="374650"/>
            <a:ext cx="11120438" cy="846138"/>
          </a:xfrm>
        </p:spPr>
        <p:txBody>
          <a:bodyPr>
            <a:noAutofit/>
          </a:bodyPr>
          <a:lstStyle/>
          <a:p>
            <a:r>
              <a:rPr lang="en-US" sz="2400" dirty="0">
                <a:latin typeface="Gotham Medium" panose="02000604030000020004" pitchFamily="50" charset="0"/>
              </a:rPr>
              <a:t>ACTIVATING WHAT YOUR  CITY HAS TO SUPPORT YOUR PRIORITIES</a:t>
            </a:r>
            <a:br>
              <a:rPr lang="en-US" sz="2400" dirty="0">
                <a:latin typeface="Gotham Medium" panose="02000604030000020004" pitchFamily="50" charset="0"/>
              </a:rPr>
            </a:br>
            <a:endParaRPr lang="en-US" sz="2400" dirty="0">
              <a:latin typeface="Gotham Medium" panose="02000604030000020004" pitchFamily="50" charset="0"/>
            </a:endParaRPr>
          </a:p>
        </p:txBody>
      </p:sp>
      <p:pic>
        <p:nvPicPr>
          <p:cNvPr id="6" name="Google Shape;231;p15" descr="A close up of a logo&#10;&#10;Description automatically generated">
            <a:extLst>
              <a:ext uri="{FF2B5EF4-FFF2-40B4-BE49-F238E27FC236}">
                <a16:creationId xmlns:a16="http://schemas.microsoft.com/office/drawing/2014/main" id="{B79CD46C-EF89-4512-AE9E-479853FF67F8}"/>
              </a:ext>
            </a:extLst>
          </p:cNvPr>
          <p:cNvPicPr preferRelativeResize="0"/>
          <p:nvPr/>
        </p:nvPicPr>
        <p:blipFill rotWithShape="1">
          <a:blip r:embed="rId3">
            <a:alphaModFix amt="5000"/>
          </a:blip>
          <a:srcRect l="52140" t="-2861" r="-532" b="-2304"/>
          <a:stretch/>
        </p:blipFill>
        <p:spPr>
          <a:xfrm>
            <a:off x="1" y="1729327"/>
            <a:ext cx="1741094" cy="3837021"/>
          </a:xfrm>
          <a:prstGeom prst="rect">
            <a:avLst/>
          </a:prstGeom>
          <a:noFill/>
          <a:ln>
            <a:noFill/>
          </a:ln>
        </p:spPr>
      </p:pic>
    </p:spTree>
    <p:extLst>
      <p:ext uri="{BB962C8B-B14F-4D97-AF65-F5344CB8AC3E}">
        <p14:creationId xmlns:p14="http://schemas.microsoft.com/office/powerpoint/2010/main" val="80833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ulling levers">
            <a:extLst>
              <a:ext uri="{FF2B5EF4-FFF2-40B4-BE49-F238E27FC236}">
                <a16:creationId xmlns:a16="http://schemas.microsoft.com/office/drawing/2014/main" id="{2431CC24-700B-4508-88AA-E8C96AF24BE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401368" y="541021"/>
            <a:ext cx="3566160" cy="51482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ulling levers">
            <a:extLst>
              <a:ext uri="{FF2B5EF4-FFF2-40B4-BE49-F238E27FC236}">
                <a16:creationId xmlns:a16="http://schemas.microsoft.com/office/drawing/2014/main" id="{B903A2D4-30BE-4549-A5DA-A5557EB3D1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4472" y="541022"/>
            <a:ext cx="4937760" cy="317662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6D0B624-D793-4AFF-91A4-E12BE1BEDD8B}"/>
              </a:ext>
            </a:extLst>
          </p:cNvPr>
          <p:cNvSpPr>
            <a:spLocks noGrp="1"/>
          </p:cNvSpPr>
          <p:nvPr>
            <p:ph type="title" idx="4294967295"/>
          </p:nvPr>
        </p:nvSpPr>
        <p:spPr>
          <a:xfrm>
            <a:off x="-1" y="-76201"/>
            <a:ext cx="3652087" cy="617221"/>
          </a:xfrm>
        </p:spPr>
        <p:txBody>
          <a:bodyPr>
            <a:noAutofit/>
          </a:bodyPr>
          <a:lstStyle/>
          <a:p>
            <a:r>
              <a:rPr lang="en-US" sz="2400" dirty="0">
                <a:latin typeface="Gotham Light" panose="02000604030000020004" pitchFamily="50" charset="0"/>
              </a:rPr>
              <a:t>Government Levers</a:t>
            </a:r>
            <a:endParaRPr lang="en-US" sz="2400" dirty="0">
              <a:solidFill>
                <a:srgbClr val="0294CD"/>
              </a:solidFill>
              <a:latin typeface="Gotham Light" panose="02000604030000020004" pitchFamily="50" charset="0"/>
            </a:endParaRPr>
          </a:p>
        </p:txBody>
      </p:sp>
      <p:pic>
        <p:nvPicPr>
          <p:cNvPr id="1026" name="Picture 2" descr="Image result for pulling levers">
            <a:extLst>
              <a:ext uri="{FF2B5EF4-FFF2-40B4-BE49-F238E27FC236}">
                <a16:creationId xmlns:a16="http://schemas.microsoft.com/office/drawing/2014/main" id="{6268288A-426E-41A4-852C-69A180DE58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2087" y="3393004"/>
            <a:ext cx="4663440" cy="316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6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69208" y="315912"/>
            <a:ext cx="10932696" cy="845803"/>
          </a:xfrm>
        </p:spPr>
        <p:txBody>
          <a:bodyPr>
            <a:noAutofit/>
          </a:bodyPr>
          <a:lstStyle/>
          <a:p>
            <a:r>
              <a:rPr lang="en-US" sz="2400" dirty="0">
                <a:latin typeface="Gotham Medium" panose="02000604030000020004" pitchFamily="50" charset="0"/>
              </a:rPr>
              <a:t>Levers </a:t>
            </a:r>
            <a:r>
              <a:rPr lang="en-US" sz="2400" dirty="0">
                <a:solidFill>
                  <a:srgbClr val="0294CD"/>
                </a:solidFill>
                <a:latin typeface="Gotham Medium" panose="02000604030000020004" pitchFamily="50" charset="0"/>
              </a:rPr>
              <a:t>I What’s in your sphere of influence? </a:t>
            </a:r>
          </a:p>
        </p:txBody>
      </p:sp>
      <p:grpSp>
        <p:nvGrpSpPr>
          <p:cNvPr id="2" name="Group 1"/>
          <p:cNvGrpSpPr/>
          <p:nvPr/>
        </p:nvGrpSpPr>
        <p:grpSpPr>
          <a:xfrm>
            <a:off x="1071286" y="1143000"/>
            <a:ext cx="2468876" cy="2468880"/>
            <a:chOff x="1040586" y="1838831"/>
            <a:chExt cx="2743200" cy="2743200"/>
          </a:xfrm>
        </p:grpSpPr>
        <p:sp>
          <p:nvSpPr>
            <p:cNvPr id="12" name="TextBox 11"/>
            <p:cNvSpPr txBox="1"/>
            <p:nvPr/>
          </p:nvSpPr>
          <p:spPr>
            <a:xfrm>
              <a:off x="1070539" y="2824351"/>
              <a:ext cx="2680794" cy="923330"/>
            </a:xfrm>
            <a:prstGeom prst="rect">
              <a:avLst/>
            </a:prstGeom>
            <a:noFill/>
          </p:spPr>
          <p:txBody>
            <a:bodyPr wrap="square" rtlCol="0">
              <a:spAutoFit/>
            </a:bodyPr>
            <a:lstStyle/>
            <a:p>
              <a:pPr algn="ctr" defTabSz="914377">
                <a:defRPr/>
              </a:pPr>
              <a:r>
                <a:rPr lang="en-US" sz="2400" dirty="0">
                  <a:solidFill>
                    <a:srgbClr val="566470"/>
                  </a:solidFill>
                  <a:latin typeface="Gotham Medium" panose="02000604030000020004" pitchFamily="50" charset="0"/>
                  <a:ea typeface="ＭＳ Ｐゴシック"/>
                </a:rPr>
                <a:t>Government Money</a:t>
              </a:r>
            </a:p>
          </p:txBody>
        </p:sp>
        <p:sp>
          <p:nvSpPr>
            <p:cNvPr id="23" name="Flowchart: Connector 22"/>
            <p:cNvSpPr>
              <a:spLocks noChangeAspect="1"/>
            </p:cNvSpPr>
            <p:nvPr/>
          </p:nvSpPr>
          <p:spPr>
            <a:xfrm>
              <a:off x="1040586" y="1838831"/>
              <a:ext cx="2743200" cy="2743200"/>
            </a:xfrm>
            <a:prstGeom prst="flowChartConnector">
              <a:avLst/>
            </a:prstGeom>
            <a:noFill/>
            <a:ln w="76200">
              <a:solidFill>
                <a:srgbClr val="566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a typeface="ＭＳ Ｐゴシック"/>
              </a:endParaRPr>
            </a:p>
          </p:txBody>
        </p:sp>
      </p:grpSp>
      <p:grpSp>
        <p:nvGrpSpPr>
          <p:cNvPr id="3" name="Group 2"/>
          <p:cNvGrpSpPr/>
          <p:nvPr/>
        </p:nvGrpSpPr>
        <p:grpSpPr>
          <a:xfrm>
            <a:off x="4900667" y="1143000"/>
            <a:ext cx="2468880" cy="2468880"/>
            <a:chOff x="4105241" y="1806111"/>
            <a:chExt cx="2468880" cy="2468880"/>
          </a:xfrm>
        </p:grpSpPr>
        <p:sp>
          <p:nvSpPr>
            <p:cNvPr id="13" name="TextBox 12"/>
            <p:cNvSpPr txBox="1"/>
            <p:nvPr/>
          </p:nvSpPr>
          <p:spPr>
            <a:xfrm>
              <a:off x="4154861" y="2675218"/>
              <a:ext cx="2419260" cy="1046440"/>
            </a:xfrm>
            <a:prstGeom prst="rect">
              <a:avLst/>
            </a:prstGeom>
            <a:noFill/>
          </p:spPr>
          <p:txBody>
            <a:bodyPr wrap="square" rtlCol="0">
              <a:spAutoFit/>
            </a:bodyPr>
            <a:lstStyle/>
            <a:p>
              <a:pPr algn="ctr" defTabSz="914377">
                <a:defRPr/>
              </a:pPr>
              <a:r>
                <a:rPr lang="en-US" sz="2400" dirty="0">
                  <a:solidFill>
                    <a:srgbClr val="0294CD"/>
                  </a:solidFill>
                  <a:latin typeface="Gotham Medium" panose="02000604030000020004" pitchFamily="50" charset="0"/>
                  <a:ea typeface="ＭＳ Ｐゴシック"/>
                </a:rPr>
                <a:t>Government Assets</a:t>
              </a:r>
            </a:p>
            <a:p>
              <a:pPr algn="ctr" defTabSz="914377">
                <a:defRPr/>
              </a:pPr>
              <a:r>
                <a:rPr lang="en-US" sz="1400" dirty="0">
                  <a:solidFill>
                    <a:srgbClr val="0294CD"/>
                  </a:solidFill>
                  <a:latin typeface="Gotham Medium" panose="02000604030000020004" pitchFamily="50" charset="0"/>
                  <a:ea typeface="ＭＳ Ｐゴシック"/>
                </a:rPr>
                <a:t>“Things You Own”</a:t>
              </a:r>
              <a:endParaRPr lang="en-US" sz="1400" dirty="0">
                <a:solidFill>
                  <a:srgbClr val="5DC4BE"/>
                </a:solidFill>
                <a:latin typeface="Gotham Medium" panose="02000604030000020004" pitchFamily="50" charset="0"/>
                <a:ea typeface="ＭＳ Ｐゴシック"/>
              </a:endParaRPr>
            </a:p>
          </p:txBody>
        </p:sp>
        <p:sp>
          <p:nvSpPr>
            <p:cNvPr id="24" name="Flowchart: Connector 23"/>
            <p:cNvSpPr>
              <a:spLocks noChangeAspect="1"/>
            </p:cNvSpPr>
            <p:nvPr/>
          </p:nvSpPr>
          <p:spPr>
            <a:xfrm>
              <a:off x="4105241" y="1806111"/>
              <a:ext cx="2468880" cy="2468880"/>
            </a:xfrm>
            <a:prstGeom prst="flowChartConnector">
              <a:avLst/>
            </a:prstGeom>
            <a:noFill/>
            <a:ln w="76200">
              <a:solidFill>
                <a:srgbClr val="029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a typeface="ＭＳ Ｐゴシック"/>
              </a:endParaRPr>
            </a:p>
          </p:txBody>
        </p:sp>
      </p:grpSp>
      <p:grpSp>
        <p:nvGrpSpPr>
          <p:cNvPr id="4" name="Group 3"/>
          <p:cNvGrpSpPr/>
          <p:nvPr/>
        </p:nvGrpSpPr>
        <p:grpSpPr>
          <a:xfrm>
            <a:off x="8808880" y="1143001"/>
            <a:ext cx="2549104" cy="2468880"/>
            <a:chOff x="7320981" y="1838831"/>
            <a:chExt cx="2549104" cy="2468880"/>
          </a:xfrm>
        </p:grpSpPr>
        <p:sp>
          <p:nvSpPr>
            <p:cNvPr id="14" name="TextBox 13"/>
            <p:cNvSpPr txBox="1"/>
            <p:nvPr/>
          </p:nvSpPr>
          <p:spPr>
            <a:xfrm>
              <a:off x="7320981" y="2473106"/>
              <a:ext cx="2549104" cy="1261884"/>
            </a:xfrm>
            <a:prstGeom prst="rect">
              <a:avLst/>
            </a:prstGeom>
            <a:noFill/>
          </p:spPr>
          <p:txBody>
            <a:bodyPr wrap="square" rtlCol="0">
              <a:spAutoFit/>
            </a:bodyPr>
            <a:lstStyle/>
            <a:p>
              <a:pPr algn="ctr" defTabSz="914377">
                <a:defRPr/>
              </a:pPr>
              <a:r>
                <a:rPr lang="en-US" sz="2400" dirty="0">
                  <a:solidFill>
                    <a:srgbClr val="5DC4BE"/>
                  </a:solidFill>
                  <a:latin typeface="Gotham Medium" panose="02000604030000020004" pitchFamily="50" charset="0"/>
                  <a:ea typeface="ＭＳ Ｐゴシック"/>
                </a:rPr>
                <a:t>Other People’s Money: </a:t>
              </a:r>
            </a:p>
            <a:p>
              <a:pPr algn="ctr" defTabSz="914377">
                <a:defRPr/>
              </a:pPr>
              <a:r>
                <a:rPr lang="en-US" sz="1400" dirty="0">
                  <a:solidFill>
                    <a:srgbClr val="5DC4BE"/>
                  </a:solidFill>
                  <a:latin typeface="Gotham Medium" panose="02000604030000020004" pitchFamily="50" charset="0"/>
                  <a:ea typeface="ＭＳ Ｐゴシック"/>
                </a:rPr>
                <a:t>Government / Private Sector Intersection</a:t>
              </a:r>
            </a:p>
          </p:txBody>
        </p:sp>
        <p:sp>
          <p:nvSpPr>
            <p:cNvPr id="25" name="Flowchart: Connector 24"/>
            <p:cNvSpPr>
              <a:spLocks noChangeAspect="1"/>
            </p:cNvSpPr>
            <p:nvPr/>
          </p:nvSpPr>
          <p:spPr>
            <a:xfrm>
              <a:off x="7361093" y="1838831"/>
              <a:ext cx="2468880" cy="2468880"/>
            </a:xfrm>
            <a:prstGeom prst="flowChartConnector">
              <a:avLst/>
            </a:prstGeom>
            <a:noFill/>
            <a:ln w="76200">
              <a:solidFill>
                <a:srgbClr val="5DC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a typeface="ＭＳ Ｐゴシック"/>
              </a:endParaRPr>
            </a:p>
          </p:txBody>
        </p:sp>
      </p:grpSp>
      <p:sp>
        <p:nvSpPr>
          <p:cNvPr id="20" name="TextBox 19">
            <a:extLst>
              <a:ext uri="{FF2B5EF4-FFF2-40B4-BE49-F238E27FC236}">
                <a16:creationId xmlns:a16="http://schemas.microsoft.com/office/drawing/2014/main" id="{F4B27E05-C7C5-4396-A21B-D42085A90EBF}"/>
              </a:ext>
            </a:extLst>
          </p:cNvPr>
          <p:cNvSpPr txBox="1"/>
          <p:nvPr/>
        </p:nvSpPr>
        <p:spPr>
          <a:xfrm>
            <a:off x="477252" y="3808259"/>
            <a:ext cx="3661208" cy="1732141"/>
          </a:xfrm>
          <a:prstGeom prst="rect">
            <a:avLst/>
          </a:prstGeom>
          <a:noFill/>
        </p:spPr>
        <p:txBody>
          <a:bodyPr wrap="square" rtlCol="0">
            <a:spAutoFit/>
          </a:bodyPr>
          <a:lstStyle/>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Expense Budget</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Capital Budget</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Procurement – Built Environment</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Procurement – Contracts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Franchising</a:t>
            </a:r>
            <a:endParaRPr lang="en-US" sz="2400" dirty="0">
              <a:solidFill>
                <a:srgbClr val="566470"/>
              </a:solidFill>
              <a:latin typeface="Gotham Book"/>
              <a:ea typeface="ＭＳ Ｐゴシック"/>
              <a:cs typeface="Gotham Book"/>
            </a:endParaRPr>
          </a:p>
        </p:txBody>
      </p:sp>
      <p:sp>
        <p:nvSpPr>
          <p:cNvPr id="21" name="TextBox 20">
            <a:extLst>
              <a:ext uri="{FF2B5EF4-FFF2-40B4-BE49-F238E27FC236}">
                <a16:creationId xmlns:a16="http://schemas.microsoft.com/office/drawing/2014/main" id="{F5FE200E-A0C6-43F5-9442-F9FB61C1F6DB}"/>
              </a:ext>
            </a:extLst>
          </p:cNvPr>
          <p:cNvSpPr txBox="1"/>
          <p:nvPr/>
        </p:nvSpPr>
        <p:spPr>
          <a:xfrm>
            <a:off x="4138460" y="3808259"/>
            <a:ext cx="3992189" cy="1714957"/>
          </a:xfrm>
          <a:prstGeom prst="rect">
            <a:avLst/>
          </a:prstGeom>
          <a:noFill/>
        </p:spPr>
        <p:txBody>
          <a:bodyPr wrap="square" rtlCol="0">
            <a:spAutoFit/>
          </a:bodyPr>
          <a:lstStyle/>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Owned Property</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Employees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Processes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Operations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Government Convening Power</a:t>
            </a:r>
          </a:p>
        </p:txBody>
      </p:sp>
      <p:sp>
        <p:nvSpPr>
          <p:cNvPr id="22" name="TextBox 21">
            <a:extLst>
              <a:ext uri="{FF2B5EF4-FFF2-40B4-BE49-F238E27FC236}">
                <a16:creationId xmlns:a16="http://schemas.microsoft.com/office/drawing/2014/main" id="{AC5709CE-3965-435D-811E-A5FD6DE443F8}"/>
              </a:ext>
            </a:extLst>
          </p:cNvPr>
          <p:cNvSpPr txBox="1"/>
          <p:nvPr/>
        </p:nvSpPr>
        <p:spPr>
          <a:xfrm>
            <a:off x="8611625" y="3837709"/>
            <a:ext cx="3054347" cy="2047355"/>
          </a:xfrm>
          <a:prstGeom prst="rect">
            <a:avLst/>
          </a:prstGeom>
          <a:noFill/>
        </p:spPr>
        <p:txBody>
          <a:bodyPr wrap="square" rtlCol="0">
            <a:spAutoFit/>
          </a:bodyPr>
          <a:lstStyle/>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Zoning / Land Use</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Rules &amp; Regulations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Enforcement</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Tax Policy / Incentives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Licensing &amp; Permits</a:t>
            </a:r>
          </a:p>
          <a:p>
            <a:pPr marL="285744" indent="-285744" defTabSz="914377">
              <a:lnSpc>
                <a:spcPct val="120000"/>
              </a:lnSpc>
              <a:buFont typeface="Arial" panose="020B0604020202020204" pitchFamily="34" charset="0"/>
              <a:buChar char="•"/>
              <a:defRPr/>
            </a:pPr>
            <a:r>
              <a:rPr lang="en-US" dirty="0">
                <a:solidFill>
                  <a:srgbClr val="566470"/>
                </a:solidFill>
                <a:latin typeface="Gotham Book"/>
                <a:ea typeface="ＭＳ Ｐゴシック"/>
                <a:cs typeface="Gotham Book"/>
              </a:rPr>
              <a:t>Philanthropic Opportunities</a:t>
            </a:r>
          </a:p>
        </p:txBody>
      </p:sp>
    </p:spTree>
    <p:extLst>
      <p:ext uri="{BB962C8B-B14F-4D97-AF65-F5344CB8AC3E}">
        <p14:creationId xmlns:p14="http://schemas.microsoft.com/office/powerpoint/2010/main" val="20592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82129" y="301673"/>
            <a:ext cx="11071671" cy="606425"/>
          </a:xfrm>
        </p:spPr>
        <p:txBody>
          <a:bodyPr>
            <a:noAutofit/>
          </a:bodyPr>
          <a:lstStyle/>
          <a:p>
            <a:r>
              <a:rPr lang="en-US" sz="2400" b="0" dirty="0">
                <a:solidFill>
                  <a:schemeClr val="tx1"/>
                </a:solidFill>
                <a:latin typeface="Gotham Medium" panose="02000604030000020004" pitchFamily="50" charset="0"/>
              </a:rPr>
              <a:t>Levers </a:t>
            </a:r>
            <a:r>
              <a:rPr lang="en-US" sz="2400" dirty="0">
                <a:solidFill>
                  <a:srgbClr val="0294CD"/>
                </a:solidFill>
                <a:latin typeface="Gotham Medium" panose="02000604030000020004" pitchFamily="50" charset="0"/>
              </a:rPr>
              <a:t>I Government Money – Expense Money</a:t>
            </a:r>
          </a:p>
        </p:txBody>
      </p:sp>
      <p:sp>
        <p:nvSpPr>
          <p:cNvPr id="8" name="Content Placeholder 7">
            <a:extLst>
              <a:ext uri="{FF2B5EF4-FFF2-40B4-BE49-F238E27FC236}">
                <a16:creationId xmlns:a16="http://schemas.microsoft.com/office/drawing/2014/main" id="{7D2A1F6C-9CEC-483D-B60F-767AD30420FD}"/>
              </a:ext>
            </a:extLst>
          </p:cNvPr>
          <p:cNvSpPr>
            <a:spLocks noGrp="1"/>
          </p:cNvSpPr>
          <p:nvPr>
            <p:ph idx="1"/>
          </p:nvPr>
        </p:nvSpPr>
        <p:spPr>
          <a:xfrm>
            <a:off x="838200" y="1153190"/>
            <a:ext cx="10515600" cy="4718051"/>
          </a:xfrm>
        </p:spPr>
        <p:txBody>
          <a:bodyPr>
            <a:normAutofit/>
          </a:bodyPr>
          <a:lstStyle/>
          <a:p>
            <a:pPr marL="152410" indent="0">
              <a:buNone/>
            </a:pPr>
            <a:r>
              <a:rPr lang="en-US" sz="2000" dirty="0">
                <a:latin typeface="Gotham Medium" panose="02000604030000020004" pitchFamily="50" charset="0"/>
              </a:rPr>
              <a:t>Revenue Streams: You already have the money:</a:t>
            </a:r>
          </a:p>
          <a:p>
            <a:pPr marL="533413" indent="-457189"/>
            <a:r>
              <a:rPr lang="en-US" sz="2000" dirty="0">
                <a:latin typeface="Gotham Light" panose="02000604030000020004" pitchFamily="50" charset="0"/>
              </a:rPr>
              <a:t>Energy, Water, Waste, and Taxes – built-in revenue stream systems support the current state, but could they fund a better state? </a:t>
            </a:r>
          </a:p>
          <a:p>
            <a:pPr marL="1066786" lvl="1" indent="-457189"/>
            <a:r>
              <a:rPr lang="en-US" sz="2000" dirty="0">
                <a:latin typeface="Gotham Light" panose="02000604030000020004" pitchFamily="50" charset="0"/>
              </a:rPr>
              <a:t>Planning and budgeting for the future outcome – 10, 20, 50 years….</a:t>
            </a:r>
          </a:p>
          <a:p>
            <a:pPr marL="1066786" lvl="1" indent="-457189"/>
            <a:r>
              <a:rPr lang="en-US" sz="2000" dirty="0">
                <a:latin typeface="Gotham Light" panose="02000604030000020004" pitchFamily="50" charset="0"/>
              </a:rPr>
              <a:t>These are not fixed costs - Managing slow-moving variable costs</a:t>
            </a:r>
          </a:p>
          <a:p>
            <a:pPr marL="457200" indent="-457200">
              <a:buAutoNum type="arabicPeriod" startAt="3"/>
            </a:pPr>
            <a:endParaRPr lang="en-US" sz="2000" dirty="0"/>
          </a:p>
          <a:p>
            <a:pPr marL="1143000" lvl="1" indent="-457200"/>
            <a:endParaRPr lang="en-US" dirty="0"/>
          </a:p>
        </p:txBody>
      </p:sp>
      <p:pic>
        <p:nvPicPr>
          <p:cNvPr id="1026" name="Picture 2" descr="http://www1.nyc.gov/assets/home/images/press_release/2013/October/PR343-13.jpg">
            <a:extLst>
              <a:ext uri="{FF2B5EF4-FFF2-40B4-BE49-F238E27FC236}">
                <a16:creationId xmlns:a16="http://schemas.microsoft.com/office/drawing/2014/main" id="{F5D9372A-DE77-4F63-AF1F-A1C59BDF88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6599" y="3488267"/>
            <a:ext cx="3892832" cy="25984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D3FB586-5274-4721-ABCC-72B5570F3B39}"/>
              </a:ext>
            </a:extLst>
          </p:cNvPr>
          <p:cNvSpPr/>
          <p:nvPr/>
        </p:nvSpPr>
        <p:spPr>
          <a:xfrm>
            <a:off x="5048442" y="3488267"/>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Gotham Light" panose="02000604030000020004" pitchFamily="50" charset="0"/>
                <a:ea typeface="+mn-ea"/>
                <a:cs typeface="+mn-cs"/>
              </a:rPr>
              <a:t>Mayor Bloomberg Announces All 250,000 Street Lights in New York City Will Be Replaced With Energy-Efficient LEDs by 2017, $79 Million Program Will Reducing Energy Consumption and Annual Cost Savings of $6 Million In Energy and $8 Million in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Gotham Light" panose="02000604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Gotham Light" panose="02000604030000020004" pitchFamily="50" charset="0"/>
                <a:ea typeface="+mn-ea"/>
                <a:cs typeface="+mn-cs"/>
              </a:rPr>
              <a:t>October 24, 2013</a:t>
            </a:r>
          </a:p>
        </p:txBody>
      </p:sp>
      <p:grpSp>
        <p:nvGrpSpPr>
          <p:cNvPr id="4" name="Group 3">
            <a:extLst>
              <a:ext uri="{FF2B5EF4-FFF2-40B4-BE49-F238E27FC236}">
                <a16:creationId xmlns:a16="http://schemas.microsoft.com/office/drawing/2014/main" id="{7C9D3F1C-3EA0-4001-9AB0-95A47BCC43A5}"/>
              </a:ext>
            </a:extLst>
          </p:cNvPr>
          <p:cNvGrpSpPr/>
          <p:nvPr/>
        </p:nvGrpSpPr>
        <p:grpSpPr>
          <a:xfrm>
            <a:off x="10893610" y="75398"/>
            <a:ext cx="1265145" cy="1188720"/>
            <a:chOff x="9513660" y="190344"/>
            <a:chExt cx="1265145" cy="1188720"/>
          </a:xfrm>
        </p:grpSpPr>
        <p:sp>
          <p:nvSpPr>
            <p:cNvPr id="6" name="TextBox 5">
              <a:extLst>
                <a:ext uri="{FF2B5EF4-FFF2-40B4-BE49-F238E27FC236}">
                  <a16:creationId xmlns:a16="http://schemas.microsoft.com/office/drawing/2014/main" id="{C20C8B94-D4F4-41AD-A521-1B1AFE24B956}"/>
                </a:ext>
              </a:extLst>
            </p:cNvPr>
            <p:cNvSpPr txBox="1"/>
            <p:nvPr/>
          </p:nvSpPr>
          <p:spPr>
            <a:xfrm>
              <a:off x="9513660" y="553872"/>
              <a:ext cx="12651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6470"/>
                  </a:solidFill>
                  <a:effectLst/>
                  <a:uLnTx/>
                  <a:uFillTx/>
                  <a:latin typeface="Gotham Medium" panose="02000604030000020004" pitchFamily="50" charset="0"/>
                  <a:ea typeface="+mn-ea"/>
                  <a:cs typeface="+mn-cs"/>
                </a:rPr>
                <a:t>Government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6470"/>
                  </a:solidFill>
                  <a:effectLst/>
                  <a:uLnTx/>
                  <a:uFillTx/>
                  <a:latin typeface="Gotham Medium" panose="02000604030000020004" pitchFamily="50" charset="0"/>
                  <a:ea typeface="+mn-ea"/>
                  <a:cs typeface="+mn-cs"/>
                </a:rPr>
                <a:t>Money</a:t>
              </a:r>
            </a:p>
          </p:txBody>
        </p:sp>
        <p:sp>
          <p:nvSpPr>
            <p:cNvPr id="7" name="Flowchart: Connector 6">
              <a:extLst>
                <a:ext uri="{FF2B5EF4-FFF2-40B4-BE49-F238E27FC236}">
                  <a16:creationId xmlns:a16="http://schemas.microsoft.com/office/drawing/2014/main" id="{39DFD923-1EE4-404C-AF8C-14EBC9FB8FA0}"/>
                </a:ext>
              </a:extLst>
            </p:cNvPr>
            <p:cNvSpPr>
              <a:spLocks noChangeAspect="1"/>
            </p:cNvSpPr>
            <p:nvPr/>
          </p:nvSpPr>
          <p:spPr>
            <a:xfrm>
              <a:off x="9548559" y="190344"/>
              <a:ext cx="1188720" cy="1188720"/>
            </a:xfrm>
            <a:prstGeom prst="flowChartConnector">
              <a:avLst/>
            </a:prstGeom>
            <a:noFill/>
            <a:ln w="76200">
              <a:solidFill>
                <a:srgbClr val="566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Rectangle 2">
            <a:extLst>
              <a:ext uri="{FF2B5EF4-FFF2-40B4-BE49-F238E27FC236}">
                <a16:creationId xmlns:a16="http://schemas.microsoft.com/office/drawing/2014/main" id="{EB31A5C9-9BE2-4F99-A19A-DC4E921F63DE}"/>
              </a:ext>
            </a:extLst>
          </p:cNvPr>
          <p:cNvSpPr/>
          <p:nvPr/>
        </p:nvSpPr>
        <p:spPr>
          <a:xfrm>
            <a:off x="736599" y="3488267"/>
            <a:ext cx="3892833" cy="2628066"/>
          </a:xfrm>
          <a:prstGeom prst="rect">
            <a:avLst/>
          </a:prstGeom>
          <a:solidFill>
            <a:schemeClr val="tx1"/>
          </a:solidFill>
          <a:ln w="28575">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otham Medium" panose="02000604030000020004" pitchFamily="50" charset="0"/>
                <a:ea typeface="+mn-ea"/>
                <a:cs typeface="+mn-cs"/>
              </a:rPr>
              <a:t>How</a:t>
            </a:r>
            <a:r>
              <a:rPr kumimoji="0" lang="en-US" sz="2400" b="0" i="0" u="none" strike="noStrike" kern="1200" cap="none" spc="0" normalizeH="0" noProof="0" dirty="0">
                <a:ln>
                  <a:noFill/>
                </a:ln>
                <a:solidFill>
                  <a:prstClr val="white"/>
                </a:solidFill>
                <a:effectLst/>
                <a:uLnTx/>
                <a:uFillTx/>
                <a:latin typeface="Gotham Medium" panose="02000604030000020004" pitchFamily="50" charset="0"/>
                <a:ea typeface="+mn-ea"/>
                <a:cs typeface="+mn-cs"/>
              </a:rPr>
              <a:t> can we think about expense budgets over time to save money and / or improve service while meeting bigger goals?</a:t>
            </a:r>
            <a:endParaRPr kumimoji="0" lang="en-US" sz="2400" b="0" i="0" u="none" strike="noStrike" kern="1200" cap="none" spc="0" normalizeH="0" baseline="0" noProof="0" dirty="0">
              <a:ln>
                <a:noFill/>
              </a:ln>
              <a:solidFill>
                <a:prstClr val="white"/>
              </a:solidFill>
              <a:effectLst/>
              <a:uLnTx/>
              <a:uFillTx/>
              <a:latin typeface="Gotham Medium" panose="02000604030000020004" pitchFamily="50" charset="0"/>
              <a:ea typeface="+mn-ea"/>
              <a:cs typeface="+mn-cs"/>
            </a:endParaRPr>
          </a:p>
        </p:txBody>
      </p:sp>
    </p:spTree>
    <p:extLst>
      <p:ext uri="{BB962C8B-B14F-4D97-AF65-F5344CB8AC3E}">
        <p14:creationId xmlns:p14="http://schemas.microsoft.com/office/powerpoint/2010/main" val="52786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83464" y="301752"/>
            <a:ext cx="10515600" cy="606425"/>
          </a:xfrm>
        </p:spPr>
        <p:txBody>
          <a:bodyPr>
            <a:noAutofit/>
          </a:bodyPr>
          <a:lstStyle/>
          <a:p>
            <a:r>
              <a:rPr lang="en-US" sz="2400" b="0" dirty="0">
                <a:solidFill>
                  <a:schemeClr val="tx1"/>
                </a:solidFill>
                <a:latin typeface="Gotham Medium" panose="02000604030000020004" pitchFamily="50" charset="0"/>
              </a:rPr>
              <a:t>Levers </a:t>
            </a:r>
            <a:r>
              <a:rPr lang="en-US" sz="2400" dirty="0">
                <a:solidFill>
                  <a:srgbClr val="0294CD"/>
                </a:solidFill>
                <a:latin typeface="Gotham Medium" panose="02000604030000020004" pitchFamily="50" charset="0"/>
              </a:rPr>
              <a:t>I Government Money – Capital Budget</a:t>
            </a:r>
          </a:p>
        </p:txBody>
      </p:sp>
      <p:sp>
        <p:nvSpPr>
          <p:cNvPr id="8" name="Content Placeholder 7">
            <a:extLst>
              <a:ext uri="{FF2B5EF4-FFF2-40B4-BE49-F238E27FC236}">
                <a16:creationId xmlns:a16="http://schemas.microsoft.com/office/drawing/2014/main" id="{7D2A1F6C-9CEC-483D-B60F-767AD30420FD}"/>
              </a:ext>
            </a:extLst>
          </p:cNvPr>
          <p:cNvSpPr>
            <a:spLocks noGrp="1"/>
          </p:cNvSpPr>
          <p:nvPr>
            <p:ph idx="1"/>
          </p:nvPr>
        </p:nvSpPr>
        <p:spPr>
          <a:xfrm>
            <a:off x="838200" y="1182686"/>
            <a:ext cx="7239000" cy="4913314"/>
          </a:xfrm>
        </p:spPr>
        <p:txBody>
          <a:bodyPr>
            <a:normAutofit fontScale="62500" lnSpcReduction="20000"/>
          </a:bodyPr>
          <a:lstStyle/>
          <a:p>
            <a:pPr marL="0" indent="0">
              <a:buNone/>
            </a:pPr>
            <a:r>
              <a:rPr lang="en-US" sz="2600" dirty="0">
                <a:latin typeface="Gotham Light" panose="02000604030000020004" pitchFamily="50" charset="0"/>
              </a:rPr>
              <a:t>Capital projects take years to plan and their impact is felt even longer.  How can you leverage your capital spend to achieve your resilience goals? </a:t>
            </a:r>
          </a:p>
          <a:p>
            <a:endParaRPr lang="en-US" sz="2600" dirty="0">
              <a:latin typeface="Gotham Light" panose="02000604030000020004" pitchFamily="50" charset="0"/>
            </a:endParaRPr>
          </a:p>
          <a:p>
            <a:r>
              <a:rPr lang="en-US" sz="2600" dirty="0">
                <a:latin typeface="Gotham Medium" panose="02000604030000020004" pitchFamily="50" charset="0"/>
              </a:rPr>
              <a:t>Money over time adds up:</a:t>
            </a:r>
          </a:p>
          <a:p>
            <a:pPr marL="1143000" lvl="1" indent="-457200"/>
            <a:r>
              <a:rPr lang="en-US" sz="2600" dirty="0">
                <a:latin typeface="Gotham Light" panose="02000604030000020004" pitchFamily="50" charset="0"/>
              </a:rPr>
              <a:t>10, 20, 30 years</a:t>
            </a:r>
          </a:p>
          <a:p>
            <a:pPr marL="1143000" lvl="1" indent="-457200"/>
            <a:r>
              <a:rPr lang="en-US" sz="2600" dirty="0">
                <a:latin typeface="Gotham Light" panose="02000604030000020004" pitchFamily="50" charset="0"/>
              </a:rPr>
              <a:t>Reoccurring Budgets add up</a:t>
            </a:r>
          </a:p>
          <a:p>
            <a:pPr marL="1143000" lvl="2" indent="0">
              <a:buNone/>
            </a:pPr>
            <a:endParaRPr lang="en-US" sz="2600" dirty="0">
              <a:latin typeface="Gotham Light" panose="02000604030000020004" pitchFamily="50" charset="0"/>
            </a:endParaRPr>
          </a:p>
          <a:p>
            <a:r>
              <a:rPr lang="en-US" sz="2600" dirty="0">
                <a:latin typeface="Gotham Medium" panose="02000604030000020004" pitchFamily="50" charset="0"/>
              </a:rPr>
              <a:t>Big investments create Big Value </a:t>
            </a:r>
            <a:br>
              <a:rPr lang="en-US" sz="2600" dirty="0">
                <a:latin typeface="Gotham Light" panose="02000604030000020004" pitchFamily="50" charset="0"/>
              </a:rPr>
            </a:br>
            <a:r>
              <a:rPr lang="en-US" sz="2600" dirty="0">
                <a:latin typeface="Gotham Light" panose="02000604030000020004" pitchFamily="50" charset="0"/>
              </a:rPr>
              <a:t>Are you leveraging this value for its best use?</a:t>
            </a:r>
          </a:p>
          <a:p>
            <a:pPr marL="1143000" lvl="1" indent="-457200"/>
            <a:r>
              <a:rPr lang="en-US" sz="2600" dirty="0">
                <a:latin typeface="Gotham Light" panose="02000604030000020004" pitchFamily="50" charset="0"/>
              </a:rPr>
              <a:t>Value Capture – focus on your goals</a:t>
            </a:r>
          </a:p>
          <a:p>
            <a:pPr marL="1143000" lvl="1" indent="-457200"/>
            <a:endParaRPr lang="en-US" sz="2600" dirty="0">
              <a:latin typeface="Gotham Light" panose="02000604030000020004" pitchFamily="50" charset="0"/>
            </a:endParaRPr>
          </a:p>
          <a:p>
            <a:r>
              <a:rPr lang="en-US" sz="2600" dirty="0">
                <a:latin typeface="Gotham Medium" panose="02000604030000020004" pitchFamily="50" charset="0"/>
              </a:rPr>
              <a:t>Linking your capital spend with priorities</a:t>
            </a:r>
          </a:p>
          <a:p>
            <a:pPr marL="1143000" lvl="1" indent="-457200"/>
            <a:r>
              <a:rPr lang="en-US" sz="2600" dirty="0">
                <a:latin typeface="Gotham Light" panose="02000604030000020004" pitchFamily="50" charset="0"/>
              </a:rPr>
              <a:t>Design standard (model streets)</a:t>
            </a:r>
          </a:p>
          <a:p>
            <a:pPr marL="1143000" lvl="1" indent="-457200"/>
            <a:r>
              <a:rPr lang="en-US" sz="2600" dirty="0">
                <a:latin typeface="Gotham Light" panose="02000604030000020004" pitchFamily="50" charset="0"/>
              </a:rPr>
              <a:t>Link to zoning and targeted neighborhoods (NYC park spend)</a:t>
            </a:r>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8E2F0231-1C12-457A-809C-31747D2672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34" r="5330" b="3572"/>
          <a:stretch/>
        </p:blipFill>
        <p:spPr>
          <a:xfrm>
            <a:off x="8296049" y="1485901"/>
            <a:ext cx="3071973" cy="2468880"/>
          </a:xfrm>
          <a:prstGeom prst="rect">
            <a:avLst/>
          </a:prstGeom>
          <a:ln w="38100">
            <a:solidFill>
              <a:srgbClr val="00B0F0"/>
            </a:solidFill>
          </a:ln>
        </p:spPr>
      </p:pic>
      <p:pic>
        <p:nvPicPr>
          <p:cNvPr id="5" name="Picture 2" descr="Image result for hudson yards subway">
            <a:extLst>
              <a:ext uri="{FF2B5EF4-FFF2-40B4-BE49-F238E27FC236}">
                <a16:creationId xmlns:a16="http://schemas.microsoft.com/office/drawing/2014/main" id="{3B2E175E-D115-4805-A040-824B7707A4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96049" y="4072466"/>
            <a:ext cx="3072384" cy="2044532"/>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90CA1AF-E962-4A5A-940F-438F502291DD}"/>
              </a:ext>
            </a:extLst>
          </p:cNvPr>
          <p:cNvGrpSpPr/>
          <p:nvPr/>
        </p:nvGrpSpPr>
        <p:grpSpPr>
          <a:xfrm>
            <a:off x="10628851" y="171498"/>
            <a:ext cx="1563149" cy="1188720"/>
            <a:chOff x="9353407" y="190344"/>
            <a:chExt cx="1563149" cy="1188720"/>
          </a:xfrm>
        </p:grpSpPr>
        <p:sp>
          <p:nvSpPr>
            <p:cNvPr id="12" name="TextBox 11">
              <a:extLst>
                <a:ext uri="{FF2B5EF4-FFF2-40B4-BE49-F238E27FC236}">
                  <a16:creationId xmlns:a16="http://schemas.microsoft.com/office/drawing/2014/main" id="{987ABBA7-B1A5-42B9-A3BA-96CBF9A32133}"/>
                </a:ext>
              </a:extLst>
            </p:cNvPr>
            <p:cNvSpPr txBox="1"/>
            <p:nvPr/>
          </p:nvSpPr>
          <p:spPr>
            <a:xfrm>
              <a:off x="9353407" y="553871"/>
              <a:ext cx="15631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6470"/>
                  </a:solidFill>
                  <a:effectLst/>
                  <a:uLnTx/>
                  <a:uFillTx/>
                  <a:latin typeface="Gotham Medium" panose="02000604030000020004" pitchFamily="50" charset="0"/>
                  <a:ea typeface="+mn-ea"/>
                  <a:cs typeface="+mn-cs"/>
                </a:rPr>
                <a:t>Government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6470"/>
                  </a:solidFill>
                  <a:effectLst/>
                  <a:uLnTx/>
                  <a:uFillTx/>
                  <a:latin typeface="Gotham Medium" panose="02000604030000020004" pitchFamily="50" charset="0"/>
                  <a:ea typeface="+mn-ea"/>
                  <a:cs typeface="+mn-cs"/>
                </a:rPr>
                <a:t>Money</a:t>
              </a:r>
            </a:p>
          </p:txBody>
        </p:sp>
        <p:sp>
          <p:nvSpPr>
            <p:cNvPr id="13" name="Flowchart: Connector 12">
              <a:extLst>
                <a:ext uri="{FF2B5EF4-FFF2-40B4-BE49-F238E27FC236}">
                  <a16:creationId xmlns:a16="http://schemas.microsoft.com/office/drawing/2014/main" id="{B7219D13-640C-40EE-9022-166F4D525037}"/>
                </a:ext>
              </a:extLst>
            </p:cNvPr>
            <p:cNvSpPr>
              <a:spLocks noChangeAspect="1"/>
            </p:cNvSpPr>
            <p:nvPr/>
          </p:nvSpPr>
          <p:spPr>
            <a:xfrm>
              <a:off x="9548559" y="190344"/>
              <a:ext cx="1188720" cy="1188720"/>
            </a:xfrm>
            <a:prstGeom prst="flowChartConnector">
              <a:avLst/>
            </a:prstGeom>
            <a:noFill/>
            <a:ln w="76200">
              <a:solidFill>
                <a:srgbClr val="566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663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fade">
                                      <p:cBhvr>
                                        <p:cTn id="26" dur="500"/>
                                        <p:tgtEl>
                                          <p:spTgt spid="8">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animEffect transition="in" filter="fade">
                                      <p:cBhvr>
                                        <p:cTn id="29" dur="500"/>
                                        <p:tgtEl>
                                          <p:spTgt spid="8">
                                            <p:txEl>
                                              <p:pRg st="10" end="1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Effect transition="in" filter="fade">
                                      <p:cBhvr>
                                        <p:cTn id="32" dur="500"/>
                                        <p:tgtEl>
                                          <p:spTgt spid="8">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82130" y="301674"/>
            <a:ext cx="11071671" cy="606425"/>
          </a:xfrm>
        </p:spPr>
        <p:txBody>
          <a:bodyPr>
            <a:noAutofit/>
          </a:bodyPr>
          <a:lstStyle/>
          <a:p>
            <a:r>
              <a:rPr lang="en-US" sz="2400" dirty="0">
                <a:latin typeface="Gotham Medium" panose="02000604030000020004" pitchFamily="50" charset="0"/>
              </a:rPr>
              <a:t>Levers </a:t>
            </a:r>
            <a:r>
              <a:rPr lang="en-US" sz="2400" dirty="0">
                <a:solidFill>
                  <a:srgbClr val="0294CD"/>
                </a:solidFill>
                <a:latin typeface="Gotham Medium" panose="02000604030000020004" pitchFamily="50" charset="0"/>
              </a:rPr>
              <a:t>I Government Money</a:t>
            </a:r>
          </a:p>
        </p:txBody>
      </p:sp>
      <p:sp>
        <p:nvSpPr>
          <p:cNvPr id="8" name="Content Placeholder 7">
            <a:extLst>
              <a:ext uri="{FF2B5EF4-FFF2-40B4-BE49-F238E27FC236}">
                <a16:creationId xmlns:a16="http://schemas.microsoft.com/office/drawing/2014/main" id="{7D2A1F6C-9CEC-483D-B60F-767AD30420FD}"/>
              </a:ext>
            </a:extLst>
          </p:cNvPr>
          <p:cNvSpPr>
            <a:spLocks noGrp="1"/>
          </p:cNvSpPr>
          <p:nvPr>
            <p:ph idx="1"/>
          </p:nvPr>
        </p:nvSpPr>
        <p:spPr>
          <a:xfrm>
            <a:off x="282130" y="1028734"/>
            <a:ext cx="11071671" cy="5704809"/>
          </a:xfrm>
        </p:spPr>
        <p:txBody>
          <a:bodyPr>
            <a:normAutofit/>
          </a:bodyPr>
          <a:lstStyle/>
          <a:p>
            <a:pPr marL="1142971" lvl="1" indent="-457189"/>
            <a:endParaRPr lang="en-US" sz="2400" b="1" dirty="0">
              <a:latin typeface="Gotham Light" panose="02000604030000020004" pitchFamily="50" charset="0"/>
            </a:endParaRPr>
          </a:p>
          <a:p>
            <a:pPr marL="1142971" lvl="1" indent="-457189"/>
            <a:r>
              <a:rPr lang="en-US" sz="2400" b="1" dirty="0">
                <a:latin typeface="Gotham Light" panose="02000604030000020004" pitchFamily="50" charset="0"/>
              </a:rPr>
              <a:t>Money you don’t have to get what you want</a:t>
            </a:r>
          </a:p>
          <a:p>
            <a:pPr marL="1600160" lvl="2" indent="-457189"/>
            <a:r>
              <a:rPr lang="en-US" sz="2133" dirty="0">
                <a:latin typeface="Gotham Light" panose="02000604030000020004" pitchFamily="50" charset="0"/>
              </a:rPr>
              <a:t>Give up future tax revenue (Tax Credits) in return for something your city wants/needs (affordable housing)</a:t>
            </a:r>
          </a:p>
          <a:p>
            <a:pPr marL="1600160" lvl="2" indent="-457189"/>
            <a:r>
              <a:rPr lang="en-US" sz="2133" dirty="0">
                <a:latin typeface="Gotham Light" panose="02000604030000020004" pitchFamily="50" charset="0"/>
              </a:rPr>
              <a:t>BONUS – Match zoning and development policy with supporting budgets (parks) to increase impact</a:t>
            </a:r>
          </a:p>
          <a:p>
            <a:pPr marL="1142971" lvl="1" indent="-457189"/>
            <a:endParaRPr lang="en-US" sz="2400" dirty="0"/>
          </a:p>
        </p:txBody>
      </p:sp>
      <p:sp>
        <p:nvSpPr>
          <p:cNvPr id="9" name="Rectangle 8">
            <a:extLst>
              <a:ext uri="{FF2B5EF4-FFF2-40B4-BE49-F238E27FC236}">
                <a16:creationId xmlns:a16="http://schemas.microsoft.com/office/drawing/2014/main" id="{22E78DED-72A8-4574-A5A5-4B99DB673702}"/>
              </a:ext>
            </a:extLst>
          </p:cNvPr>
          <p:cNvSpPr/>
          <p:nvPr/>
        </p:nvSpPr>
        <p:spPr>
          <a:xfrm>
            <a:off x="3352800" y="4639480"/>
            <a:ext cx="5486400" cy="1645920"/>
          </a:xfrm>
          <a:prstGeom prst="rect">
            <a:avLst/>
          </a:prstGeom>
          <a:solidFill>
            <a:schemeClr val="tx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marR="0" lvl="2" indent="-45720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2000" b="0" i="0" u="none" strike="noStrike" kern="1200" cap="none" spc="0" normalizeH="0" baseline="0" noProof="0" dirty="0">
                <a:ln>
                  <a:noFill/>
                </a:ln>
                <a:solidFill>
                  <a:prstClr val="white"/>
                </a:solidFill>
                <a:effectLst/>
                <a:uLnTx/>
                <a:uFillTx/>
                <a:latin typeface="Gotham Medium" panose="02000604030000020004" pitchFamily="50" charset="0"/>
                <a:ea typeface="+mn-ea"/>
                <a:cs typeface="+mn-cs"/>
              </a:rPr>
              <a:t>Incentives and Benefits: </a:t>
            </a:r>
          </a:p>
          <a:p>
            <a:pPr marL="4572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white"/>
                </a:solidFill>
                <a:effectLst/>
                <a:uLnTx/>
                <a:uFillTx/>
                <a:latin typeface="Gotham Medium" panose="02000604030000020004" pitchFamily="50" charset="0"/>
                <a:ea typeface="+mn-ea"/>
                <a:cs typeface="+mn-cs"/>
              </a:rPr>
              <a:t>For you or them? Partnership?</a:t>
            </a:r>
          </a:p>
          <a:p>
            <a:pPr marL="4572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white"/>
                </a:solidFill>
                <a:effectLst/>
                <a:uLnTx/>
                <a:uFillTx/>
                <a:latin typeface="Gotham Medium" panose="02000604030000020004" pitchFamily="50" charset="0"/>
                <a:ea typeface="+mn-ea"/>
                <a:cs typeface="+mn-cs"/>
              </a:rPr>
              <a:t>Housing</a:t>
            </a:r>
          </a:p>
          <a:p>
            <a:pPr marL="4572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white"/>
                </a:solidFill>
                <a:effectLst/>
                <a:uLnTx/>
                <a:uFillTx/>
                <a:latin typeface="Gotham Medium" panose="02000604030000020004" pitchFamily="50" charset="0"/>
                <a:ea typeface="+mn-ea"/>
                <a:cs typeface="+mn-cs"/>
              </a:rPr>
              <a:t>Redevelopment</a:t>
            </a:r>
          </a:p>
          <a:p>
            <a:pPr marL="4572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white"/>
                </a:solidFill>
                <a:effectLst/>
                <a:uLnTx/>
                <a:uFillTx/>
                <a:latin typeface="Gotham Medium" panose="02000604030000020004" pitchFamily="50" charset="0"/>
                <a:ea typeface="+mn-ea"/>
                <a:cs typeface="+mn-cs"/>
              </a:rPr>
              <a:t>New Construction </a:t>
            </a:r>
          </a:p>
          <a:p>
            <a:pPr marL="4572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prstClr val="white"/>
                </a:solidFill>
                <a:effectLst/>
                <a:uLnTx/>
                <a:uFillTx/>
                <a:latin typeface="Gotham Medium" panose="02000604030000020004" pitchFamily="50" charset="0"/>
                <a:ea typeface="+mn-ea"/>
                <a:cs typeface="+mn-cs"/>
              </a:rPr>
              <a:t>Rent Assistance</a:t>
            </a:r>
          </a:p>
        </p:txBody>
      </p:sp>
      <p:grpSp>
        <p:nvGrpSpPr>
          <p:cNvPr id="14" name="Group 13">
            <a:extLst>
              <a:ext uri="{FF2B5EF4-FFF2-40B4-BE49-F238E27FC236}">
                <a16:creationId xmlns:a16="http://schemas.microsoft.com/office/drawing/2014/main" id="{502C4291-7E24-4135-998C-0219645A1BE6}"/>
              </a:ext>
            </a:extLst>
          </p:cNvPr>
          <p:cNvGrpSpPr/>
          <p:nvPr/>
        </p:nvGrpSpPr>
        <p:grpSpPr>
          <a:xfrm>
            <a:off x="10893610" y="75398"/>
            <a:ext cx="1265145" cy="1188720"/>
            <a:chOff x="9513660" y="190344"/>
            <a:chExt cx="1265145" cy="1188720"/>
          </a:xfrm>
        </p:grpSpPr>
        <p:sp>
          <p:nvSpPr>
            <p:cNvPr id="15" name="TextBox 14">
              <a:extLst>
                <a:ext uri="{FF2B5EF4-FFF2-40B4-BE49-F238E27FC236}">
                  <a16:creationId xmlns:a16="http://schemas.microsoft.com/office/drawing/2014/main" id="{8CBAFB5D-AB43-4C2B-9F42-8C3B86F9F13F}"/>
                </a:ext>
              </a:extLst>
            </p:cNvPr>
            <p:cNvSpPr txBox="1"/>
            <p:nvPr/>
          </p:nvSpPr>
          <p:spPr>
            <a:xfrm>
              <a:off x="9513660" y="553872"/>
              <a:ext cx="12651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6470"/>
                  </a:solidFill>
                  <a:effectLst/>
                  <a:uLnTx/>
                  <a:uFillTx/>
                  <a:latin typeface="Gotham Medium" panose="02000604030000020004" pitchFamily="50" charset="0"/>
                  <a:ea typeface="+mn-ea"/>
                  <a:cs typeface="+mn-cs"/>
                </a:rPr>
                <a:t>Government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6470"/>
                  </a:solidFill>
                  <a:effectLst/>
                  <a:uLnTx/>
                  <a:uFillTx/>
                  <a:latin typeface="Gotham Medium" panose="02000604030000020004" pitchFamily="50" charset="0"/>
                  <a:ea typeface="+mn-ea"/>
                  <a:cs typeface="+mn-cs"/>
                </a:rPr>
                <a:t>Money</a:t>
              </a:r>
            </a:p>
          </p:txBody>
        </p:sp>
        <p:sp>
          <p:nvSpPr>
            <p:cNvPr id="16" name="Flowchart: Connector 15">
              <a:extLst>
                <a:ext uri="{FF2B5EF4-FFF2-40B4-BE49-F238E27FC236}">
                  <a16:creationId xmlns:a16="http://schemas.microsoft.com/office/drawing/2014/main" id="{807C4644-A95C-4CA7-9385-4E970844793E}"/>
                </a:ext>
              </a:extLst>
            </p:cNvPr>
            <p:cNvSpPr>
              <a:spLocks noChangeAspect="1"/>
            </p:cNvSpPr>
            <p:nvPr/>
          </p:nvSpPr>
          <p:spPr>
            <a:xfrm>
              <a:off x="9548559" y="190344"/>
              <a:ext cx="1188720" cy="1188720"/>
            </a:xfrm>
            <a:prstGeom prst="flowChartConnector">
              <a:avLst/>
            </a:prstGeom>
            <a:noFill/>
            <a:ln w="76200">
              <a:solidFill>
                <a:srgbClr val="566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972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01752" y="283465"/>
            <a:ext cx="10515600" cy="606425"/>
          </a:xfrm>
        </p:spPr>
        <p:txBody>
          <a:bodyPr>
            <a:noAutofit/>
          </a:bodyPr>
          <a:lstStyle/>
          <a:p>
            <a:r>
              <a:rPr lang="en-US" sz="2400" dirty="0">
                <a:latin typeface="Gotham Medium" panose="02000604030000020004" pitchFamily="50" charset="0"/>
              </a:rPr>
              <a:t>Levers </a:t>
            </a:r>
            <a:r>
              <a:rPr lang="en-US" sz="2400" dirty="0">
                <a:solidFill>
                  <a:srgbClr val="0294CD"/>
                </a:solidFill>
                <a:latin typeface="Gotham Medium" panose="02000604030000020004" pitchFamily="50" charset="0"/>
              </a:rPr>
              <a:t>I Government Money – Procurement</a:t>
            </a:r>
          </a:p>
        </p:txBody>
      </p:sp>
      <p:sp>
        <p:nvSpPr>
          <p:cNvPr id="8" name="Content Placeholder 7">
            <a:extLst>
              <a:ext uri="{FF2B5EF4-FFF2-40B4-BE49-F238E27FC236}">
                <a16:creationId xmlns:a16="http://schemas.microsoft.com/office/drawing/2014/main" id="{7D2A1F6C-9CEC-483D-B60F-767AD30420FD}"/>
              </a:ext>
            </a:extLst>
          </p:cNvPr>
          <p:cNvSpPr>
            <a:spLocks noGrp="1"/>
          </p:cNvSpPr>
          <p:nvPr>
            <p:ph idx="1"/>
          </p:nvPr>
        </p:nvSpPr>
        <p:spPr>
          <a:xfrm>
            <a:off x="301752" y="1182091"/>
            <a:ext cx="11710971" cy="4718051"/>
          </a:xfrm>
        </p:spPr>
        <p:txBody>
          <a:bodyPr>
            <a:noAutofit/>
          </a:bodyPr>
          <a:lstStyle/>
          <a:p>
            <a:pPr marL="0" indent="0">
              <a:buNone/>
            </a:pPr>
            <a:r>
              <a:rPr lang="en-US" sz="2400" dirty="0">
                <a:latin typeface="Gotham Light" panose="02000604030000020004" pitchFamily="50" charset="0"/>
              </a:rPr>
              <a:t>After labor contracts, you spend most of your money buying goods and services.  But while the buying process is cumbersome and annoying, it’s too important to be ignored.</a:t>
            </a:r>
          </a:p>
          <a:p>
            <a:pPr marL="1028683" lvl="1" indent="-342900"/>
            <a:r>
              <a:rPr lang="en-US" sz="2400" b="1" dirty="0">
                <a:latin typeface="Gotham Medium" panose="02000604030000020004" pitchFamily="50" charset="0"/>
              </a:rPr>
              <a:t>Are you getting the best solutions for the money?</a:t>
            </a:r>
          </a:p>
          <a:p>
            <a:pPr marL="1485883" lvl="2" indent="-342900"/>
            <a:r>
              <a:rPr lang="en-US" sz="2400" dirty="0">
                <a:latin typeface="Gotham Light" panose="02000604030000020004" pitchFamily="50" charset="0"/>
              </a:rPr>
              <a:t>Is there a better way to spend/leverage funds? </a:t>
            </a:r>
          </a:p>
          <a:p>
            <a:pPr marL="1523962" lvl="2" indent="-380990"/>
            <a:r>
              <a:rPr lang="en-US" sz="2400" dirty="0">
                <a:latin typeface="Gotham Light" panose="02000604030000020004" pitchFamily="50" charset="0"/>
              </a:rPr>
              <a:t>Are you dictating answers or asking for solutions? </a:t>
            </a:r>
          </a:p>
          <a:p>
            <a:pPr marL="1523962" lvl="2" indent="-380990"/>
            <a:endParaRPr lang="en-US" sz="2400" dirty="0">
              <a:latin typeface="Gotham Light" panose="02000604030000020004" pitchFamily="50" charset="0"/>
            </a:endParaRPr>
          </a:p>
          <a:p>
            <a:pPr marL="1028683"/>
            <a:r>
              <a:rPr lang="en-US" sz="2400" b="1" dirty="0">
                <a:latin typeface="Gotham Medium" panose="02000604030000020004" pitchFamily="50" charset="0"/>
              </a:rPr>
              <a:t>Procurement is a Partnership</a:t>
            </a:r>
            <a:endParaRPr lang="en-US" sz="2400" b="1" dirty="0">
              <a:latin typeface="Gotham Light" panose="02000604030000020004" pitchFamily="50" charset="0"/>
            </a:endParaRPr>
          </a:p>
          <a:p>
            <a:pPr marL="1485883" lvl="1"/>
            <a:r>
              <a:rPr lang="en-US" sz="2400" dirty="0">
                <a:latin typeface="Gotham Light" panose="02000604030000020004" pitchFamily="50" charset="0"/>
              </a:rPr>
              <a:t>Franchise or Concession Agreements?</a:t>
            </a:r>
            <a:endParaRPr lang="en-US" sz="2400" dirty="0"/>
          </a:p>
          <a:p>
            <a:pPr marL="1485883" lvl="1"/>
            <a:r>
              <a:rPr lang="en-US" sz="2400" dirty="0">
                <a:latin typeface="Gotham Light" panose="02000604030000020004" pitchFamily="50" charset="0"/>
              </a:rPr>
              <a:t>Leverage what you do well and transfer what you don’t.</a:t>
            </a:r>
          </a:p>
          <a:p>
            <a:pPr marL="1142971" lvl="1" indent="-457189"/>
            <a:endParaRPr lang="en-US" sz="2400" dirty="0">
              <a:latin typeface="Gotham Light" panose="02000604030000020004" pitchFamily="50" charset="0"/>
            </a:endParaRPr>
          </a:p>
          <a:p>
            <a:pPr marL="1142971" lvl="1" indent="-457189"/>
            <a:endParaRPr lang="en-US" sz="4267" dirty="0"/>
          </a:p>
          <a:p>
            <a:pPr marL="457189" indent="-457189">
              <a:buFont typeface="+mj-lt"/>
              <a:buAutoNum type="arabicPeriod"/>
            </a:pPr>
            <a:endParaRPr lang="en-US" sz="4800" dirty="0"/>
          </a:p>
        </p:txBody>
      </p:sp>
      <p:sp>
        <p:nvSpPr>
          <p:cNvPr id="12" name="Rectangle 11">
            <a:extLst>
              <a:ext uri="{FF2B5EF4-FFF2-40B4-BE49-F238E27FC236}">
                <a16:creationId xmlns:a16="http://schemas.microsoft.com/office/drawing/2014/main" id="{4EF7D698-EE93-4783-ADC8-C95866E1E60D}"/>
              </a:ext>
            </a:extLst>
          </p:cNvPr>
          <p:cNvSpPr/>
          <p:nvPr/>
        </p:nvSpPr>
        <p:spPr>
          <a:xfrm>
            <a:off x="8935453" y="2838467"/>
            <a:ext cx="3231716" cy="1454629"/>
          </a:xfrm>
          <a:prstGeom prst="rect">
            <a:avLst/>
          </a:prstGeom>
          <a:solidFill>
            <a:schemeClr val="tx1"/>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1219170"/>
            <a:r>
              <a:rPr lang="en-US" sz="2400" dirty="0">
                <a:solidFill>
                  <a:srgbClr val="FFFFFF"/>
                </a:solidFill>
                <a:latin typeface="Gotham Medium" panose="02000604030000020004" pitchFamily="50" charset="0"/>
                <a:ea typeface="ＭＳ Ｐゴシック"/>
              </a:rPr>
              <a:t>Who has a procurement that could make a difference?</a:t>
            </a:r>
          </a:p>
        </p:txBody>
      </p:sp>
      <p:sp>
        <p:nvSpPr>
          <p:cNvPr id="13" name="Rectangle 12">
            <a:extLst>
              <a:ext uri="{FF2B5EF4-FFF2-40B4-BE49-F238E27FC236}">
                <a16:creationId xmlns:a16="http://schemas.microsoft.com/office/drawing/2014/main" id="{035D410E-297F-4AAA-A9D5-EC9D53319EA5}"/>
              </a:ext>
            </a:extLst>
          </p:cNvPr>
          <p:cNvSpPr/>
          <p:nvPr/>
        </p:nvSpPr>
        <p:spPr>
          <a:xfrm>
            <a:off x="8935453" y="4758680"/>
            <a:ext cx="3231716" cy="1454629"/>
          </a:xfrm>
          <a:prstGeom prst="rect">
            <a:avLst/>
          </a:prstGeom>
          <a:solidFill>
            <a:schemeClr val="tx1"/>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1219170"/>
            <a:r>
              <a:rPr lang="en-US" sz="2400" dirty="0">
                <a:solidFill>
                  <a:srgbClr val="FFFFFF"/>
                </a:solidFill>
                <a:latin typeface="Gotham Medium" panose="02000604030000020004" pitchFamily="50" charset="0"/>
                <a:ea typeface="ＭＳ Ｐゴシック"/>
              </a:rPr>
              <a:t>What do you do that you shouldn’t? </a:t>
            </a:r>
          </a:p>
        </p:txBody>
      </p:sp>
      <p:grpSp>
        <p:nvGrpSpPr>
          <p:cNvPr id="14" name="Group 13">
            <a:extLst>
              <a:ext uri="{FF2B5EF4-FFF2-40B4-BE49-F238E27FC236}">
                <a16:creationId xmlns:a16="http://schemas.microsoft.com/office/drawing/2014/main" id="{57360170-C009-4C14-93EC-C27D8E37F6C5}"/>
              </a:ext>
            </a:extLst>
          </p:cNvPr>
          <p:cNvGrpSpPr/>
          <p:nvPr/>
        </p:nvGrpSpPr>
        <p:grpSpPr>
          <a:xfrm>
            <a:off x="10893610" y="75398"/>
            <a:ext cx="1265145" cy="1188720"/>
            <a:chOff x="9513660" y="190344"/>
            <a:chExt cx="1265145" cy="1188720"/>
          </a:xfrm>
        </p:grpSpPr>
        <p:sp>
          <p:nvSpPr>
            <p:cNvPr id="15" name="TextBox 14">
              <a:extLst>
                <a:ext uri="{FF2B5EF4-FFF2-40B4-BE49-F238E27FC236}">
                  <a16:creationId xmlns:a16="http://schemas.microsoft.com/office/drawing/2014/main" id="{6B393094-5A66-4D24-99FB-EBCF48EA8D3A}"/>
                </a:ext>
              </a:extLst>
            </p:cNvPr>
            <p:cNvSpPr txBox="1"/>
            <p:nvPr/>
          </p:nvSpPr>
          <p:spPr>
            <a:xfrm>
              <a:off x="9513660" y="553872"/>
              <a:ext cx="12651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6470"/>
                  </a:solidFill>
                  <a:effectLst/>
                  <a:uLnTx/>
                  <a:uFillTx/>
                  <a:latin typeface="Gotham Medium" panose="02000604030000020004" pitchFamily="50" charset="0"/>
                  <a:ea typeface="+mn-ea"/>
                  <a:cs typeface="+mn-cs"/>
                </a:rPr>
                <a:t>Government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6470"/>
                  </a:solidFill>
                  <a:effectLst/>
                  <a:uLnTx/>
                  <a:uFillTx/>
                  <a:latin typeface="Gotham Medium" panose="02000604030000020004" pitchFamily="50" charset="0"/>
                  <a:ea typeface="+mn-ea"/>
                  <a:cs typeface="+mn-cs"/>
                </a:rPr>
                <a:t>Money</a:t>
              </a:r>
            </a:p>
          </p:txBody>
        </p:sp>
        <p:sp>
          <p:nvSpPr>
            <p:cNvPr id="16" name="Flowchart: Connector 15">
              <a:extLst>
                <a:ext uri="{FF2B5EF4-FFF2-40B4-BE49-F238E27FC236}">
                  <a16:creationId xmlns:a16="http://schemas.microsoft.com/office/drawing/2014/main" id="{8D79DF00-B7F0-4325-826C-1355225757EB}"/>
                </a:ext>
              </a:extLst>
            </p:cNvPr>
            <p:cNvSpPr>
              <a:spLocks noChangeAspect="1"/>
            </p:cNvSpPr>
            <p:nvPr/>
          </p:nvSpPr>
          <p:spPr>
            <a:xfrm>
              <a:off x="9548559" y="190344"/>
              <a:ext cx="1188720" cy="1188720"/>
            </a:xfrm>
            <a:prstGeom prst="flowChartConnector">
              <a:avLst/>
            </a:prstGeom>
            <a:noFill/>
            <a:ln w="76200">
              <a:solidFill>
                <a:srgbClr val="566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2831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500"/>
                                        <p:tgtEl>
                                          <p:spTgt spid="8">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01752" y="283465"/>
            <a:ext cx="10515600" cy="606425"/>
          </a:xfrm>
        </p:spPr>
        <p:txBody>
          <a:bodyPr>
            <a:noAutofit/>
          </a:bodyPr>
          <a:lstStyle/>
          <a:p>
            <a:r>
              <a:rPr lang="en-US" sz="2400" dirty="0">
                <a:latin typeface="Gotham Medium" panose="02000604030000020004" pitchFamily="50" charset="0"/>
              </a:rPr>
              <a:t>Levers </a:t>
            </a:r>
            <a:r>
              <a:rPr lang="en-US" sz="2400" dirty="0">
                <a:solidFill>
                  <a:srgbClr val="0294CD"/>
                </a:solidFill>
                <a:latin typeface="Gotham Medium" panose="02000604030000020004" pitchFamily="50" charset="0"/>
              </a:rPr>
              <a:t>I Government Owned/Controlled Assets</a:t>
            </a:r>
          </a:p>
        </p:txBody>
      </p:sp>
      <p:sp>
        <p:nvSpPr>
          <p:cNvPr id="8" name="Content Placeholder 7">
            <a:extLst>
              <a:ext uri="{FF2B5EF4-FFF2-40B4-BE49-F238E27FC236}">
                <a16:creationId xmlns:a16="http://schemas.microsoft.com/office/drawing/2014/main" id="{7D2A1F6C-9CEC-483D-B60F-767AD30420FD}"/>
              </a:ext>
            </a:extLst>
          </p:cNvPr>
          <p:cNvSpPr>
            <a:spLocks noGrp="1"/>
          </p:cNvSpPr>
          <p:nvPr>
            <p:ph idx="1"/>
          </p:nvPr>
        </p:nvSpPr>
        <p:spPr>
          <a:xfrm>
            <a:off x="838200" y="705853"/>
            <a:ext cx="10832690" cy="5066549"/>
          </a:xfrm>
        </p:spPr>
        <p:txBody>
          <a:bodyPr>
            <a:normAutofit/>
          </a:bodyPr>
          <a:lstStyle/>
          <a:p>
            <a:pPr>
              <a:lnSpc>
                <a:spcPct val="100000"/>
              </a:lnSpc>
            </a:pPr>
            <a:r>
              <a:rPr lang="en-US" sz="2200" b="1" dirty="0">
                <a:latin typeface="Gotham Light" panose="02000604030000020004" pitchFamily="50" charset="0"/>
              </a:rPr>
              <a:t>Leading by example and holding yourself accountable is critical. </a:t>
            </a:r>
          </a:p>
          <a:p>
            <a:pPr lvl="1">
              <a:lnSpc>
                <a:spcPct val="100000"/>
              </a:lnSpc>
            </a:pPr>
            <a:r>
              <a:rPr lang="en-US" sz="2000" dirty="0">
                <a:latin typeface="Gotham Light" panose="02000604030000020004" pitchFamily="50" charset="0"/>
              </a:rPr>
              <a:t>Placing the same standards on government-owned assets as private-sector assets are critical</a:t>
            </a:r>
            <a:endParaRPr lang="en-US" sz="2400" dirty="0">
              <a:latin typeface="Gotham Light" panose="02000604030000020004" pitchFamily="50" charset="0"/>
            </a:endParaRPr>
          </a:p>
          <a:p>
            <a:endParaRPr lang="en-US" sz="2200" b="1" dirty="0">
              <a:latin typeface="Gotham Light" panose="02000604030000020004" pitchFamily="50" charset="0"/>
            </a:endParaRPr>
          </a:p>
          <a:p>
            <a:r>
              <a:rPr lang="en-US" sz="2200" b="1" dirty="0">
                <a:latin typeface="Gotham Light" panose="02000604030000020004" pitchFamily="50" charset="0"/>
              </a:rPr>
              <a:t>What do you have that someone may value? </a:t>
            </a:r>
          </a:p>
          <a:p>
            <a:pPr lvl="1"/>
            <a:r>
              <a:rPr lang="en-US" sz="2000" dirty="0">
                <a:latin typeface="Gotham Light" panose="02000604030000020004" pitchFamily="50" charset="0"/>
              </a:rPr>
              <a:t>How do you leverage this value to achieve your goals?   </a:t>
            </a:r>
          </a:p>
          <a:p>
            <a:pPr lvl="1"/>
            <a:r>
              <a:rPr lang="en-US" sz="2000" dirty="0">
                <a:latin typeface="Gotham Light" panose="02000604030000020004" pitchFamily="50" charset="0"/>
              </a:rPr>
              <a:t>Using your assets for greater gain (NYC and Cornell)</a:t>
            </a:r>
          </a:p>
          <a:p>
            <a:pPr marL="0" indent="0">
              <a:buNone/>
            </a:pPr>
            <a:endParaRPr lang="en-US" sz="2000" dirty="0">
              <a:latin typeface="Gotham Medium" panose="02000604030000020004" pitchFamily="50" charset="0"/>
            </a:endParaRPr>
          </a:p>
          <a:p>
            <a:pPr marL="457189" indent="-457189">
              <a:buAutoNum type="arabicPeriod"/>
            </a:pPr>
            <a:endParaRPr lang="en-US" sz="2000" dirty="0">
              <a:latin typeface="Gotham Light" panose="02000604030000020004" pitchFamily="50" charset="0"/>
            </a:endParaRPr>
          </a:p>
          <a:p>
            <a:pPr marL="1142971" lvl="1" indent="-457189"/>
            <a:endParaRPr lang="en-US" sz="2000" dirty="0">
              <a:latin typeface="Gotham Light" panose="02000604030000020004" pitchFamily="50" charset="0"/>
            </a:endParaRPr>
          </a:p>
          <a:p>
            <a:pPr marL="457189" indent="-457189">
              <a:buFont typeface="+mj-lt"/>
              <a:buAutoNum type="arabicPeriod"/>
            </a:pPr>
            <a:endParaRPr lang="en-US" dirty="0"/>
          </a:p>
        </p:txBody>
      </p:sp>
      <p:pic>
        <p:nvPicPr>
          <p:cNvPr id="2" name="Picture 1">
            <a:extLst>
              <a:ext uri="{FF2B5EF4-FFF2-40B4-BE49-F238E27FC236}">
                <a16:creationId xmlns:a16="http://schemas.microsoft.com/office/drawing/2014/main" id="{A02DA7FF-8D2D-454B-8272-24BA1450CF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7412" y="3831072"/>
            <a:ext cx="3544175" cy="2654711"/>
          </a:xfrm>
          <a:prstGeom prst="rect">
            <a:avLst/>
          </a:prstGeom>
          <a:ln w="38100">
            <a:solidFill>
              <a:srgbClr val="00B0F0"/>
            </a:solidFill>
          </a:ln>
        </p:spPr>
      </p:pic>
      <p:pic>
        <p:nvPicPr>
          <p:cNvPr id="3" name="Picture 2">
            <a:extLst>
              <a:ext uri="{FF2B5EF4-FFF2-40B4-BE49-F238E27FC236}">
                <a16:creationId xmlns:a16="http://schemas.microsoft.com/office/drawing/2014/main" id="{A3E12FE7-F99E-4931-B00D-9883837BCA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4911" y="3831072"/>
            <a:ext cx="3557859" cy="2654711"/>
          </a:xfrm>
          <a:prstGeom prst="rect">
            <a:avLst/>
          </a:prstGeom>
          <a:ln w="38100">
            <a:solidFill>
              <a:srgbClr val="00B0F0"/>
            </a:solidFill>
          </a:ln>
        </p:spPr>
      </p:pic>
      <p:grpSp>
        <p:nvGrpSpPr>
          <p:cNvPr id="4" name="Group 3">
            <a:extLst>
              <a:ext uri="{FF2B5EF4-FFF2-40B4-BE49-F238E27FC236}">
                <a16:creationId xmlns:a16="http://schemas.microsoft.com/office/drawing/2014/main" id="{6E52C4AB-B254-48BB-9712-595B2D1E70B3}"/>
              </a:ext>
            </a:extLst>
          </p:cNvPr>
          <p:cNvGrpSpPr/>
          <p:nvPr/>
        </p:nvGrpSpPr>
        <p:grpSpPr>
          <a:xfrm>
            <a:off x="10869329" y="92555"/>
            <a:ext cx="1188721" cy="1188720"/>
            <a:chOff x="4601117" y="1379064"/>
            <a:chExt cx="1188721" cy="1188720"/>
          </a:xfrm>
        </p:grpSpPr>
        <p:sp>
          <p:nvSpPr>
            <p:cNvPr id="10" name="TextBox 9">
              <a:extLst>
                <a:ext uri="{FF2B5EF4-FFF2-40B4-BE49-F238E27FC236}">
                  <a16:creationId xmlns:a16="http://schemas.microsoft.com/office/drawing/2014/main" id="{F8E836A8-4284-48E7-A226-F4EA594E60C4}"/>
                </a:ext>
              </a:extLst>
            </p:cNvPr>
            <p:cNvSpPr txBox="1"/>
            <p:nvPr/>
          </p:nvSpPr>
          <p:spPr>
            <a:xfrm>
              <a:off x="4601117" y="1806759"/>
              <a:ext cx="1188721" cy="420756"/>
            </a:xfrm>
            <a:prstGeom prst="rect">
              <a:avLst/>
            </a:prstGeom>
            <a:noFill/>
          </p:spPr>
          <p:txBody>
            <a:bodyPr wrap="square" rtlCol="0">
              <a:spAutoFit/>
            </a:bodyPr>
            <a:lstStyle/>
            <a:p>
              <a:pPr algn="ctr" defTabSz="914377">
                <a:defRPr/>
              </a:pPr>
              <a:r>
                <a:rPr lang="en-US" sz="1067" dirty="0">
                  <a:solidFill>
                    <a:srgbClr val="0294CD"/>
                  </a:solidFill>
                  <a:latin typeface="Gotham Medium" panose="02000604030000020004" pitchFamily="50" charset="0"/>
                  <a:ea typeface="ＭＳ Ｐゴシック"/>
                </a:rPr>
                <a:t>Government Assets</a:t>
              </a:r>
              <a:endParaRPr lang="en-US" sz="1067" dirty="0">
                <a:solidFill>
                  <a:srgbClr val="5DC4BE"/>
                </a:solidFill>
                <a:latin typeface="Gotham Medium" panose="02000604030000020004" pitchFamily="50" charset="0"/>
                <a:ea typeface="ＭＳ Ｐゴシック"/>
              </a:endParaRPr>
            </a:p>
          </p:txBody>
        </p:sp>
        <p:sp>
          <p:nvSpPr>
            <p:cNvPr id="12" name="Flowchart: Connector 11">
              <a:extLst>
                <a:ext uri="{FF2B5EF4-FFF2-40B4-BE49-F238E27FC236}">
                  <a16:creationId xmlns:a16="http://schemas.microsoft.com/office/drawing/2014/main" id="{7019E6EE-54B0-4835-B1F4-41CB66971CEA}"/>
                </a:ext>
              </a:extLst>
            </p:cNvPr>
            <p:cNvSpPr>
              <a:spLocks noChangeAspect="1"/>
            </p:cNvSpPr>
            <p:nvPr/>
          </p:nvSpPr>
          <p:spPr>
            <a:xfrm>
              <a:off x="4601117" y="1379064"/>
              <a:ext cx="1188720" cy="1188720"/>
            </a:xfrm>
            <a:prstGeom prst="flowChartConnector">
              <a:avLst/>
            </a:prstGeom>
            <a:noFill/>
            <a:ln w="76200">
              <a:solidFill>
                <a:srgbClr val="029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a typeface="ＭＳ Ｐゴシック"/>
              </a:endParaRPr>
            </a:p>
          </p:txBody>
        </p:sp>
      </p:grpSp>
      <p:sp>
        <p:nvSpPr>
          <p:cNvPr id="9" name="Rectangle 8">
            <a:extLst>
              <a:ext uri="{FF2B5EF4-FFF2-40B4-BE49-F238E27FC236}">
                <a16:creationId xmlns:a16="http://schemas.microsoft.com/office/drawing/2014/main" id="{FAD0A357-FCDF-4859-9C51-1CBABA3438C0}"/>
              </a:ext>
            </a:extLst>
          </p:cNvPr>
          <p:cNvSpPr/>
          <p:nvPr/>
        </p:nvSpPr>
        <p:spPr>
          <a:xfrm>
            <a:off x="8376228" y="3831072"/>
            <a:ext cx="3587173" cy="2654711"/>
          </a:xfrm>
          <a:prstGeom prst="rect">
            <a:avLst/>
          </a:prstGeom>
          <a:solidFill>
            <a:schemeClr val="tx1"/>
          </a:solidFill>
          <a:ln w="28575">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1219170"/>
            <a:r>
              <a:rPr lang="en-US" sz="2400" dirty="0">
                <a:solidFill>
                  <a:srgbClr val="FFFFFF"/>
                </a:solidFill>
                <a:latin typeface="Gotham Medium" panose="02000604030000020004" pitchFamily="50" charset="0"/>
                <a:ea typeface="ＭＳ Ｐゴシック"/>
              </a:rPr>
              <a:t>What does your City have that a partner may want?</a:t>
            </a:r>
          </a:p>
        </p:txBody>
      </p:sp>
    </p:spTree>
    <p:extLst>
      <p:ext uri="{BB962C8B-B14F-4D97-AF65-F5344CB8AC3E}">
        <p14:creationId xmlns:p14="http://schemas.microsoft.com/office/powerpoint/2010/main" val="157264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8594</TotalTime>
  <Words>1694</Words>
  <Application>Microsoft Macintosh PowerPoint</Application>
  <PresentationFormat>Widescreen</PresentationFormat>
  <Paragraphs>207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Gotham Book</vt:lpstr>
      <vt:lpstr>Gotham Light</vt:lpstr>
      <vt:lpstr>Gotham Medium</vt:lpstr>
      <vt:lpstr>Montserrat</vt:lpstr>
      <vt:lpstr>Montserrat Medium</vt:lpstr>
      <vt:lpstr>Simple Light</vt:lpstr>
      <vt:lpstr>PowerPoint Presentation</vt:lpstr>
      <vt:lpstr>ACTIVATING WHAT YOUR  CITY HAS TO SUPPORT YOUR PRIORITIES </vt:lpstr>
      <vt:lpstr>Government Levers</vt:lpstr>
      <vt:lpstr>Levers I What’s in your sphere of influence? </vt:lpstr>
      <vt:lpstr>Levers I Government Money – Expense Money</vt:lpstr>
      <vt:lpstr>Levers I Government Money – Capital Budget</vt:lpstr>
      <vt:lpstr>Levers I Government Money</vt:lpstr>
      <vt:lpstr>Levers I Government Money – Procurement</vt:lpstr>
      <vt:lpstr>Levers I Government Owned/Controlled Assets</vt:lpstr>
      <vt:lpstr>Levers I Government Owned/Controlled Assets</vt:lpstr>
      <vt:lpstr>Levers I Other People’s Money</vt:lpstr>
      <vt:lpstr>Levers I What’s in your sphere of influence?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Salkin</dc:creator>
  <cp:lastModifiedBy>Erik Fabian</cp:lastModifiedBy>
  <cp:revision>18</cp:revision>
  <dcterms:created xsi:type="dcterms:W3CDTF">2020-01-10T13:02:14Z</dcterms:created>
  <dcterms:modified xsi:type="dcterms:W3CDTF">2023-03-08T21:04:20Z</dcterms:modified>
</cp:coreProperties>
</file>