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7.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 id="2147483670" r:id="rId3"/>
    <p:sldMasterId id="2147483679" r:id="rId4"/>
    <p:sldMasterId id="2147483825" r:id="rId5"/>
    <p:sldMasterId id="2147483830" r:id="rId6"/>
    <p:sldMasterId id="2147483836" r:id="rId7"/>
    <p:sldMasterId id="2147483874" r:id="rId8"/>
  </p:sldMasterIdLst>
  <p:notesMasterIdLst>
    <p:notesMasterId r:id="rId76"/>
  </p:notesMasterIdLst>
  <p:sldIdLst>
    <p:sldId id="257" r:id="rId9"/>
    <p:sldId id="2182" r:id="rId10"/>
    <p:sldId id="2201" r:id="rId11"/>
    <p:sldId id="2200" r:id="rId12"/>
    <p:sldId id="2199" r:id="rId13"/>
    <p:sldId id="931" r:id="rId14"/>
    <p:sldId id="938" r:id="rId15"/>
    <p:sldId id="744" r:id="rId16"/>
    <p:sldId id="745" r:id="rId17"/>
    <p:sldId id="932" r:id="rId18"/>
    <p:sldId id="947" r:id="rId19"/>
    <p:sldId id="967" r:id="rId20"/>
    <p:sldId id="943" r:id="rId21"/>
    <p:sldId id="933" r:id="rId22"/>
    <p:sldId id="935" r:id="rId23"/>
    <p:sldId id="936" r:id="rId24"/>
    <p:sldId id="948" r:id="rId25"/>
    <p:sldId id="945" r:id="rId26"/>
    <p:sldId id="930" r:id="rId27"/>
    <p:sldId id="908" r:id="rId28"/>
    <p:sldId id="797" r:id="rId29"/>
    <p:sldId id="798" r:id="rId30"/>
    <p:sldId id="882" r:id="rId31"/>
    <p:sldId id="883" r:id="rId32"/>
    <p:sldId id="884" r:id="rId33"/>
    <p:sldId id="885" r:id="rId34"/>
    <p:sldId id="494" r:id="rId35"/>
    <p:sldId id="428" r:id="rId36"/>
    <p:sldId id="429" r:id="rId37"/>
    <p:sldId id="858" r:id="rId38"/>
    <p:sldId id="861" r:id="rId39"/>
    <p:sldId id="937" r:id="rId40"/>
    <p:sldId id="944" r:id="rId41"/>
    <p:sldId id="946" r:id="rId42"/>
    <p:sldId id="939" r:id="rId43"/>
    <p:sldId id="338" r:id="rId44"/>
    <p:sldId id="941" r:id="rId45"/>
    <p:sldId id="339" r:id="rId46"/>
    <p:sldId id="340" r:id="rId47"/>
    <p:sldId id="341" r:id="rId48"/>
    <p:sldId id="949" r:id="rId49"/>
    <p:sldId id="940" r:id="rId50"/>
    <p:sldId id="277" r:id="rId51"/>
    <p:sldId id="278" r:id="rId52"/>
    <p:sldId id="279" r:id="rId53"/>
    <p:sldId id="280" r:id="rId54"/>
    <p:sldId id="281" r:id="rId55"/>
    <p:sldId id="282" r:id="rId56"/>
    <p:sldId id="286" r:id="rId57"/>
    <p:sldId id="289" r:id="rId58"/>
    <p:sldId id="290" r:id="rId59"/>
    <p:sldId id="291" r:id="rId60"/>
    <p:sldId id="292" r:id="rId61"/>
    <p:sldId id="954" r:id="rId62"/>
    <p:sldId id="953" r:id="rId63"/>
    <p:sldId id="962" r:id="rId64"/>
    <p:sldId id="963" r:id="rId65"/>
    <p:sldId id="755" r:id="rId66"/>
    <p:sldId id="330" r:id="rId67"/>
    <p:sldId id="592" r:id="rId68"/>
    <p:sldId id="593" r:id="rId69"/>
    <p:sldId id="594" r:id="rId70"/>
    <p:sldId id="595" r:id="rId71"/>
    <p:sldId id="814" r:id="rId72"/>
    <p:sldId id="596" r:id="rId73"/>
    <p:sldId id="959" r:id="rId74"/>
    <p:sldId id="966"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807"/>
    <a:srgbClr val="FF9E21"/>
    <a:srgbClr val="A300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50"/>
    <p:restoredTop sz="91429"/>
  </p:normalViewPr>
  <p:slideViewPr>
    <p:cSldViewPr snapToGrid="0" snapToObjects="1">
      <p:cViewPr varScale="1">
        <p:scale>
          <a:sx n="117" d="100"/>
          <a:sy n="117" d="100"/>
        </p:scale>
        <p:origin x="872"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16" Type="http://schemas.openxmlformats.org/officeDocument/2006/relationships/slide" Target="slides/slide8.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29" Type="http://schemas.openxmlformats.org/officeDocument/2006/relationships/slide" Target="slides/slide2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pieChart>
        <c:varyColors val="0"/>
        <c:ser>
          <c:idx val="0"/>
          <c:order val="0"/>
          <c:tx>
            <c:strRef>
              <c:f>Sheet1!$B$1</c:f>
              <c:strCache>
                <c:ptCount val="1"/>
                <c:pt idx="0">
                  <c:v>Column1</c:v>
                </c:pt>
              </c:strCache>
            </c:strRef>
          </c:tx>
          <c:spPr>
            <a:solidFill>
              <a:schemeClr val="accent1"/>
            </a:solidFill>
            <a:ln w="25400">
              <a:solidFill>
                <a:schemeClr val="bg1"/>
              </a:solidFill>
            </a:ln>
            <a:effectLst/>
          </c:spPr>
          <c:dPt>
            <c:idx val="0"/>
            <c:bubble3D val="0"/>
            <c:spPr>
              <a:solidFill>
                <a:srgbClr val="6ADBFF"/>
              </a:solidFill>
              <a:ln w="25400">
                <a:solidFill>
                  <a:schemeClr val="bg1"/>
                </a:solidFill>
              </a:ln>
              <a:effectLst/>
            </c:spPr>
            <c:extLst>
              <c:ext xmlns:c16="http://schemas.microsoft.com/office/drawing/2014/chart" uri="{C3380CC4-5D6E-409C-BE32-E72D297353CC}">
                <c16:uniqueId val="{00000001-8412-1E4B-9B02-1C481D41CF8B}"/>
              </c:ext>
            </c:extLst>
          </c:dPt>
          <c:dPt>
            <c:idx val="1"/>
            <c:bubble3D val="0"/>
            <c:spPr>
              <a:solidFill>
                <a:srgbClr val="C0C0C0"/>
              </a:solidFill>
              <a:ln w="25400">
                <a:solidFill>
                  <a:schemeClr val="bg1"/>
                </a:solidFill>
              </a:ln>
              <a:effectLst/>
            </c:spPr>
            <c:extLst>
              <c:ext xmlns:c16="http://schemas.microsoft.com/office/drawing/2014/chart" uri="{C3380CC4-5D6E-409C-BE32-E72D297353CC}">
                <c16:uniqueId val="{00000003-8412-1E4B-9B02-1C481D41CF8B}"/>
              </c:ext>
            </c:extLst>
          </c:dPt>
          <c:dPt>
            <c:idx val="2"/>
            <c:bubble3D val="0"/>
            <c:spPr>
              <a:solidFill>
                <a:srgbClr val="808080"/>
              </a:solidFill>
              <a:ln w="25400">
                <a:solidFill>
                  <a:schemeClr val="bg1"/>
                </a:solidFill>
              </a:ln>
              <a:effectLst/>
            </c:spPr>
            <c:extLst>
              <c:ext xmlns:c16="http://schemas.microsoft.com/office/drawing/2014/chart" uri="{C3380CC4-5D6E-409C-BE32-E72D297353CC}">
                <c16:uniqueId val="{00000005-8412-1E4B-9B02-1C481D41CF8B}"/>
              </c:ext>
            </c:extLst>
          </c:dPt>
          <c:dPt>
            <c:idx val="3"/>
            <c:bubble3D val="0"/>
            <c:spPr>
              <a:solidFill>
                <a:srgbClr val="5B5B5B"/>
              </a:solidFill>
              <a:ln w="25400">
                <a:solidFill>
                  <a:schemeClr val="bg1"/>
                </a:solidFill>
              </a:ln>
              <a:effectLst/>
            </c:spPr>
            <c:extLst>
              <c:ext xmlns:c16="http://schemas.microsoft.com/office/drawing/2014/chart" uri="{C3380CC4-5D6E-409C-BE32-E72D297353CC}">
                <c16:uniqueId val="{00000007-8412-1E4B-9B02-1C481D41CF8B}"/>
              </c:ext>
            </c:extLst>
          </c:dPt>
          <c:cat>
            <c:strRef>
              <c:f>Sheet1!$A$2:$A$5</c:f>
              <c:strCache>
                <c:ptCount val="4"/>
                <c:pt idx="0">
                  <c:v>Item 1</c:v>
                </c:pt>
                <c:pt idx="1">
                  <c:v>Item 2</c:v>
                </c:pt>
                <c:pt idx="2">
                  <c:v>Item 3</c:v>
                </c:pt>
                <c:pt idx="3">
                  <c:v>Item 4</c:v>
                </c:pt>
              </c:strCache>
            </c:strRef>
          </c:cat>
          <c:val>
            <c:numRef>
              <c:f>Sheet1!$B$2:$B$5</c:f>
              <c:numCache>
                <c:formatCode>General</c:formatCode>
                <c:ptCount val="4"/>
                <c:pt idx="0">
                  <c:v>60</c:v>
                </c:pt>
                <c:pt idx="1">
                  <c:v>20</c:v>
                </c:pt>
                <c:pt idx="2">
                  <c:v>10</c:v>
                </c:pt>
                <c:pt idx="3">
                  <c:v>10</c:v>
                </c:pt>
              </c:numCache>
            </c:numRef>
          </c:val>
          <c:extLst>
            <c:ext xmlns:c16="http://schemas.microsoft.com/office/drawing/2014/chart" uri="{C3380CC4-5D6E-409C-BE32-E72D297353CC}">
              <c16:uniqueId val="{00000008-8412-1E4B-9B02-1C481D41CF8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F86058-467D-8E41-B33A-0976E647E746}" type="datetimeFigureOut">
              <a:rPr lang="en-US" smtClean="0"/>
              <a:t>5/17/23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4974B2-DFAF-B943-8602-CDC9161F205A}" type="slidenum">
              <a:rPr lang="en-US" smtClean="0"/>
              <a:t>‹#›</a:t>
            </a:fld>
            <a:endParaRPr lang="en-US"/>
          </a:p>
        </p:txBody>
      </p:sp>
    </p:spTree>
    <p:extLst>
      <p:ext uri="{BB962C8B-B14F-4D97-AF65-F5344CB8AC3E}">
        <p14:creationId xmlns:p14="http://schemas.microsoft.com/office/powerpoint/2010/main" val="26158803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Duration: </a:t>
            </a:r>
            <a:r>
              <a:rPr lang="en-US" b="0" dirty="0"/>
              <a:t>70</a:t>
            </a:r>
            <a:r>
              <a:rPr lang="en-US" dirty="0"/>
              <a:t> minutes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5A11C-8F1D-4B4D-882D-07B849A259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4719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a:spLocks noGrp="1" noRot="1" noChangeAspect="1"/>
          </p:cNvSpPr>
          <p:nvPr>
            <p:ph type="sldImg"/>
          </p:nvPr>
        </p:nvSpPr>
        <p:spPr>
          <a:xfrm>
            <a:off x="381000" y="685800"/>
            <a:ext cx="6096000" cy="3429000"/>
          </a:xfrm>
          <a:prstGeom prst="rect">
            <a:avLst/>
          </a:prstGeom>
        </p:spPr>
        <p:txBody>
          <a:bodyPr/>
          <a:lstStyle/>
          <a:p>
            <a:endParaRPr/>
          </a:p>
        </p:txBody>
      </p:sp>
      <p:sp>
        <p:nvSpPr>
          <p:cNvPr id="184" name="Shape 184"/>
          <p:cNvSpPr>
            <a:spLocks noGrp="1"/>
          </p:cNvSpPr>
          <p:nvPr>
            <p:ph type="body" sz="quarter" idx="1"/>
          </p:nvPr>
        </p:nvSpPr>
        <p:spPr>
          <a:prstGeom prst="rect">
            <a:avLst/>
          </a:prstGeom>
        </p:spPr>
        <p:txBody>
          <a:bodyPr/>
          <a:lstStyle/>
          <a:p>
            <a:r>
              <a:t>Let’s talk more about programs</a:t>
            </a:r>
          </a:p>
        </p:txBody>
      </p:sp>
    </p:spTree>
    <p:extLst>
      <p:ext uri="{BB962C8B-B14F-4D97-AF65-F5344CB8AC3E}">
        <p14:creationId xmlns:p14="http://schemas.microsoft.com/office/powerpoint/2010/main" val="19410749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74B2-DFAF-B943-8602-CDC9161F20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47988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a:spLocks noGrp="1" noRot="1" noChangeAspect="1"/>
          </p:cNvSpPr>
          <p:nvPr>
            <p:ph type="sldImg"/>
          </p:nvPr>
        </p:nvSpPr>
        <p:spPr>
          <a:xfrm>
            <a:off x="381000" y="685800"/>
            <a:ext cx="6096000" cy="3429000"/>
          </a:xfrm>
          <a:prstGeom prst="rect">
            <a:avLst/>
          </a:prstGeom>
        </p:spPr>
        <p:txBody>
          <a:bodyPr/>
          <a:lstStyle/>
          <a:p>
            <a:endParaRPr/>
          </a:p>
        </p:txBody>
      </p:sp>
      <p:sp>
        <p:nvSpPr>
          <p:cNvPr id="184" name="Shape 184"/>
          <p:cNvSpPr>
            <a:spLocks noGrp="1"/>
          </p:cNvSpPr>
          <p:nvPr>
            <p:ph type="body" sz="quarter" idx="1"/>
          </p:nvPr>
        </p:nvSpPr>
        <p:spPr>
          <a:prstGeom prst="rect">
            <a:avLst/>
          </a:prstGeom>
        </p:spPr>
        <p:txBody>
          <a:bodyPr/>
          <a:lstStyle/>
          <a:p>
            <a:r>
              <a:t>Let’s talk more about programs</a:t>
            </a:r>
          </a:p>
        </p:txBody>
      </p:sp>
    </p:spTree>
    <p:extLst>
      <p:ext uri="{BB962C8B-B14F-4D97-AF65-F5344CB8AC3E}">
        <p14:creationId xmlns:p14="http://schemas.microsoft.com/office/powerpoint/2010/main" val="26170169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a:spLocks noGrp="1" noRot="1" noChangeAspect="1"/>
          </p:cNvSpPr>
          <p:nvPr>
            <p:ph type="sldImg"/>
          </p:nvPr>
        </p:nvSpPr>
        <p:spPr>
          <a:xfrm>
            <a:off x="381000" y="685800"/>
            <a:ext cx="6096000" cy="3429000"/>
          </a:xfrm>
          <a:prstGeom prst="rect">
            <a:avLst/>
          </a:prstGeom>
        </p:spPr>
        <p:txBody>
          <a:bodyPr/>
          <a:lstStyle/>
          <a:p>
            <a:endParaRPr/>
          </a:p>
        </p:txBody>
      </p:sp>
      <p:sp>
        <p:nvSpPr>
          <p:cNvPr id="184" name="Shape 184"/>
          <p:cNvSpPr>
            <a:spLocks noGrp="1"/>
          </p:cNvSpPr>
          <p:nvPr>
            <p:ph type="body" sz="quarter" idx="1"/>
          </p:nvPr>
        </p:nvSpPr>
        <p:spPr>
          <a:prstGeom prst="rect">
            <a:avLst/>
          </a:prstGeom>
        </p:spPr>
        <p:txBody>
          <a:bodyPr/>
          <a:lstStyle/>
          <a:p>
            <a:r>
              <a:t>Let’s talk more about programs</a:t>
            </a:r>
          </a:p>
        </p:txBody>
      </p:sp>
    </p:spTree>
    <p:extLst>
      <p:ext uri="{BB962C8B-B14F-4D97-AF65-F5344CB8AC3E}">
        <p14:creationId xmlns:p14="http://schemas.microsoft.com/office/powerpoint/2010/main" val="25346254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a:spLocks noGrp="1" noRot="1" noChangeAspect="1"/>
          </p:cNvSpPr>
          <p:nvPr>
            <p:ph type="sldImg"/>
          </p:nvPr>
        </p:nvSpPr>
        <p:spPr>
          <a:xfrm>
            <a:off x="381000" y="685800"/>
            <a:ext cx="6096000" cy="3429000"/>
          </a:xfrm>
          <a:prstGeom prst="rect">
            <a:avLst/>
          </a:prstGeom>
        </p:spPr>
        <p:txBody>
          <a:bodyPr/>
          <a:lstStyle/>
          <a:p>
            <a:endParaRPr/>
          </a:p>
        </p:txBody>
      </p:sp>
      <p:sp>
        <p:nvSpPr>
          <p:cNvPr id="184" name="Shape 184"/>
          <p:cNvSpPr>
            <a:spLocks noGrp="1"/>
          </p:cNvSpPr>
          <p:nvPr>
            <p:ph type="body" sz="quarter" idx="1"/>
          </p:nvPr>
        </p:nvSpPr>
        <p:spPr>
          <a:prstGeom prst="rect">
            <a:avLst/>
          </a:prstGeom>
        </p:spPr>
        <p:txBody>
          <a:bodyPr/>
          <a:lstStyle/>
          <a:p>
            <a:r>
              <a:t>Let’s talk more about programs</a:t>
            </a:r>
          </a:p>
        </p:txBody>
      </p:sp>
    </p:spTree>
    <p:extLst>
      <p:ext uri="{BB962C8B-B14F-4D97-AF65-F5344CB8AC3E}">
        <p14:creationId xmlns:p14="http://schemas.microsoft.com/office/powerpoint/2010/main" val="28866953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a:spLocks noGrp="1" noRot="1" noChangeAspect="1"/>
          </p:cNvSpPr>
          <p:nvPr>
            <p:ph type="sldImg"/>
          </p:nvPr>
        </p:nvSpPr>
        <p:spPr>
          <a:xfrm>
            <a:off x="381000" y="685800"/>
            <a:ext cx="6096000" cy="3429000"/>
          </a:xfrm>
          <a:prstGeom prst="rect">
            <a:avLst/>
          </a:prstGeom>
        </p:spPr>
        <p:txBody>
          <a:bodyPr/>
          <a:lstStyle/>
          <a:p>
            <a:endParaRPr/>
          </a:p>
        </p:txBody>
      </p:sp>
      <p:sp>
        <p:nvSpPr>
          <p:cNvPr id="184" name="Shape 184"/>
          <p:cNvSpPr>
            <a:spLocks noGrp="1"/>
          </p:cNvSpPr>
          <p:nvPr>
            <p:ph type="body" sz="quarter" idx="1"/>
          </p:nvPr>
        </p:nvSpPr>
        <p:spPr>
          <a:prstGeom prst="rect">
            <a:avLst/>
          </a:prstGeom>
        </p:spPr>
        <p:txBody>
          <a:bodyPr/>
          <a:lstStyle/>
          <a:p>
            <a:r>
              <a:rPr dirty="0"/>
              <a:t>Let’s talk more about programs</a:t>
            </a:r>
          </a:p>
        </p:txBody>
      </p:sp>
    </p:spTree>
    <p:extLst>
      <p:ext uri="{BB962C8B-B14F-4D97-AF65-F5344CB8AC3E}">
        <p14:creationId xmlns:p14="http://schemas.microsoft.com/office/powerpoint/2010/main" val="29119871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a:spLocks noGrp="1" noRot="1" noChangeAspect="1"/>
          </p:cNvSpPr>
          <p:nvPr>
            <p:ph type="sldImg"/>
          </p:nvPr>
        </p:nvSpPr>
        <p:spPr>
          <a:xfrm>
            <a:off x="381000" y="685800"/>
            <a:ext cx="6096000" cy="3429000"/>
          </a:xfrm>
          <a:prstGeom prst="rect">
            <a:avLst/>
          </a:prstGeom>
        </p:spPr>
        <p:txBody>
          <a:bodyPr/>
          <a:lstStyle/>
          <a:p>
            <a:endParaRPr/>
          </a:p>
        </p:txBody>
      </p:sp>
      <p:sp>
        <p:nvSpPr>
          <p:cNvPr id="184" name="Shape 184"/>
          <p:cNvSpPr>
            <a:spLocks noGrp="1"/>
          </p:cNvSpPr>
          <p:nvPr>
            <p:ph type="body" sz="quarter" idx="1"/>
          </p:nvPr>
        </p:nvSpPr>
        <p:spPr>
          <a:prstGeom prst="rect">
            <a:avLst/>
          </a:prstGeom>
        </p:spPr>
        <p:txBody>
          <a:bodyPr/>
          <a:lstStyle/>
          <a:p>
            <a:r>
              <a:t>Let’s talk more about programs</a:t>
            </a:r>
          </a:p>
        </p:txBody>
      </p:sp>
    </p:spTree>
    <p:extLst>
      <p:ext uri="{BB962C8B-B14F-4D97-AF65-F5344CB8AC3E}">
        <p14:creationId xmlns:p14="http://schemas.microsoft.com/office/powerpoint/2010/main" val="8198108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a:spLocks noGrp="1" noRot="1" noChangeAspect="1"/>
          </p:cNvSpPr>
          <p:nvPr>
            <p:ph type="sldImg"/>
          </p:nvPr>
        </p:nvSpPr>
        <p:spPr>
          <a:xfrm>
            <a:off x="381000" y="685800"/>
            <a:ext cx="6096000" cy="3429000"/>
          </a:xfrm>
          <a:prstGeom prst="rect">
            <a:avLst/>
          </a:prstGeom>
        </p:spPr>
        <p:txBody>
          <a:bodyPr/>
          <a:lstStyle/>
          <a:p>
            <a:endParaRPr/>
          </a:p>
        </p:txBody>
      </p:sp>
      <p:sp>
        <p:nvSpPr>
          <p:cNvPr id="184" name="Shape 184"/>
          <p:cNvSpPr>
            <a:spLocks noGrp="1"/>
          </p:cNvSpPr>
          <p:nvPr>
            <p:ph type="body" sz="quarter" idx="1"/>
          </p:nvPr>
        </p:nvSpPr>
        <p:spPr>
          <a:prstGeom prst="rect">
            <a:avLst/>
          </a:prstGeom>
        </p:spPr>
        <p:txBody>
          <a:bodyPr/>
          <a:lstStyle/>
          <a:p>
            <a:r>
              <a:t>Let’s talk more about programs</a:t>
            </a:r>
          </a:p>
        </p:txBody>
      </p:sp>
    </p:spTree>
    <p:extLst>
      <p:ext uri="{BB962C8B-B14F-4D97-AF65-F5344CB8AC3E}">
        <p14:creationId xmlns:p14="http://schemas.microsoft.com/office/powerpoint/2010/main" val="38475802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a:spLocks noGrp="1" noRot="1" noChangeAspect="1"/>
          </p:cNvSpPr>
          <p:nvPr>
            <p:ph type="sldImg"/>
          </p:nvPr>
        </p:nvSpPr>
        <p:spPr>
          <a:xfrm>
            <a:off x="381000" y="685800"/>
            <a:ext cx="6096000" cy="3429000"/>
          </a:xfrm>
          <a:prstGeom prst="rect">
            <a:avLst/>
          </a:prstGeom>
        </p:spPr>
        <p:txBody>
          <a:bodyPr/>
          <a:lstStyle/>
          <a:p>
            <a:endParaRPr/>
          </a:p>
        </p:txBody>
      </p:sp>
      <p:sp>
        <p:nvSpPr>
          <p:cNvPr id="184" name="Shape 184"/>
          <p:cNvSpPr>
            <a:spLocks noGrp="1"/>
          </p:cNvSpPr>
          <p:nvPr>
            <p:ph type="body" sz="quarter" idx="1"/>
          </p:nvPr>
        </p:nvSpPr>
        <p:spPr>
          <a:prstGeom prst="rect">
            <a:avLst/>
          </a:prstGeom>
        </p:spPr>
        <p:txBody>
          <a:bodyPr/>
          <a:lstStyle/>
          <a:p>
            <a:r>
              <a:t>Let’s talk more about programs</a:t>
            </a:r>
          </a:p>
        </p:txBody>
      </p:sp>
    </p:spTree>
    <p:extLst>
      <p:ext uri="{BB962C8B-B14F-4D97-AF65-F5344CB8AC3E}">
        <p14:creationId xmlns:p14="http://schemas.microsoft.com/office/powerpoint/2010/main" val="33463747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a:spLocks noGrp="1" noRot="1" noChangeAspect="1"/>
          </p:cNvSpPr>
          <p:nvPr>
            <p:ph type="sldImg"/>
          </p:nvPr>
        </p:nvSpPr>
        <p:spPr>
          <a:xfrm>
            <a:off x="381000" y="685800"/>
            <a:ext cx="6096000" cy="3429000"/>
          </a:xfrm>
          <a:prstGeom prst="rect">
            <a:avLst/>
          </a:prstGeom>
        </p:spPr>
        <p:txBody>
          <a:bodyPr/>
          <a:lstStyle/>
          <a:p>
            <a:endParaRPr/>
          </a:p>
        </p:txBody>
      </p:sp>
      <p:sp>
        <p:nvSpPr>
          <p:cNvPr id="184" name="Shape 184"/>
          <p:cNvSpPr>
            <a:spLocks noGrp="1"/>
          </p:cNvSpPr>
          <p:nvPr>
            <p:ph type="body" sz="quarter" idx="1"/>
          </p:nvPr>
        </p:nvSpPr>
        <p:spPr>
          <a:prstGeom prst="rect">
            <a:avLst/>
          </a:prstGeom>
        </p:spPr>
        <p:txBody>
          <a:bodyPr/>
          <a:lstStyle/>
          <a:p>
            <a:r>
              <a:t>Let’s talk more about programs</a:t>
            </a:r>
          </a:p>
        </p:txBody>
      </p:sp>
    </p:spTree>
    <p:extLst>
      <p:ext uri="{BB962C8B-B14F-4D97-AF65-F5344CB8AC3E}">
        <p14:creationId xmlns:p14="http://schemas.microsoft.com/office/powerpoint/2010/main" val="1490668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Duration: 2</a:t>
            </a:r>
            <a:r>
              <a:rPr lang="en-US" dirty="0"/>
              <a:t> minutes</a:t>
            </a:r>
          </a:p>
          <a:p>
            <a:endParaRPr lang="en-US" dirty="0"/>
          </a:p>
          <a:p>
            <a:r>
              <a:rPr lang="en-US" b="1" dirty="0"/>
              <a:t>Explain: </a:t>
            </a:r>
            <a:r>
              <a:rPr lang="en-US" dirty="0"/>
              <a:t>From the PBB data, you can begin to imagine scenarios where services can be offered differently. The PBB BluePrint walks organizations through a repeatable framework through which each program can be reviewed for opportunities, or as we say, Every Program Has a Future. It is through the language of programs that departments can collaborate to find opportunities, personnel can demonstrate where they are spending time and where they want to/need to spend time, and how programs can better serve the priorities of the community.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5A11C-8F1D-4B4D-882D-07B849A259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0724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131116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a:spLocks noGrp="1" noRot="1" noChangeAspect="1"/>
          </p:cNvSpPr>
          <p:nvPr>
            <p:ph type="sldImg"/>
          </p:nvPr>
        </p:nvSpPr>
        <p:spPr>
          <a:xfrm>
            <a:off x="381000" y="685800"/>
            <a:ext cx="6096000" cy="3429000"/>
          </a:xfrm>
          <a:prstGeom prst="rect">
            <a:avLst/>
          </a:prstGeom>
        </p:spPr>
        <p:txBody>
          <a:bodyPr/>
          <a:lstStyle/>
          <a:p>
            <a:endParaRPr/>
          </a:p>
        </p:txBody>
      </p:sp>
      <p:sp>
        <p:nvSpPr>
          <p:cNvPr id="184" name="Shape 184"/>
          <p:cNvSpPr>
            <a:spLocks noGrp="1"/>
          </p:cNvSpPr>
          <p:nvPr>
            <p:ph type="body" sz="quarter" idx="1"/>
          </p:nvPr>
        </p:nvSpPr>
        <p:spPr>
          <a:prstGeom prst="rect">
            <a:avLst/>
          </a:prstGeom>
        </p:spPr>
        <p:txBody>
          <a:bodyPr/>
          <a:lstStyle/>
          <a:p>
            <a:r>
              <a:t>Let’s talk more about programs</a:t>
            </a:r>
          </a:p>
        </p:txBody>
      </p:sp>
    </p:spTree>
    <p:extLst>
      <p:ext uri="{BB962C8B-B14F-4D97-AF65-F5344CB8AC3E}">
        <p14:creationId xmlns:p14="http://schemas.microsoft.com/office/powerpoint/2010/main" val="6077991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a:spLocks noGrp="1" noRot="1" noChangeAspect="1"/>
          </p:cNvSpPr>
          <p:nvPr>
            <p:ph type="sldImg"/>
          </p:nvPr>
        </p:nvSpPr>
        <p:spPr>
          <a:xfrm>
            <a:off x="381000" y="685800"/>
            <a:ext cx="6096000" cy="3429000"/>
          </a:xfrm>
          <a:prstGeom prst="rect">
            <a:avLst/>
          </a:prstGeom>
        </p:spPr>
        <p:txBody>
          <a:bodyPr/>
          <a:lstStyle/>
          <a:p>
            <a:endParaRPr/>
          </a:p>
        </p:txBody>
      </p:sp>
      <p:sp>
        <p:nvSpPr>
          <p:cNvPr id="184" name="Shape 184"/>
          <p:cNvSpPr>
            <a:spLocks noGrp="1"/>
          </p:cNvSpPr>
          <p:nvPr>
            <p:ph type="body" sz="quarter" idx="1"/>
          </p:nvPr>
        </p:nvSpPr>
        <p:spPr>
          <a:prstGeom prst="rect">
            <a:avLst/>
          </a:prstGeom>
        </p:spPr>
        <p:txBody>
          <a:bodyPr/>
          <a:lstStyle/>
          <a:p>
            <a:r>
              <a:t>Let’s talk more about programs</a:t>
            </a:r>
          </a:p>
        </p:txBody>
      </p:sp>
    </p:spTree>
    <p:extLst>
      <p:ext uri="{BB962C8B-B14F-4D97-AF65-F5344CB8AC3E}">
        <p14:creationId xmlns:p14="http://schemas.microsoft.com/office/powerpoint/2010/main" val="19824653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a:spLocks noGrp="1" noRot="1" noChangeAspect="1"/>
          </p:cNvSpPr>
          <p:nvPr>
            <p:ph type="sldImg"/>
          </p:nvPr>
        </p:nvSpPr>
        <p:spPr>
          <a:xfrm>
            <a:off x="381000" y="685800"/>
            <a:ext cx="6096000" cy="3429000"/>
          </a:xfrm>
          <a:prstGeom prst="rect">
            <a:avLst/>
          </a:prstGeom>
        </p:spPr>
        <p:txBody>
          <a:bodyPr/>
          <a:lstStyle/>
          <a:p>
            <a:endParaRPr/>
          </a:p>
        </p:txBody>
      </p:sp>
      <p:sp>
        <p:nvSpPr>
          <p:cNvPr id="184" name="Shape 184"/>
          <p:cNvSpPr>
            <a:spLocks noGrp="1"/>
          </p:cNvSpPr>
          <p:nvPr>
            <p:ph type="body" sz="quarter" idx="1"/>
          </p:nvPr>
        </p:nvSpPr>
        <p:spPr>
          <a:prstGeom prst="rect">
            <a:avLst/>
          </a:prstGeom>
        </p:spPr>
        <p:txBody>
          <a:bodyPr/>
          <a:lstStyle/>
          <a:p>
            <a:r>
              <a:t>Let’s talk more about programs</a:t>
            </a:r>
          </a:p>
        </p:txBody>
      </p:sp>
    </p:spTree>
    <p:extLst>
      <p:ext uri="{BB962C8B-B14F-4D97-AF65-F5344CB8AC3E}">
        <p14:creationId xmlns:p14="http://schemas.microsoft.com/office/powerpoint/2010/main" val="5799727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a:spLocks noGrp="1" noRot="1" noChangeAspect="1"/>
          </p:cNvSpPr>
          <p:nvPr>
            <p:ph type="sldImg"/>
          </p:nvPr>
        </p:nvSpPr>
        <p:spPr>
          <a:xfrm>
            <a:off x="381000" y="685800"/>
            <a:ext cx="6096000" cy="3429000"/>
          </a:xfrm>
          <a:prstGeom prst="rect">
            <a:avLst/>
          </a:prstGeom>
        </p:spPr>
        <p:txBody>
          <a:bodyPr/>
          <a:lstStyle/>
          <a:p>
            <a:endParaRPr/>
          </a:p>
        </p:txBody>
      </p:sp>
      <p:sp>
        <p:nvSpPr>
          <p:cNvPr id="184" name="Shape 184"/>
          <p:cNvSpPr>
            <a:spLocks noGrp="1"/>
          </p:cNvSpPr>
          <p:nvPr>
            <p:ph type="body" sz="quarter" idx="1"/>
          </p:nvPr>
        </p:nvSpPr>
        <p:spPr>
          <a:prstGeom prst="rect">
            <a:avLst/>
          </a:prstGeom>
        </p:spPr>
        <p:txBody>
          <a:bodyPr/>
          <a:lstStyle/>
          <a:p>
            <a:r>
              <a:t>Let’s talk more about programs</a:t>
            </a:r>
          </a:p>
        </p:txBody>
      </p:sp>
    </p:spTree>
    <p:extLst>
      <p:ext uri="{BB962C8B-B14F-4D97-AF65-F5344CB8AC3E}">
        <p14:creationId xmlns:p14="http://schemas.microsoft.com/office/powerpoint/2010/main" val="16058159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a:spLocks noGrp="1" noRot="1" noChangeAspect="1"/>
          </p:cNvSpPr>
          <p:nvPr>
            <p:ph type="sldImg"/>
          </p:nvPr>
        </p:nvSpPr>
        <p:spPr>
          <a:xfrm>
            <a:off x="381000" y="685800"/>
            <a:ext cx="6096000" cy="3429000"/>
          </a:xfrm>
          <a:prstGeom prst="rect">
            <a:avLst/>
          </a:prstGeom>
        </p:spPr>
        <p:txBody>
          <a:bodyPr/>
          <a:lstStyle/>
          <a:p>
            <a:endParaRPr/>
          </a:p>
        </p:txBody>
      </p:sp>
      <p:sp>
        <p:nvSpPr>
          <p:cNvPr id="184" name="Shape 184"/>
          <p:cNvSpPr>
            <a:spLocks noGrp="1"/>
          </p:cNvSpPr>
          <p:nvPr>
            <p:ph type="body" sz="quarter" idx="1"/>
          </p:nvPr>
        </p:nvSpPr>
        <p:spPr>
          <a:prstGeom prst="rect">
            <a:avLst/>
          </a:prstGeom>
        </p:spPr>
        <p:txBody>
          <a:bodyPr/>
          <a:lstStyle/>
          <a:p>
            <a:r>
              <a:t>Let’s talk more about programs</a:t>
            </a:r>
          </a:p>
        </p:txBody>
      </p:sp>
    </p:spTree>
    <p:extLst>
      <p:ext uri="{BB962C8B-B14F-4D97-AF65-F5344CB8AC3E}">
        <p14:creationId xmlns:p14="http://schemas.microsoft.com/office/powerpoint/2010/main" val="18014259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Slideshows: 1,</a:t>
            </a:r>
            <a:r>
              <a:rPr lang="en-US" baseline="0" dirty="0"/>
              <a:t> 3, 6</a:t>
            </a:r>
            <a:endParaRPr lang="en-US" dirty="0"/>
          </a:p>
        </p:txBody>
      </p:sp>
      <p:sp>
        <p:nvSpPr>
          <p:cNvPr id="4" name="Slide Number Placeholder 3"/>
          <p:cNvSpPr>
            <a:spLocks noGrp="1"/>
          </p:cNvSpPr>
          <p:nvPr>
            <p:ph type="sldNum" sz="quarter" idx="10"/>
          </p:nvPr>
        </p:nvSpPr>
        <p:spPr>
          <a:xfrm>
            <a:off x="5179484" y="6513910"/>
            <a:ext cx="3962400" cy="342900"/>
          </a:xfrm>
          <a:prstGeom prst="rect">
            <a:avLst/>
          </a:prstGeom>
        </p:spPr>
        <p:txBody>
          <a:bodyPr/>
          <a:lstStyle/>
          <a:p>
            <a:pPr marL="0" marR="0" lvl="0" indent="0" algn="ctr" defTabSz="825500" rtl="0" eaLnBrk="1" fontAlgn="auto" latinLnBrk="0" hangingPunct="0">
              <a:lnSpc>
                <a:spcPct val="100000"/>
              </a:lnSpc>
              <a:spcBef>
                <a:spcPts val="0"/>
              </a:spcBef>
              <a:spcAft>
                <a:spcPts val="0"/>
              </a:spcAft>
              <a:buClrTx/>
              <a:buSzTx/>
              <a:buFontTx/>
              <a:buNone/>
              <a:tabLst/>
              <a:defRPr/>
            </a:pPr>
            <a:fld id="{236CEE59-3414-8943-852B-A427DB339795}" type="slidenum">
              <a:rPr kumimoji="0" lang="en-US" sz="5000" b="0" i="0" u="none" strike="noStrike" kern="0" cap="none" spc="0" normalizeH="0" baseline="0" noProof="0">
                <a:ln>
                  <a:noFill/>
                </a:ln>
                <a:solidFill>
                  <a:prstClr val="black"/>
                </a:solidFill>
                <a:effectLst/>
                <a:uLnTx/>
                <a:uFillTx/>
                <a:latin typeface="Calibri" panose="020F0502020204030204"/>
                <a:ea typeface="Helvetica Neue Light"/>
                <a:cs typeface="Helvetica Neue Light"/>
                <a:sym typeface="Helvetica Neue Light"/>
              </a:rPr>
              <a:pPr marL="0" marR="0" lvl="0" indent="0" algn="ctr" defTabSz="825500" rtl="0" eaLnBrk="1" fontAlgn="auto" latinLnBrk="0" hangingPunct="0">
                <a:lnSpc>
                  <a:spcPct val="100000"/>
                </a:lnSpc>
                <a:spcBef>
                  <a:spcPts val="0"/>
                </a:spcBef>
                <a:spcAft>
                  <a:spcPts val="0"/>
                </a:spcAft>
                <a:buClrTx/>
                <a:buSzTx/>
                <a:buFontTx/>
                <a:buNone/>
                <a:tabLst/>
                <a:defRPr/>
              </a:pPr>
              <a:t>43</a:t>
            </a:fld>
            <a:endParaRPr kumimoji="0" lang="en-US" sz="5000" b="0" i="0" u="none" strike="noStrike" kern="0" cap="none" spc="0" normalizeH="0" baseline="0" noProof="0" dirty="0">
              <a:ln>
                <a:noFill/>
              </a:ln>
              <a:solidFill>
                <a:prstClr val="black"/>
              </a:solidFill>
              <a:effectLst/>
              <a:uLnTx/>
              <a:uFillTx/>
              <a:latin typeface="Calibri" panose="020F0502020204030204"/>
              <a:ea typeface="Helvetica Neue Light"/>
              <a:cs typeface="Helvetica Neue Light"/>
              <a:sym typeface="Helvetica Neue Light"/>
            </a:endParaRPr>
          </a:p>
        </p:txBody>
      </p:sp>
    </p:spTree>
    <p:extLst>
      <p:ext uri="{BB962C8B-B14F-4D97-AF65-F5344CB8AC3E}">
        <p14:creationId xmlns:p14="http://schemas.microsoft.com/office/powerpoint/2010/main" val="38373911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Slideshows: 1,</a:t>
            </a:r>
            <a:r>
              <a:rPr lang="en-US" baseline="0" dirty="0"/>
              <a:t> 3, 6</a:t>
            </a:r>
            <a:endParaRPr lang="en-US" dirty="0"/>
          </a:p>
        </p:txBody>
      </p:sp>
      <p:sp>
        <p:nvSpPr>
          <p:cNvPr id="4" name="Slide Number Placeholder 3"/>
          <p:cNvSpPr>
            <a:spLocks noGrp="1"/>
          </p:cNvSpPr>
          <p:nvPr>
            <p:ph type="sldNum" sz="quarter" idx="10"/>
          </p:nvPr>
        </p:nvSpPr>
        <p:spPr>
          <a:xfrm>
            <a:off x="5179484" y="6513910"/>
            <a:ext cx="3962400" cy="342900"/>
          </a:xfrm>
          <a:prstGeom prst="rect">
            <a:avLst/>
          </a:prstGeom>
        </p:spPr>
        <p:txBody>
          <a:bodyPr/>
          <a:lstStyle/>
          <a:p>
            <a:pPr marL="0" marR="0" lvl="0" indent="0" algn="ctr" defTabSz="825500" rtl="0" eaLnBrk="1" fontAlgn="auto" latinLnBrk="0" hangingPunct="0">
              <a:lnSpc>
                <a:spcPct val="100000"/>
              </a:lnSpc>
              <a:spcBef>
                <a:spcPts val="0"/>
              </a:spcBef>
              <a:spcAft>
                <a:spcPts val="0"/>
              </a:spcAft>
              <a:buClrTx/>
              <a:buSzTx/>
              <a:buFontTx/>
              <a:buNone/>
              <a:tabLst/>
              <a:defRPr/>
            </a:pPr>
            <a:fld id="{236CEE59-3414-8943-852B-A427DB339795}" type="slidenum">
              <a:rPr kumimoji="0" lang="en-US" sz="5000" b="0" i="0" u="none" strike="noStrike" kern="0" cap="none" spc="0" normalizeH="0" baseline="0" noProof="0">
                <a:ln>
                  <a:noFill/>
                </a:ln>
                <a:solidFill>
                  <a:prstClr val="black"/>
                </a:solidFill>
                <a:effectLst/>
                <a:uLnTx/>
                <a:uFillTx/>
                <a:latin typeface="Calibri" panose="020F0502020204030204"/>
                <a:ea typeface="Helvetica Neue Light"/>
                <a:cs typeface="Helvetica Neue Light"/>
                <a:sym typeface="Helvetica Neue Light"/>
              </a:rPr>
              <a:pPr marL="0" marR="0" lvl="0" indent="0" algn="ctr" defTabSz="825500" rtl="0" eaLnBrk="1" fontAlgn="auto" latinLnBrk="0" hangingPunct="0">
                <a:lnSpc>
                  <a:spcPct val="100000"/>
                </a:lnSpc>
                <a:spcBef>
                  <a:spcPts val="0"/>
                </a:spcBef>
                <a:spcAft>
                  <a:spcPts val="0"/>
                </a:spcAft>
                <a:buClrTx/>
                <a:buSzTx/>
                <a:buFontTx/>
                <a:buNone/>
                <a:tabLst/>
                <a:defRPr/>
              </a:pPr>
              <a:t>44</a:t>
            </a:fld>
            <a:endParaRPr kumimoji="0" lang="en-US" sz="5000" b="0" i="0" u="none" strike="noStrike" kern="0" cap="none" spc="0" normalizeH="0" baseline="0" noProof="0" dirty="0">
              <a:ln>
                <a:noFill/>
              </a:ln>
              <a:solidFill>
                <a:prstClr val="black"/>
              </a:solidFill>
              <a:effectLst/>
              <a:uLnTx/>
              <a:uFillTx/>
              <a:latin typeface="Calibri" panose="020F0502020204030204"/>
              <a:ea typeface="Helvetica Neue Light"/>
              <a:cs typeface="Helvetica Neue Light"/>
              <a:sym typeface="Helvetica Neue Light"/>
            </a:endParaRPr>
          </a:p>
        </p:txBody>
      </p:sp>
    </p:spTree>
    <p:extLst>
      <p:ext uri="{BB962C8B-B14F-4D97-AF65-F5344CB8AC3E}">
        <p14:creationId xmlns:p14="http://schemas.microsoft.com/office/powerpoint/2010/main" val="8101342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Slideshows: 1,</a:t>
            </a:r>
            <a:r>
              <a:rPr lang="en-US" baseline="0" dirty="0"/>
              <a:t> 3, 6</a:t>
            </a:r>
            <a:endParaRPr lang="en-US" dirty="0"/>
          </a:p>
        </p:txBody>
      </p:sp>
      <p:sp>
        <p:nvSpPr>
          <p:cNvPr id="4" name="Slide Number Placeholder 3"/>
          <p:cNvSpPr>
            <a:spLocks noGrp="1"/>
          </p:cNvSpPr>
          <p:nvPr>
            <p:ph type="sldNum" sz="quarter" idx="10"/>
          </p:nvPr>
        </p:nvSpPr>
        <p:spPr>
          <a:xfrm>
            <a:off x="5179484" y="6513910"/>
            <a:ext cx="3962400" cy="342900"/>
          </a:xfrm>
          <a:prstGeom prst="rect">
            <a:avLst/>
          </a:prstGeom>
        </p:spPr>
        <p:txBody>
          <a:bodyPr/>
          <a:lstStyle/>
          <a:p>
            <a:pPr marL="0" marR="0" lvl="0" indent="0" algn="ctr" defTabSz="825500" rtl="0" eaLnBrk="1" fontAlgn="auto" latinLnBrk="0" hangingPunct="0">
              <a:lnSpc>
                <a:spcPct val="100000"/>
              </a:lnSpc>
              <a:spcBef>
                <a:spcPts val="0"/>
              </a:spcBef>
              <a:spcAft>
                <a:spcPts val="0"/>
              </a:spcAft>
              <a:buClrTx/>
              <a:buSzTx/>
              <a:buFontTx/>
              <a:buNone/>
              <a:tabLst/>
              <a:defRPr/>
            </a:pPr>
            <a:fld id="{236CEE59-3414-8943-852B-A427DB339795}" type="slidenum">
              <a:rPr kumimoji="0" lang="en-US" sz="5000" b="0" i="0" u="none" strike="noStrike" kern="0" cap="none" spc="0" normalizeH="0" baseline="0" noProof="0">
                <a:ln>
                  <a:noFill/>
                </a:ln>
                <a:solidFill>
                  <a:prstClr val="black"/>
                </a:solidFill>
                <a:effectLst/>
                <a:uLnTx/>
                <a:uFillTx/>
                <a:latin typeface="Calibri" panose="020F0502020204030204"/>
                <a:ea typeface="Helvetica Neue Light"/>
                <a:cs typeface="Helvetica Neue Light"/>
                <a:sym typeface="Helvetica Neue Light"/>
              </a:rPr>
              <a:pPr marL="0" marR="0" lvl="0" indent="0" algn="ctr" defTabSz="825500" rtl="0" eaLnBrk="1" fontAlgn="auto" latinLnBrk="0" hangingPunct="0">
                <a:lnSpc>
                  <a:spcPct val="100000"/>
                </a:lnSpc>
                <a:spcBef>
                  <a:spcPts val="0"/>
                </a:spcBef>
                <a:spcAft>
                  <a:spcPts val="0"/>
                </a:spcAft>
                <a:buClrTx/>
                <a:buSzTx/>
                <a:buFontTx/>
                <a:buNone/>
                <a:tabLst/>
                <a:defRPr/>
              </a:pPr>
              <a:t>45</a:t>
            </a:fld>
            <a:endParaRPr kumimoji="0" lang="en-US" sz="5000" b="0" i="0" u="none" strike="noStrike" kern="0" cap="none" spc="0" normalizeH="0" baseline="0" noProof="0" dirty="0">
              <a:ln>
                <a:noFill/>
              </a:ln>
              <a:solidFill>
                <a:prstClr val="black"/>
              </a:solidFill>
              <a:effectLst/>
              <a:uLnTx/>
              <a:uFillTx/>
              <a:latin typeface="Calibri" panose="020F0502020204030204"/>
              <a:ea typeface="Helvetica Neue Light"/>
              <a:cs typeface="Helvetica Neue Light"/>
              <a:sym typeface="Helvetica Neue Light"/>
            </a:endParaRPr>
          </a:p>
        </p:txBody>
      </p:sp>
    </p:spTree>
    <p:extLst>
      <p:ext uri="{BB962C8B-B14F-4D97-AF65-F5344CB8AC3E}">
        <p14:creationId xmlns:p14="http://schemas.microsoft.com/office/powerpoint/2010/main" val="10916551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Slideshows: 1,</a:t>
            </a:r>
            <a:r>
              <a:rPr lang="en-US" baseline="0" dirty="0"/>
              <a:t> 3, 6</a:t>
            </a:r>
            <a:endParaRPr lang="en-US" dirty="0"/>
          </a:p>
        </p:txBody>
      </p:sp>
      <p:sp>
        <p:nvSpPr>
          <p:cNvPr id="4" name="Slide Number Placeholder 3"/>
          <p:cNvSpPr>
            <a:spLocks noGrp="1"/>
          </p:cNvSpPr>
          <p:nvPr>
            <p:ph type="sldNum" sz="quarter" idx="10"/>
          </p:nvPr>
        </p:nvSpPr>
        <p:spPr>
          <a:xfrm>
            <a:off x="5179484" y="6513910"/>
            <a:ext cx="3962400" cy="342900"/>
          </a:xfrm>
          <a:prstGeom prst="rect">
            <a:avLst/>
          </a:prstGeom>
        </p:spPr>
        <p:txBody>
          <a:bodyPr/>
          <a:lstStyle/>
          <a:p>
            <a:pPr marL="0" marR="0" lvl="0" indent="0" algn="ctr" defTabSz="825500" rtl="0" eaLnBrk="1" fontAlgn="auto" latinLnBrk="0" hangingPunct="0">
              <a:lnSpc>
                <a:spcPct val="100000"/>
              </a:lnSpc>
              <a:spcBef>
                <a:spcPts val="0"/>
              </a:spcBef>
              <a:spcAft>
                <a:spcPts val="0"/>
              </a:spcAft>
              <a:buClrTx/>
              <a:buSzTx/>
              <a:buFontTx/>
              <a:buNone/>
              <a:tabLst/>
              <a:defRPr/>
            </a:pPr>
            <a:fld id="{236CEE59-3414-8943-852B-A427DB339795}" type="slidenum">
              <a:rPr kumimoji="0" lang="en-US" sz="5000" b="0" i="0" u="none" strike="noStrike" kern="0" cap="none" spc="0" normalizeH="0" baseline="0" noProof="0">
                <a:ln>
                  <a:noFill/>
                </a:ln>
                <a:solidFill>
                  <a:prstClr val="black"/>
                </a:solidFill>
                <a:effectLst/>
                <a:uLnTx/>
                <a:uFillTx/>
                <a:latin typeface="Calibri" panose="020F0502020204030204"/>
                <a:ea typeface="Helvetica Neue Light"/>
                <a:cs typeface="Helvetica Neue Light"/>
                <a:sym typeface="Helvetica Neue Light"/>
              </a:rPr>
              <a:pPr marL="0" marR="0" lvl="0" indent="0" algn="ctr" defTabSz="825500" rtl="0" eaLnBrk="1" fontAlgn="auto" latinLnBrk="0" hangingPunct="0">
                <a:lnSpc>
                  <a:spcPct val="100000"/>
                </a:lnSpc>
                <a:spcBef>
                  <a:spcPts val="0"/>
                </a:spcBef>
                <a:spcAft>
                  <a:spcPts val="0"/>
                </a:spcAft>
                <a:buClrTx/>
                <a:buSzTx/>
                <a:buFontTx/>
                <a:buNone/>
                <a:tabLst/>
                <a:defRPr/>
              </a:pPr>
              <a:t>46</a:t>
            </a:fld>
            <a:endParaRPr kumimoji="0" lang="en-US" sz="5000" b="0" i="0" u="none" strike="noStrike" kern="0" cap="none" spc="0" normalizeH="0" baseline="0" noProof="0" dirty="0">
              <a:ln>
                <a:noFill/>
              </a:ln>
              <a:solidFill>
                <a:prstClr val="black"/>
              </a:solidFill>
              <a:effectLst/>
              <a:uLnTx/>
              <a:uFillTx/>
              <a:latin typeface="Calibri" panose="020F0502020204030204"/>
              <a:ea typeface="Helvetica Neue Light"/>
              <a:cs typeface="Helvetica Neue Light"/>
              <a:sym typeface="Helvetica Neue Light"/>
            </a:endParaRPr>
          </a:p>
        </p:txBody>
      </p:sp>
    </p:spTree>
    <p:extLst>
      <p:ext uri="{BB962C8B-B14F-4D97-AF65-F5344CB8AC3E}">
        <p14:creationId xmlns:p14="http://schemas.microsoft.com/office/powerpoint/2010/main" val="4059194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Duration: </a:t>
            </a:r>
            <a:r>
              <a:rPr lang="en-US" dirty="0"/>
              <a:t>2 minutes</a:t>
            </a:r>
          </a:p>
          <a:p>
            <a:endParaRPr lang="en-US" dirty="0"/>
          </a:p>
          <a:p>
            <a:r>
              <a:rPr lang="en-US" b="1" dirty="0"/>
              <a:t>Say: </a:t>
            </a:r>
            <a:r>
              <a:rPr lang="en-US" dirty="0"/>
              <a:t>We don’t want our first approach to be counting on tax growth for new funds for future needs, so where can one look for new revenue generation? Have you explored regional in-sourcing? What is something that you do really well that neighboring local governments, non-profits, or even private sector organizations could use?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5A11C-8F1D-4B4D-882D-07B849A259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29063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Slideshows: 1,</a:t>
            </a:r>
            <a:r>
              <a:rPr lang="en-US" baseline="0" dirty="0"/>
              <a:t> 3, 6</a:t>
            </a:r>
            <a:endParaRPr lang="en-US" dirty="0"/>
          </a:p>
        </p:txBody>
      </p:sp>
      <p:sp>
        <p:nvSpPr>
          <p:cNvPr id="4" name="Slide Number Placeholder 3"/>
          <p:cNvSpPr>
            <a:spLocks noGrp="1"/>
          </p:cNvSpPr>
          <p:nvPr>
            <p:ph type="sldNum" sz="quarter" idx="10"/>
          </p:nvPr>
        </p:nvSpPr>
        <p:spPr>
          <a:xfrm>
            <a:off x="5179484" y="6513910"/>
            <a:ext cx="3962400" cy="342900"/>
          </a:xfrm>
          <a:prstGeom prst="rect">
            <a:avLst/>
          </a:prstGeom>
        </p:spPr>
        <p:txBody>
          <a:bodyPr/>
          <a:lstStyle/>
          <a:p>
            <a:pPr marL="0" marR="0" lvl="0" indent="0" algn="ctr" defTabSz="825500" rtl="0" eaLnBrk="1" fontAlgn="auto" latinLnBrk="0" hangingPunct="0">
              <a:lnSpc>
                <a:spcPct val="100000"/>
              </a:lnSpc>
              <a:spcBef>
                <a:spcPts val="0"/>
              </a:spcBef>
              <a:spcAft>
                <a:spcPts val="0"/>
              </a:spcAft>
              <a:buClrTx/>
              <a:buSzTx/>
              <a:buFontTx/>
              <a:buNone/>
              <a:tabLst/>
              <a:defRPr/>
            </a:pPr>
            <a:fld id="{236CEE59-3414-8943-852B-A427DB339795}" type="slidenum">
              <a:rPr kumimoji="0" lang="en-US" sz="5000" b="0" i="0" u="none" strike="noStrike" kern="0" cap="none" spc="0" normalizeH="0" baseline="0" noProof="0">
                <a:ln>
                  <a:noFill/>
                </a:ln>
                <a:solidFill>
                  <a:prstClr val="black"/>
                </a:solidFill>
                <a:effectLst/>
                <a:uLnTx/>
                <a:uFillTx/>
                <a:latin typeface="Calibri" panose="020F0502020204030204"/>
                <a:ea typeface="Helvetica Neue Light"/>
                <a:cs typeface="Helvetica Neue Light"/>
                <a:sym typeface="Helvetica Neue Light"/>
              </a:rPr>
              <a:pPr marL="0" marR="0" lvl="0" indent="0" algn="ctr" defTabSz="825500" rtl="0" eaLnBrk="1" fontAlgn="auto" latinLnBrk="0" hangingPunct="0">
                <a:lnSpc>
                  <a:spcPct val="100000"/>
                </a:lnSpc>
                <a:spcBef>
                  <a:spcPts val="0"/>
                </a:spcBef>
                <a:spcAft>
                  <a:spcPts val="0"/>
                </a:spcAft>
                <a:buClrTx/>
                <a:buSzTx/>
                <a:buFontTx/>
                <a:buNone/>
                <a:tabLst/>
                <a:defRPr/>
              </a:pPr>
              <a:t>47</a:t>
            </a:fld>
            <a:endParaRPr kumimoji="0" lang="en-US" sz="5000" b="0" i="0" u="none" strike="noStrike" kern="0" cap="none" spc="0" normalizeH="0" baseline="0" noProof="0" dirty="0">
              <a:ln>
                <a:noFill/>
              </a:ln>
              <a:solidFill>
                <a:prstClr val="black"/>
              </a:solidFill>
              <a:effectLst/>
              <a:uLnTx/>
              <a:uFillTx/>
              <a:latin typeface="Calibri" panose="020F0502020204030204"/>
              <a:ea typeface="Helvetica Neue Light"/>
              <a:cs typeface="Helvetica Neue Light"/>
              <a:sym typeface="Helvetica Neue Light"/>
            </a:endParaRPr>
          </a:p>
        </p:txBody>
      </p:sp>
    </p:spTree>
    <p:extLst>
      <p:ext uri="{BB962C8B-B14F-4D97-AF65-F5344CB8AC3E}">
        <p14:creationId xmlns:p14="http://schemas.microsoft.com/office/powerpoint/2010/main" val="15258767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Slideshows: 1,</a:t>
            </a:r>
            <a:r>
              <a:rPr lang="en-US" baseline="0" dirty="0"/>
              <a:t> 3, 6</a:t>
            </a:r>
            <a:endParaRPr lang="en-US" dirty="0"/>
          </a:p>
        </p:txBody>
      </p:sp>
      <p:sp>
        <p:nvSpPr>
          <p:cNvPr id="4" name="Slide Number Placeholder 3"/>
          <p:cNvSpPr>
            <a:spLocks noGrp="1"/>
          </p:cNvSpPr>
          <p:nvPr>
            <p:ph type="sldNum" sz="quarter" idx="10"/>
          </p:nvPr>
        </p:nvSpPr>
        <p:spPr>
          <a:xfrm>
            <a:off x="5179484" y="6513910"/>
            <a:ext cx="3962400" cy="342900"/>
          </a:xfrm>
          <a:prstGeom prst="rect">
            <a:avLst/>
          </a:prstGeom>
        </p:spPr>
        <p:txBody>
          <a:bodyPr/>
          <a:lstStyle/>
          <a:p>
            <a:pPr marL="0" marR="0" lvl="0" indent="0" algn="ctr" defTabSz="825500" rtl="0" eaLnBrk="1" fontAlgn="auto" latinLnBrk="0" hangingPunct="0">
              <a:lnSpc>
                <a:spcPct val="100000"/>
              </a:lnSpc>
              <a:spcBef>
                <a:spcPts val="0"/>
              </a:spcBef>
              <a:spcAft>
                <a:spcPts val="0"/>
              </a:spcAft>
              <a:buClrTx/>
              <a:buSzTx/>
              <a:buFontTx/>
              <a:buNone/>
              <a:tabLst/>
              <a:defRPr/>
            </a:pPr>
            <a:fld id="{236CEE59-3414-8943-852B-A427DB339795}" type="slidenum">
              <a:rPr kumimoji="0" lang="en-US" sz="5000" b="0" i="0" u="none" strike="noStrike" kern="0" cap="none" spc="0" normalizeH="0" baseline="0" noProof="0">
                <a:ln>
                  <a:noFill/>
                </a:ln>
                <a:solidFill>
                  <a:prstClr val="black"/>
                </a:solidFill>
                <a:effectLst/>
                <a:uLnTx/>
                <a:uFillTx/>
                <a:latin typeface="Calibri" panose="020F0502020204030204"/>
                <a:ea typeface="Helvetica Neue Light"/>
                <a:cs typeface="Helvetica Neue Light"/>
                <a:sym typeface="Helvetica Neue Light"/>
              </a:rPr>
              <a:pPr marL="0" marR="0" lvl="0" indent="0" algn="ctr" defTabSz="825500" rtl="0" eaLnBrk="1" fontAlgn="auto" latinLnBrk="0" hangingPunct="0">
                <a:lnSpc>
                  <a:spcPct val="100000"/>
                </a:lnSpc>
                <a:spcBef>
                  <a:spcPts val="0"/>
                </a:spcBef>
                <a:spcAft>
                  <a:spcPts val="0"/>
                </a:spcAft>
                <a:buClrTx/>
                <a:buSzTx/>
                <a:buFontTx/>
                <a:buNone/>
                <a:tabLst/>
                <a:defRPr/>
              </a:pPr>
              <a:t>48</a:t>
            </a:fld>
            <a:endParaRPr kumimoji="0" lang="en-US" sz="5000" b="0" i="0" u="none" strike="noStrike" kern="0" cap="none" spc="0" normalizeH="0" baseline="0" noProof="0" dirty="0">
              <a:ln>
                <a:noFill/>
              </a:ln>
              <a:solidFill>
                <a:prstClr val="black"/>
              </a:solidFill>
              <a:effectLst/>
              <a:uLnTx/>
              <a:uFillTx/>
              <a:latin typeface="Calibri" panose="020F0502020204030204"/>
              <a:ea typeface="Helvetica Neue Light"/>
              <a:cs typeface="Helvetica Neue Light"/>
              <a:sym typeface="Helvetica Neue Light"/>
            </a:endParaRPr>
          </a:p>
        </p:txBody>
      </p:sp>
    </p:spTree>
    <p:extLst>
      <p:ext uri="{BB962C8B-B14F-4D97-AF65-F5344CB8AC3E}">
        <p14:creationId xmlns:p14="http://schemas.microsoft.com/office/powerpoint/2010/main" val="1852169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Slideshows: 1,</a:t>
            </a:r>
            <a:r>
              <a:rPr lang="en-US" baseline="0" dirty="0"/>
              <a:t> 3, 6</a:t>
            </a:r>
            <a:endParaRPr lang="en-US" dirty="0"/>
          </a:p>
        </p:txBody>
      </p:sp>
      <p:sp>
        <p:nvSpPr>
          <p:cNvPr id="4" name="Slide Number Placeholder 3"/>
          <p:cNvSpPr>
            <a:spLocks noGrp="1"/>
          </p:cNvSpPr>
          <p:nvPr>
            <p:ph type="sldNum" sz="quarter" idx="10"/>
          </p:nvPr>
        </p:nvSpPr>
        <p:spPr>
          <a:xfrm>
            <a:off x="5179484" y="6513910"/>
            <a:ext cx="3962400" cy="342900"/>
          </a:xfrm>
          <a:prstGeom prst="rect">
            <a:avLst/>
          </a:prstGeom>
        </p:spPr>
        <p:txBody>
          <a:bodyPr/>
          <a:lstStyle/>
          <a:p>
            <a:pPr marL="0" marR="0" lvl="0" indent="0" algn="ctr" defTabSz="825500" rtl="0" eaLnBrk="1" fontAlgn="auto" latinLnBrk="0" hangingPunct="0">
              <a:lnSpc>
                <a:spcPct val="100000"/>
              </a:lnSpc>
              <a:spcBef>
                <a:spcPts val="0"/>
              </a:spcBef>
              <a:spcAft>
                <a:spcPts val="0"/>
              </a:spcAft>
              <a:buClrTx/>
              <a:buSzTx/>
              <a:buFontTx/>
              <a:buNone/>
              <a:tabLst/>
              <a:defRPr/>
            </a:pPr>
            <a:fld id="{236CEE59-3414-8943-852B-A427DB339795}" type="slidenum">
              <a:rPr kumimoji="0" lang="en-US" sz="5000" b="0" i="0" u="none" strike="noStrike" kern="0" cap="none" spc="0" normalizeH="0" baseline="0" noProof="0">
                <a:ln>
                  <a:noFill/>
                </a:ln>
                <a:solidFill>
                  <a:prstClr val="black"/>
                </a:solidFill>
                <a:effectLst/>
                <a:uLnTx/>
                <a:uFillTx/>
                <a:latin typeface="Calibri" panose="020F0502020204030204"/>
                <a:ea typeface="Helvetica Neue Light"/>
                <a:cs typeface="Helvetica Neue Light"/>
                <a:sym typeface="Helvetica Neue Light"/>
              </a:rPr>
              <a:pPr marL="0" marR="0" lvl="0" indent="0" algn="ctr" defTabSz="825500" rtl="0" eaLnBrk="1" fontAlgn="auto" latinLnBrk="0" hangingPunct="0">
                <a:lnSpc>
                  <a:spcPct val="100000"/>
                </a:lnSpc>
                <a:spcBef>
                  <a:spcPts val="0"/>
                </a:spcBef>
                <a:spcAft>
                  <a:spcPts val="0"/>
                </a:spcAft>
                <a:buClrTx/>
                <a:buSzTx/>
                <a:buFontTx/>
                <a:buNone/>
                <a:tabLst/>
                <a:defRPr/>
              </a:pPr>
              <a:t>49</a:t>
            </a:fld>
            <a:endParaRPr kumimoji="0" lang="en-US" sz="5000" b="0" i="0" u="none" strike="noStrike" kern="0" cap="none" spc="0" normalizeH="0" baseline="0" noProof="0" dirty="0">
              <a:ln>
                <a:noFill/>
              </a:ln>
              <a:solidFill>
                <a:prstClr val="black"/>
              </a:solidFill>
              <a:effectLst/>
              <a:uLnTx/>
              <a:uFillTx/>
              <a:latin typeface="Calibri" panose="020F0502020204030204"/>
              <a:ea typeface="Helvetica Neue Light"/>
              <a:cs typeface="Helvetica Neue Light"/>
              <a:sym typeface="Helvetica Neue Light"/>
            </a:endParaRPr>
          </a:p>
        </p:txBody>
      </p:sp>
    </p:spTree>
    <p:extLst>
      <p:ext uri="{BB962C8B-B14F-4D97-AF65-F5344CB8AC3E}">
        <p14:creationId xmlns:p14="http://schemas.microsoft.com/office/powerpoint/2010/main" val="8570284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Slideshows: 1,</a:t>
            </a:r>
            <a:r>
              <a:rPr lang="en-US" baseline="0" dirty="0"/>
              <a:t> 3, 6</a:t>
            </a:r>
            <a:endParaRPr lang="en-US" dirty="0"/>
          </a:p>
        </p:txBody>
      </p:sp>
      <p:sp>
        <p:nvSpPr>
          <p:cNvPr id="4" name="Slide Number Placeholder 3"/>
          <p:cNvSpPr>
            <a:spLocks noGrp="1"/>
          </p:cNvSpPr>
          <p:nvPr>
            <p:ph type="sldNum" sz="quarter" idx="10"/>
          </p:nvPr>
        </p:nvSpPr>
        <p:spPr>
          <a:xfrm>
            <a:off x="5179484" y="6513910"/>
            <a:ext cx="3962400" cy="342900"/>
          </a:xfrm>
          <a:prstGeom prst="rect">
            <a:avLst/>
          </a:prstGeom>
        </p:spPr>
        <p:txBody>
          <a:bodyPr/>
          <a:lstStyle/>
          <a:p>
            <a:pPr marL="0" marR="0" lvl="0" indent="0" algn="ctr" defTabSz="825500" rtl="0" eaLnBrk="1" fontAlgn="auto" latinLnBrk="0" hangingPunct="0">
              <a:lnSpc>
                <a:spcPct val="100000"/>
              </a:lnSpc>
              <a:spcBef>
                <a:spcPts val="0"/>
              </a:spcBef>
              <a:spcAft>
                <a:spcPts val="0"/>
              </a:spcAft>
              <a:buClrTx/>
              <a:buSzTx/>
              <a:buFontTx/>
              <a:buNone/>
              <a:tabLst/>
              <a:defRPr/>
            </a:pPr>
            <a:fld id="{236CEE59-3414-8943-852B-A427DB339795}" type="slidenum">
              <a:rPr kumimoji="0" lang="en-US" sz="5000" b="0" i="0" u="none" strike="noStrike" kern="0" cap="none" spc="0" normalizeH="0" baseline="0" noProof="0">
                <a:ln>
                  <a:noFill/>
                </a:ln>
                <a:solidFill>
                  <a:prstClr val="black"/>
                </a:solidFill>
                <a:effectLst/>
                <a:uLnTx/>
                <a:uFillTx/>
                <a:latin typeface="Calibri" panose="020F0502020204030204"/>
                <a:ea typeface="Helvetica Neue Light"/>
                <a:cs typeface="Helvetica Neue Light"/>
                <a:sym typeface="Helvetica Neue Light"/>
              </a:rPr>
              <a:pPr marL="0" marR="0" lvl="0" indent="0" algn="ctr" defTabSz="825500" rtl="0" eaLnBrk="1" fontAlgn="auto" latinLnBrk="0" hangingPunct="0">
                <a:lnSpc>
                  <a:spcPct val="100000"/>
                </a:lnSpc>
                <a:spcBef>
                  <a:spcPts val="0"/>
                </a:spcBef>
                <a:spcAft>
                  <a:spcPts val="0"/>
                </a:spcAft>
                <a:buClrTx/>
                <a:buSzTx/>
                <a:buFontTx/>
                <a:buNone/>
                <a:tabLst/>
                <a:defRPr/>
              </a:pPr>
              <a:t>50</a:t>
            </a:fld>
            <a:endParaRPr kumimoji="0" lang="en-US" sz="5000" b="0" i="0" u="none" strike="noStrike" kern="0" cap="none" spc="0" normalizeH="0" baseline="0" noProof="0" dirty="0">
              <a:ln>
                <a:noFill/>
              </a:ln>
              <a:solidFill>
                <a:prstClr val="black"/>
              </a:solidFill>
              <a:effectLst/>
              <a:uLnTx/>
              <a:uFillTx/>
              <a:latin typeface="Calibri" panose="020F0502020204030204"/>
              <a:ea typeface="Helvetica Neue Light"/>
              <a:cs typeface="Helvetica Neue Light"/>
              <a:sym typeface="Helvetica Neue Light"/>
            </a:endParaRPr>
          </a:p>
        </p:txBody>
      </p:sp>
    </p:spTree>
    <p:extLst>
      <p:ext uri="{BB962C8B-B14F-4D97-AF65-F5344CB8AC3E}">
        <p14:creationId xmlns:p14="http://schemas.microsoft.com/office/powerpoint/2010/main" val="24869422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Slideshows: 1,</a:t>
            </a:r>
            <a:r>
              <a:rPr lang="en-US" baseline="0" dirty="0"/>
              <a:t> 3, 6</a:t>
            </a:r>
            <a:endParaRPr lang="en-US" dirty="0"/>
          </a:p>
        </p:txBody>
      </p:sp>
      <p:sp>
        <p:nvSpPr>
          <p:cNvPr id="4" name="Slide Number Placeholder 3"/>
          <p:cNvSpPr>
            <a:spLocks noGrp="1"/>
          </p:cNvSpPr>
          <p:nvPr>
            <p:ph type="sldNum" sz="quarter" idx="10"/>
          </p:nvPr>
        </p:nvSpPr>
        <p:spPr>
          <a:xfrm>
            <a:off x="5179484" y="6513910"/>
            <a:ext cx="3962400" cy="342900"/>
          </a:xfrm>
          <a:prstGeom prst="rect">
            <a:avLst/>
          </a:prstGeom>
        </p:spPr>
        <p:txBody>
          <a:bodyPr/>
          <a:lstStyle/>
          <a:p>
            <a:pPr marL="0" marR="0" lvl="0" indent="0" algn="ctr" defTabSz="825500" rtl="0" eaLnBrk="1" fontAlgn="auto" latinLnBrk="0" hangingPunct="0">
              <a:lnSpc>
                <a:spcPct val="100000"/>
              </a:lnSpc>
              <a:spcBef>
                <a:spcPts val="0"/>
              </a:spcBef>
              <a:spcAft>
                <a:spcPts val="0"/>
              </a:spcAft>
              <a:buClrTx/>
              <a:buSzTx/>
              <a:buFontTx/>
              <a:buNone/>
              <a:tabLst/>
              <a:defRPr/>
            </a:pPr>
            <a:fld id="{236CEE59-3414-8943-852B-A427DB339795}" type="slidenum">
              <a:rPr kumimoji="0" lang="en-US" sz="5000" b="0" i="0" u="none" strike="noStrike" kern="0" cap="none" spc="0" normalizeH="0" baseline="0" noProof="0">
                <a:ln>
                  <a:noFill/>
                </a:ln>
                <a:solidFill>
                  <a:prstClr val="black"/>
                </a:solidFill>
                <a:effectLst/>
                <a:uLnTx/>
                <a:uFillTx/>
                <a:latin typeface="Calibri" panose="020F0502020204030204"/>
                <a:ea typeface="Helvetica Neue Light"/>
                <a:cs typeface="Helvetica Neue Light"/>
                <a:sym typeface="Helvetica Neue Light"/>
              </a:rPr>
              <a:pPr marL="0" marR="0" lvl="0" indent="0" algn="ctr" defTabSz="825500" rtl="0" eaLnBrk="1" fontAlgn="auto" latinLnBrk="0" hangingPunct="0">
                <a:lnSpc>
                  <a:spcPct val="100000"/>
                </a:lnSpc>
                <a:spcBef>
                  <a:spcPts val="0"/>
                </a:spcBef>
                <a:spcAft>
                  <a:spcPts val="0"/>
                </a:spcAft>
                <a:buClrTx/>
                <a:buSzTx/>
                <a:buFontTx/>
                <a:buNone/>
                <a:tabLst/>
                <a:defRPr/>
              </a:pPr>
              <a:t>51</a:t>
            </a:fld>
            <a:endParaRPr kumimoji="0" lang="en-US" sz="5000" b="0" i="0" u="none" strike="noStrike" kern="0" cap="none" spc="0" normalizeH="0" baseline="0" noProof="0" dirty="0">
              <a:ln>
                <a:noFill/>
              </a:ln>
              <a:solidFill>
                <a:prstClr val="black"/>
              </a:solidFill>
              <a:effectLst/>
              <a:uLnTx/>
              <a:uFillTx/>
              <a:latin typeface="Calibri" panose="020F0502020204030204"/>
              <a:ea typeface="Helvetica Neue Light"/>
              <a:cs typeface="Helvetica Neue Light"/>
              <a:sym typeface="Helvetica Neue Light"/>
            </a:endParaRPr>
          </a:p>
        </p:txBody>
      </p:sp>
    </p:spTree>
    <p:extLst>
      <p:ext uri="{BB962C8B-B14F-4D97-AF65-F5344CB8AC3E}">
        <p14:creationId xmlns:p14="http://schemas.microsoft.com/office/powerpoint/2010/main" val="31056168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Slideshows: 1,</a:t>
            </a:r>
            <a:r>
              <a:rPr lang="en-US" baseline="0" dirty="0"/>
              <a:t> 3, 6</a:t>
            </a:r>
            <a:endParaRPr lang="en-US" dirty="0"/>
          </a:p>
        </p:txBody>
      </p:sp>
      <p:sp>
        <p:nvSpPr>
          <p:cNvPr id="4" name="Slide Number Placeholder 3"/>
          <p:cNvSpPr>
            <a:spLocks noGrp="1"/>
          </p:cNvSpPr>
          <p:nvPr>
            <p:ph type="sldNum" sz="quarter" idx="10"/>
          </p:nvPr>
        </p:nvSpPr>
        <p:spPr>
          <a:xfrm>
            <a:off x="5179484" y="6513910"/>
            <a:ext cx="3962400" cy="342900"/>
          </a:xfrm>
          <a:prstGeom prst="rect">
            <a:avLst/>
          </a:prstGeom>
        </p:spPr>
        <p:txBody>
          <a:bodyPr/>
          <a:lstStyle/>
          <a:p>
            <a:pPr marL="0" marR="0" lvl="0" indent="0" algn="ctr" defTabSz="825500" rtl="0" eaLnBrk="1" fontAlgn="auto" latinLnBrk="0" hangingPunct="0">
              <a:lnSpc>
                <a:spcPct val="100000"/>
              </a:lnSpc>
              <a:spcBef>
                <a:spcPts val="0"/>
              </a:spcBef>
              <a:spcAft>
                <a:spcPts val="0"/>
              </a:spcAft>
              <a:buClrTx/>
              <a:buSzTx/>
              <a:buFontTx/>
              <a:buNone/>
              <a:tabLst/>
              <a:defRPr/>
            </a:pPr>
            <a:fld id="{236CEE59-3414-8943-852B-A427DB339795}" type="slidenum">
              <a:rPr kumimoji="0" lang="en-US" sz="5000" b="0" i="0" u="none" strike="noStrike" kern="0" cap="none" spc="0" normalizeH="0" baseline="0" noProof="0">
                <a:ln>
                  <a:noFill/>
                </a:ln>
                <a:solidFill>
                  <a:prstClr val="black"/>
                </a:solidFill>
                <a:effectLst/>
                <a:uLnTx/>
                <a:uFillTx/>
                <a:latin typeface="Calibri" panose="020F0502020204030204"/>
                <a:ea typeface="Helvetica Neue Light"/>
                <a:cs typeface="Helvetica Neue Light"/>
                <a:sym typeface="Helvetica Neue Light"/>
              </a:rPr>
              <a:pPr marL="0" marR="0" lvl="0" indent="0" algn="ctr" defTabSz="825500" rtl="0" eaLnBrk="1" fontAlgn="auto" latinLnBrk="0" hangingPunct="0">
                <a:lnSpc>
                  <a:spcPct val="100000"/>
                </a:lnSpc>
                <a:spcBef>
                  <a:spcPts val="0"/>
                </a:spcBef>
                <a:spcAft>
                  <a:spcPts val="0"/>
                </a:spcAft>
                <a:buClrTx/>
                <a:buSzTx/>
                <a:buFontTx/>
                <a:buNone/>
                <a:tabLst/>
                <a:defRPr/>
              </a:pPr>
              <a:t>52</a:t>
            </a:fld>
            <a:endParaRPr kumimoji="0" lang="en-US" sz="5000" b="0" i="0" u="none" strike="noStrike" kern="0" cap="none" spc="0" normalizeH="0" baseline="0" noProof="0" dirty="0">
              <a:ln>
                <a:noFill/>
              </a:ln>
              <a:solidFill>
                <a:prstClr val="black"/>
              </a:solidFill>
              <a:effectLst/>
              <a:uLnTx/>
              <a:uFillTx/>
              <a:latin typeface="Calibri" panose="020F0502020204030204"/>
              <a:ea typeface="Helvetica Neue Light"/>
              <a:cs typeface="Helvetica Neue Light"/>
              <a:sym typeface="Helvetica Neue Light"/>
            </a:endParaRPr>
          </a:p>
        </p:txBody>
      </p:sp>
    </p:spTree>
    <p:extLst>
      <p:ext uri="{BB962C8B-B14F-4D97-AF65-F5344CB8AC3E}">
        <p14:creationId xmlns:p14="http://schemas.microsoft.com/office/powerpoint/2010/main" val="2083689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Slideshows: 1,</a:t>
            </a:r>
            <a:r>
              <a:rPr lang="en-US" baseline="0" dirty="0"/>
              <a:t> 3, 6</a:t>
            </a:r>
            <a:endParaRPr lang="en-US" dirty="0"/>
          </a:p>
        </p:txBody>
      </p:sp>
      <p:sp>
        <p:nvSpPr>
          <p:cNvPr id="4" name="Slide Number Placeholder 3"/>
          <p:cNvSpPr>
            <a:spLocks noGrp="1"/>
          </p:cNvSpPr>
          <p:nvPr>
            <p:ph type="sldNum" sz="quarter" idx="10"/>
          </p:nvPr>
        </p:nvSpPr>
        <p:spPr>
          <a:xfrm>
            <a:off x="5179484" y="6513910"/>
            <a:ext cx="3962400" cy="342900"/>
          </a:xfrm>
          <a:prstGeom prst="rect">
            <a:avLst/>
          </a:prstGeom>
        </p:spPr>
        <p:txBody>
          <a:bodyPr/>
          <a:lstStyle/>
          <a:p>
            <a:pPr marL="0" marR="0" lvl="0" indent="0" algn="ctr" defTabSz="825500" rtl="0" eaLnBrk="1" fontAlgn="auto" latinLnBrk="0" hangingPunct="0">
              <a:lnSpc>
                <a:spcPct val="100000"/>
              </a:lnSpc>
              <a:spcBef>
                <a:spcPts val="0"/>
              </a:spcBef>
              <a:spcAft>
                <a:spcPts val="0"/>
              </a:spcAft>
              <a:buClrTx/>
              <a:buSzTx/>
              <a:buFontTx/>
              <a:buNone/>
              <a:tabLst/>
              <a:defRPr/>
            </a:pPr>
            <a:fld id="{236CEE59-3414-8943-852B-A427DB339795}" type="slidenum">
              <a:rPr kumimoji="0" lang="en-US" sz="5000" b="0" i="0" u="none" strike="noStrike" kern="0" cap="none" spc="0" normalizeH="0" baseline="0" noProof="0">
                <a:ln>
                  <a:noFill/>
                </a:ln>
                <a:solidFill>
                  <a:prstClr val="black"/>
                </a:solidFill>
                <a:effectLst/>
                <a:uLnTx/>
                <a:uFillTx/>
                <a:latin typeface="Calibri" panose="020F0502020204030204"/>
                <a:ea typeface="Helvetica Neue Light"/>
                <a:cs typeface="Helvetica Neue Light"/>
                <a:sym typeface="Helvetica Neue Light"/>
              </a:rPr>
              <a:pPr marL="0" marR="0" lvl="0" indent="0" algn="ctr" defTabSz="825500" rtl="0" eaLnBrk="1" fontAlgn="auto" latinLnBrk="0" hangingPunct="0">
                <a:lnSpc>
                  <a:spcPct val="100000"/>
                </a:lnSpc>
                <a:spcBef>
                  <a:spcPts val="0"/>
                </a:spcBef>
                <a:spcAft>
                  <a:spcPts val="0"/>
                </a:spcAft>
                <a:buClrTx/>
                <a:buSzTx/>
                <a:buFontTx/>
                <a:buNone/>
                <a:tabLst/>
                <a:defRPr/>
              </a:pPr>
              <a:t>53</a:t>
            </a:fld>
            <a:endParaRPr kumimoji="0" lang="en-US" sz="5000" b="0" i="0" u="none" strike="noStrike" kern="0" cap="none" spc="0" normalizeH="0" baseline="0" noProof="0" dirty="0">
              <a:ln>
                <a:noFill/>
              </a:ln>
              <a:solidFill>
                <a:prstClr val="black"/>
              </a:solidFill>
              <a:effectLst/>
              <a:uLnTx/>
              <a:uFillTx/>
              <a:latin typeface="Calibri" panose="020F0502020204030204"/>
              <a:ea typeface="Helvetica Neue Light"/>
              <a:cs typeface="Helvetica Neue Light"/>
              <a:sym typeface="Helvetica Neue Light"/>
            </a:endParaRPr>
          </a:p>
        </p:txBody>
      </p:sp>
    </p:spTree>
    <p:extLst>
      <p:ext uri="{BB962C8B-B14F-4D97-AF65-F5344CB8AC3E}">
        <p14:creationId xmlns:p14="http://schemas.microsoft.com/office/powerpoint/2010/main" val="13060745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a:spLocks noGrp="1" noRot="1" noChangeAspect="1"/>
          </p:cNvSpPr>
          <p:nvPr>
            <p:ph type="sldImg"/>
          </p:nvPr>
        </p:nvSpPr>
        <p:spPr>
          <a:xfrm>
            <a:off x="381000" y="685800"/>
            <a:ext cx="6096000" cy="3429000"/>
          </a:xfrm>
          <a:prstGeom prst="rect">
            <a:avLst/>
          </a:prstGeom>
        </p:spPr>
        <p:txBody>
          <a:bodyPr/>
          <a:lstStyle/>
          <a:p>
            <a:endParaRPr/>
          </a:p>
        </p:txBody>
      </p:sp>
      <p:sp>
        <p:nvSpPr>
          <p:cNvPr id="184" name="Shape 184"/>
          <p:cNvSpPr>
            <a:spLocks noGrp="1"/>
          </p:cNvSpPr>
          <p:nvPr>
            <p:ph type="body" sz="quarter" idx="1"/>
          </p:nvPr>
        </p:nvSpPr>
        <p:spPr>
          <a:prstGeom prst="rect">
            <a:avLst/>
          </a:prstGeom>
        </p:spPr>
        <p:txBody>
          <a:bodyPr/>
          <a:lstStyle/>
          <a:p>
            <a:r>
              <a:t>Let’s talk more about programs</a:t>
            </a:r>
          </a:p>
        </p:txBody>
      </p:sp>
    </p:spTree>
    <p:extLst>
      <p:ext uri="{BB962C8B-B14F-4D97-AF65-F5344CB8AC3E}">
        <p14:creationId xmlns:p14="http://schemas.microsoft.com/office/powerpoint/2010/main" val="32688006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a:spLocks noGrp="1" noRot="1" noChangeAspect="1"/>
          </p:cNvSpPr>
          <p:nvPr>
            <p:ph type="sldImg"/>
          </p:nvPr>
        </p:nvSpPr>
        <p:spPr>
          <a:xfrm>
            <a:off x="381000" y="685800"/>
            <a:ext cx="6096000" cy="3429000"/>
          </a:xfrm>
          <a:prstGeom prst="rect">
            <a:avLst/>
          </a:prstGeom>
        </p:spPr>
        <p:txBody>
          <a:bodyPr/>
          <a:lstStyle/>
          <a:p>
            <a:endParaRPr/>
          </a:p>
        </p:txBody>
      </p:sp>
      <p:sp>
        <p:nvSpPr>
          <p:cNvPr id="184" name="Shape 184"/>
          <p:cNvSpPr>
            <a:spLocks noGrp="1"/>
          </p:cNvSpPr>
          <p:nvPr>
            <p:ph type="body" sz="quarter" idx="1"/>
          </p:nvPr>
        </p:nvSpPr>
        <p:spPr>
          <a:prstGeom prst="rect">
            <a:avLst/>
          </a:prstGeom>
        </p:spPr>
        <p:txBody>
          <a:bodyPr/>
          <a:lstStyle/>
          <a:p>
            <a:r>
              <a:t>Let’s talk more about programs</a:t>
            </a:r>
          </a:p>
        </p:txBody>
      </p:sp>
    </p:spTree>
    <p:extLst>
      <p:ext uri="{BB962C8B-B14F-4D97-AF65-F5344CB8AC3E}">
        <p14:creationId xmlns:p14="http://schemas.microsoft.com/office/powerpoint/2010/main" val="1875325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Duration: </a:t>
            </a:r>
            <a:r>
              <a:rPr lang="en-US" dirty="0"/>
              <a:t>2 minutes</a:t>
            </a:r>
          </a:p>
          <a:p>
            <a:endParaRPr lang="en-US" dirty="0"/>
          </a:p>
          <a:p>
            <a:r>
              <a:rPr lang="en-US" b="1" dirty="0"/>
              <a:t>Say:</a:t>
            </a:r>
            <a:r>
              <a:rPr lang="en-US" b="0" dirty="0"/>
              <a:t> </a:t>
            </a:r>
            <a:r>
              <a:rPr lang="en-US" dirty="0"/>
              <a:t>In addition to new resources, we want to ensure that all existing resources are being maximized to their fullest extent. Where are there opportunities to free up and reallocate resources? Can you find an efficiency? Is there a trade-off?</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5A11C-8F1D-4B4D-882D-07B849A259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73603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Duration: </a:t>
            </a:r>
            <a:r>
              <a:rPr lang="en-US" dirty="0"/>
              <a:t>2 minutes</a:t>
            </a:r>
          </a:p>
          <a:p>
            <a:endParaRPr lang="en-US" dirty="0"/>
          </a:p>
          <a:p>
            <a:r>
              <a:rPr lang="en-US" b="1" dirty="0"/>
              <a:t>Say: </a:t>
            </a:r>
            <a:r>
              <a:rPr lang="en-US" dirty="0"/>
              <a:t>You can walk every program through this framework to determine a future. That future can be to maintain the status quo. That is an important data point!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5A11C-8F1D-4B4D-882D-07B849A259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0855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a:spLocks noGrp="1" noRot="1" noChangeAspect="1"/>
          </p:cNvSpPr>
          <p:nvPr>
            <p:ph type="sldImg"/>
          </p:nvPr>
        </p:nvSpPr>
        <p:spPr>
          <a:xfrm>
            <a:off x="381000" y="685800"/>
            <a:ext cx="6096000" cy="3429000"/>
          </a:xfrm>
          <a:prstGeom prst="rect">
            <a:avLst/>
          </a:prstGeom>
        </p:spPr>
        <p:txBody>
          <a:bodyPr/>
          <a:lstStyle/>
          <a:p>
            <a:endParaRPr/>
          </a:p>
        </p:txBody>
      </p:sp>
      <p:sp>
        <p:nvSpPr>
          <p:cNvPr id="184" name="Shape 184"/>
          <p:cNvSpPr>
            <a:spLocks noGrp="1"/>
          </p:cNvSpPr>
          <p:nvPr>
            <p:ph type="body" sz="quarter" idx="1"/>
          </p:nvPr>
        </p:nvSpPr>
        <p:spPr>
          <a:prstGeom prst="rect">
            <a:avLst/>
          </a:prstGeom>
        </p:spPr>
        <p:txBody>
          <a:bodyPr/>
          <a:lstStyle/>
          <a:p>
            <a:r>
              <a:t>Let’s talk more about programs</a:t>
            </a:r>
          </a:p>
        </p:txBody>
      </p:sp>
    </p:spTree>
    <p:extLst>
      <p:ext uri="{BB962C8B-B14F-4D97-AF65-F5344CB8AC3E}">
        <p14:creationId xmlns:p14="http://schemas.microsoft.com/office/powerpoint/2010/main" val="13445033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a:spLocks noGrp="1" noRot="1" noChangeAspect="1"/>
          </p:cNvSpPr>
          <p:nvPr>
            <p:ph type="sldImg"/>
          </p:nvPr>
        </p:nvSpPr>
        <p:spPr>
          <a:xfrm>
            <a:off x="381000" y="685800"/>
            <a:ext cx="6096000" cy="3429000"/>
          </a:xfrm>
          <a:prstGeom prst="rect">
            <a:avLst/>
          </a:prstGeom>
        </p:spPr>
        <p:txBody>
          <a:bodyPr/>
          <a:lstStyle/>
          <a:p>
            <a:endParaRPr/>
          </a:p>
        </p:txBody>
      </p:sp>
      <p:sp>
        <p:nvSpPr>
          <p:cNvPr id="184" name="Shape 184"/>
          <p:cNvSpPr>
            <a:spLocks noGrp="1"/>
          </p:cNvSpPr>
          <p:nvPr>
            <p:ph type="body" sz="quarter" idx="1"/>
          </p:nvPr>
        </p:nvSpPr>
        <p:spPr>
          <a:prstGeom prst="rect">
            <a:avLst/>
          </a:prstGeom>
        </p:spPr>
        <p:txBody>
          <a:bodyPr/>
          <a:lstStyle/>
          <a:p>
            <a:r>
              <a:t>Let’s talk more about programs</a:t>
            </a:r>
          </a:p>
        </p:txBody>
      </p:sp>
    </p:spTree>
    <p:extLst>
      <p:ext uri="{BB962C8B-B14F-4D97-AF65-F5344CB8AC3E}">
        <p14:creationId xmlns:p14="http://schemas.microsoft.com/office/powerpoint/2010/main" val="4066840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a:spLocks noGrp="1" noRot="1" noChangeAspect="1"/>
          </p:cNvSpPr>
          <p:nvPr>
            <p:ph type="sldImg"/>
          </p:nvPr>
        </p:nvSpPr>
        <p:spPr>
          <a:xfrm>
            <a:off x="381000" y="685800"/>
            <a:ext cx="6096000" cy="3429000"/>
          </a:xfrm>
          <a:prstGeom prst="rect">
            <a:avLst/>
          </a:prstGeom>
        </p:spPr>
        <p:txBody>
          <a:bodyPr/>
          <a:lstStyle/>
          <a:p>
            <a:endParaRPr/>
          </a:p>
        </p:txBody>
      </p:sp>
      <p:sp>
        <p:nvSpPr>
          <p:cNvPr id="184" name="Shape 184"/>
          <p:cNvSpPr>
            <a:spLocks noGrp="1"/>
          </p:cNvSpPr>
          <p:nvPr>
            <p:ph type="body" sz="quarter" idx="1"/>
          </p:nvPr>
        </p:nvSpPr>
        <p:spPr>
          <a:prstGeom prst="rect">
            <a:avLst/>
          </a:prstGeom>
        </p:spPr>
        <p:txBody>
          <a:bodyPr/>
          <a:lstStyle/>
          <a:p>
            <a:r>
              <a:t>Let’s talk more about programs</a:t>
            </a:r>
          </a:p>
        </p:txBody>
      </p:sp>
    </p:spTree>
    <p:extLst>
      <p:ext uri="{BB962C8B-B14F-4D97-AF65-F5344CB8AC3E}">
        <p14:creationId xmlns:p14="http://schemas.microsoft.com/office/powerpoint/2010/main" val="185650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a:spLocks noGrp="1" noRot="1" noChangeAspect="1"/>
          </p:cNvSpPr>
          <p:nvPr>
            <p:ph type="sldImg"/>
          </p:nvPr>
        </p:nvSpPr>
        <p:spPr>
          <a:xfrm>
            <a:off x="381000" y="685800"/>
            <a:ext cx="6096000" cy="3429000"/>
          </a:xfrm>
          <a:prstGeom prst="rect">
            <a:avLst/>
          </a:prstGeom>
        </p:spPr>
        <p:txBody>
          <a:bodyPr/>
          <a:lstStyle/>
          <a:p>
            <a:endParaRPr/>
          </a:p>
        </p:txBody>
      </p:sp>
      <p:sp>
        <p:nvSpPr>
          <p:cNvPr id="184" name="Shape 184"/>
          <p:cNvSpPr>
            <a:spLocks noGrp="1"/>
          </p:cNvSpPr>
          <p:nvPr>
            <p:ph type="body" sz="quarter" idx="1"/>
          </p:nvPr>
        </p:nvSpPr>
        <p:spPr>
          <a:prstGeom prst="rect">
            <a:avLst/>
          </a:prstGeom>
        </p:spPr>
        <p:txBody>
          <a:bodyPr/>
          <a:lstStyle/>
          <a:p>
            <a:r>
              <a:t>Let’s talk more about programs</a:t>
            </a:r>
          </a:p>
        </p:txBody>
      </p:sp>
    </p:spTree>
    <p:extLst>
      <p:ext uri="{BB962C8B-B14F-4D97-AF65-F5344CB8AC3E}">
        <p14:creationId xmlns:p14="http://schemas.microsoft.com/office/powerpoint/2010/main" val="2604628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1.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1.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8.xml"/><Relationship Id="rId4" Type="http://schemas.openxmlformats.org/officeDocument/2006/relationships/image" Target="../media/image9.png"/></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8.xml"/><Relationship Id="rId4" Type="http://schemas.openxmlformats.org/officeDocument/2006/relationships/image" Target="../media/image1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691E4-CED6-8244-8D79-EB2CEF9E40C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E70887-1BA0-D740-A7FB-4A4742855B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61501E-169D-A94E-9016-4EE161091139}"/>
              </a:ext>
            </a:extLst>
          </p:cNvPr>
          <p:cNvSpPr>
            <a:spLocks noGrp="1"/>
          </p:cNvSpPr>
          <p:nvPr>
            <p:ph type="dt" sz="half" idx="10"/>
          </p:nvPr>
        </p:nvSpPr>
        <p:spPr/>
        <p:txBody>
          <a:bodyPr/>
          <a:lstStyle/>
          <a:p>
            <a:fld id="{C79456E7-F85F-AC4D-AA2D-CA13C4305735}" type="datetimeFigureOut">
              <a:rPr lang="en-US" smtClean="0"/>
              <a:t>5/17/23</a:t>
            </a:fld>
            <a:endParaRPr lang="en-US"/>
          </a:p>
        </p:txBody>
      </p:sp>
      <p:sp>
        <p:nvSpPr>
          <p:cNvPr id="5" name="Footer Placeholder 4">
            <a:extLst>
              <a:ext uri="{FF2B5EF4-FFF2-40B4-BE49-F238E27FC236}">
                <a16:creationId xmlns:a16="http://schemas.microsoft.com/office/drawing/2014/main" id="{82529532-CEE7-FB4E-9A33-92C73FAF9B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CAE003-3D34-2149-95AB-A51FDDC7C05C}"/>
              </a:ext>
            </a:extLst>
          </p:cNvPr>
          <p:cNvSpPr>
            <a:spLocks noGrp="1"/>
          </p:cNvSpPr>
          <p:nvPr>
            <p:ph type="sldNum" sz="quarter" idx="12"/>
          </p:nvPr>
        </p:nvSpPr>
        <p:spPr/>
        <p:txBody>
          <a:bodyPr/>
          <a:lstStyle/>
          <a:p>
            <a:fld id="{38B6B176-1E97-304E-9374-D78897733815}" type="slidenum">
              <a:rPr lang="en-US" smtClean="0"/>
              <a:t>‹#›</a:t>
            </a:fld>
            <a:endParaRPr lang="en-US"/>
          </a:p>
        </p:txBody>
      </p:sp>
    </p:spTree>
    <p:extLst>
      <p:ext uri="{BB962C8B-B14F-4D97-AF65-F5344CB8AC3E}">
        <p14:creationId xmlns:p14="http://schemas.microsoft.com/office/powerpoint/2010/main" val="1382149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88D58-B71A-9E40-A0BF-239D95FFE9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3AAB0B-A457-C346-8909-7983F6612D7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BB2132-4005-1F49-B771-C3804994413F}"/>
              </a:ext>
            </a:extLst>
          </p:cNvPr>
          <p:cNvSpPr>
            <a:spLocks noGrp="1"/>
          </p:cNvSpPr>
          <p:nvPr>
            <p:ph type="dt" sz="half" idx="10"/>
          </p:nvPr>
        </p:nvSpPr>
        <p:spPr/>
        <p:txBody>
          <a:bodyPr/>
          <a:lstStyle/>
          <a:p>
            <a:fld id="{C79456E7-F85F-AC4D-AA2D-CA13C4305735}" type="datetimeFigureOut">
              <a:rPr lang="en-US" smtClean="0"/>
              <a:t>5/17/23</a:t>
            </a:fld>
            <a:endParaRPr lang="en-US"/>
          </a:p>
        </p:txBody>
      </p:sp>
      <p:sp>
        <p:nvSpPr>
          <p:cNvPr id="5" name="Footer Placeholder 4">
            <a:extLst>
              <a:ext uri="{FF2B5EF4-FFF2-40B4-BE49-F238E27FC236}">
                <a16:creationId xmlns:a16="http://schemas.microsoft.com/office/drawing/2014/main" id="{0566629D-B2B3-564C-A2DF-3D97ED9FD9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DD2980-C356-9745-8599-A9BEF2596E69}"/>
              </a:ext>
            </a:extLst>
          </p:cNvPr>
          <p:cNvSpPr>
            <a:spLocks noGrp="1"/>
          </p:cNvSpPr>
          <p:nvPr>
            <p:ph type="sldNum" sz="quarter" idx="12"/>
          </p:nvPr>
        </p:nvSpPr>
        <p:spPr/>
        <p:txBody>
          <a:bodyPr/>
          <a:lstStyle/>
          <a:p>
            <a:fld id="{38B6B176-1E97-304E-9374-D78897733815}" type="slidenum">
              <a:rPr lang="en-US" smtClean="0"/>
              <a:t>‹#›</a:t>
            </a:fld>
            <a:endParaRPr lang="en-US"/>
          </a:p>
        </p:txBody>
      </p:sp>
    </p:spTree>
    <p:extLst>
      <p:ext uri="{BB962C8B-B14F-4D97-AF65-F5344CB8AC3E}">
        <p14:creationId xmlns:p14="http://schemas.microsoft.com/office/powerpoint/2010/main" val="864406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C38E66-FB35-4C47-95A8-BDF5FBD6A7F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47A52A-1692-8648-BD45-920A23258C2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87493F-4279-654F-BC60-929B65823CBC}"/>
              </a:ext>
            </a:extLst>
          </p:cNvPr>
          <p:cNvSpPr>
            <a:spLocks noGrp="1"/>
          </p:cNvSpPr>
          <p:nvPr>
            <p:ph type="dt" sz="half" idx="10"/>
          </p:nvPr>
        </p:nvSpPr>
        <p:spPr/>
        <p:txBody>
          <a:bodyPr/>
          <a:lstStyle/>
          <a:p>
            <a:fld id="{C79456E7-F85F-AC4D-AA2D-CA13C4305735}" type="datetimeFigureOut">
              <a:rPr lang="en-US" smtClean="0"/>
              <a:t>5/17/23</a:t>
            </a:fld>
            <a:endParaRPr lang="en-US"/>
          </a:p>
        </p:txBody>
      </p:sp>
      <p:sp>
        <p:nvSpPr>
          <p:cNvPr id="5" name="Footer Placeholder 4">
            <a:extLst>
              <a:ext uri="{FF2B5EF4-FFF2-40B4-BE49-F238E27FC236}">
                <a16:creationId xmlns:a16="http://schemas.microsoft.com/office/drawing/2014/main" id="{698C0FB1-A67B-CB4E-A753-023496176E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9B96AF-D364-0443-B96D-F59695D4F562}"/>
              </a:ext>
            </a:extLst>
          </p:cNvPr>
          <p:cNvSpPr>
            <a:spLocks noGrp="1"/>
          </p:cNvSpPr>
          <p:nvPr>
            <p:ph type="sldNum" sz="quarter" idx="12"/>
          </p:nvPr>
        </p:nvSpPr>
        <p:spPr/>
        <p:txBody>
          <a:bodyPr/>
          <a:lstStyle/>
          <a:p>
            <a:fld id="{38B6B176-1E97-304E-9374-D78897733815}" type="slidenum">
              <a:rPr lang="en-US" smtClean="0"/>
              <a:t>‹#›</a:t>
            </a:fld>
            <a:endParaRPr lang="en-US"/>
          </a:p>
        </p:txBody>
      </p:sp>
    </p:spTree>
    <p:extLst>
      <p:ext uri="{BB962C8B-B14F-4D97-AF65-F5344CB8AC3E}">
        <p14:creationId xmlns:p14="http://schemas.microsoft.com/office/powerpoint/2010/main" val="42803082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60" name="Shape 60"/>
          <p:cNvSpPr>
            <a:spLocks noGrp="1"/>
          </p:cNvSpPr>
          <p:nvPr>
            <p:ph type="title"/>
          </p:nvPr>
        </p:nvSpPr>
        <p:spPr>
          <a:prstGeom prst="rect">
            <a:avLst/>
          </a:prstGeom>
        </p:spPr>
        <p:txBody>
          <a:bodyPr/>
          <a:lstStyle/>
          <a:p>
            <a:r>
              <a:t>Title Text</a:t>
            </a:r>
          </a:p>
        </p:txBody>
      </p:sp>
      <p:sp>
        <p:nvSpPr>
          <p:cNvPr id="61" name="Shape 6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2" name="Shape 62"/>
          <p:cNvSpPr>
            <a:spLocks noGrp="1"/>
          </p:cNvSpPr>
          <p:nvPr>
            <p:ph type="sldNum" sz="quarter" idx="2"/>
          </p:nvPr>
        </p:nvSpPr>
        <p:spPr>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653470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33" name="Shape 33"/>
          <p:cNvSpPr>
            <a:spLocks noGrp="1"/>
          </p:cNvSpPr>
          <p:nvPr>
            <p:ph type="title"/>
          </p:nvPr>
        </p:nvSpPr>
        <p:spPr>
          <a:xfrm>
            <a:off x="533400" y="2311400"/>
            <a:ext cx="11118850" cy="2235200"/>
          </a:xfrm>
          <a:prstGeom prst="rect">
            <a:avLst/>
          </a:prstGeom>
        </p:spPr>
        <p:txBody>
          <a:bodyPr anchor="ctr"/>
          <a:lstStyle/>
          <a:p>
            <a:r>
              <a:t>Title Text</a:t>
            </a:r>
          </a:p>
        </p:txBody>
      </p:sp>
      <p:sp>
        <p:nvSpPr>
          <p:cNvPr id="34" name="Shape 34"/>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6942508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33" name="Shape 33"/>
          <p:cNvSpPr>
            <a:spLocks noGrp="1"/>
          </p:cNvSpPr>
          <p:nvPr>
            <p:ph type="title"/>
          </p:nvPr>
        </p:nvSpPr>
        <p:spPr>
          <a:xfrm>
            <a:off x="533400" y="2311400"/>
            <a:ext cx="11118850" cy="2235200"/>
          </a:xfrm>
          <a:prstGeom prst="rect">
            <a:avLst/>
          </a:prstGeom>
        </p:spPr>
        <p:txBody>
          <a:bodyPr anchor="ctr"/>
          <a:lstStyle/>
          <a:p>
            <a:r>
              <a:t>Title Text</a:t>
            </a:r>
          </a:p>
        </p:txBody>
      </p:sp>
      <p:sp>
        <p:nvSpPr>
          <p:cNvPr id="34" name="Shape 34"/>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35021881"/>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88" name="Shape 88"/>
          <p:cNvSpPr/>
          <p:nvPr/>
        </p:nvSpPr>
        <p:spPr>
          <a:xfrm flipH="1">
            <a:off x="7905870" y="355600"/>
            <a:ext cx="1" cy="5571803"/>
          </a:xfrm>
          <a:prstGeom prst="line">
            <a:avLst/>
          </a:prstGeom>
          <a:ln w="12700">
            <a:solidFill>
              <a:srgbClr val="9A9A9A"/>
            </a:solidFill>
            <a:miter lim="400000"/>
          </a:ln>
        </p:spPr>
        <p:txBody>
          <a:bodyPr lIns="25400" tIns="25400" rIns="25400" bIns="25400" anchor="ctr"/>
          <a:lstStyle/>
          <a:p>
            <a:pPr algn="l" defTabSz="228600">
              <a:defRPr sz="1200">
                <a:latin typeface="Helvetica"/>
                <a:ea typeface="Helvetica"/>
                <a:cs typeface="Helvetica"/>
                <a:sym typeface="Helvetica"/>
              </a:defRPr>
            </a:pPr>
            <a:endParaRPr sz="600"/>
          </a:p>
        </p:txBody>
      </p:sp>
      <p:sp>
        <p:nvSpPr>
          <p:cNvPr id="89" name="Shape 89"/>
          <p:cNvSpPr/>
          <p:nvPr/>
        </p:nvSpPr>
        <p:spPr>
          <a:xfrm>
            <a:off x="7905750" y="3138785"/>
            <a:ext cx="3881543" cy="1"/>
          </a:xfrm>
          <a:prstGeom prst="line">
            <a:avLst/>
          </a:prstGeom>
          <a:ln w="12700">
            <a:solidFill>
              <a:srgbClr val="9A9A9A"/>
            </a:solidFill>
            <a:miter lim="400000"/>
          </a:ln>
        </p:spPr>
        <p:txBody>
          <a:bodyPr lIns="25400" tIns="25400" rIns="25400" bIns="25400" anchor="ctr"/>
          <a:lstStyle/>
          <a:p>
            <a:pPr algn="l" defTabSz="228600">
              <a:defRPr sz="1200">
                <a:latin typeface="Helvetica"/>
                <a:ea typeface="Helvetica"/>
                <a:cs typeface="Helvetica"/>
                <a:sym typeface="Helvetica"/>
              </a:defRPr>
            </a:pPr>
            <a:endParaRPr sz="600"/>
          </a:p>
        </p:txBody>
      </p:sp>
      <p:sp>
        <p:nvSpPr>
          <p:cNvPr id="90" name="Shape 90"/>
          <p:cNvSpPr>
            <a:spLocks noGrp="1"/>
          </p:cNvSpPr>
          <p:nvPr>
            <p:ph type="pic" sz="quarter" idx="13"/>
          </p:nvPr>
        </p:nvSpPr>
        <p:spPr>
          <a:xfrm>
            <a:off x="8007350" y="3251200"/>
            <a:ext cx="3784600" cy="2673350"/>
          </a:xfrm>
          <a:prstGeom prst="rect">
            <a:avLst/>
          </a:prstGeom>
        </p:spPr>
        <p:txBody>
          <a:bodyPr lIns="91439" tIns="45719" rIns="91439" bIns="45719">
            <a:noAutofit/>
          </a:bodyPr>
          <a:lstStyle/>
          <a:p>
            <a:endParaRPr/>
          </a:p>
        </p:txBody>
      </p:sp>
      <p:sp>
        <p:nvSpPr>
          <p:cNvPr id="91" name="Shape 91"/>
          <p:cNvSpPr>
            <a:spLocks noGrp="1"/>
          </p:cNvSpPr>
          <p:nvPr>
            <p:ph type="pic" sz="quarter" idx="14"/>
          </p:nvPr>
        </p:nvSpPr>
        <p:spPr>
          <a:xfrm>
            <a:off x="8007350" y="354603"/>
            <a:ext cx="3784600" cy="2673351"/>
          </a:xfrm>
          <a:prstGeom prst="rect">
            <a:avLst/>
          </a:prstGeom>
        </p:spPr>
        <p:txBody>
          <a:bodyPr lIns="91439" tIns="45719" rIns="91439" bIns="45719">
            <a:noAutofit/>
          </a:bodyPr>
          <a:lstStyle/>
          <a:p>
            <a:endParaRPr/>
          </a:p>
        </p:txBody>
      </p:sp>
      <p:sp>
        <p:nvSpPr>
          <p:cNvPr id="92" name="Shape 92"/>
          <p:cNvSpPr>
            <a:spLocks noGrp="1"/>
          </p:cNvSpPr>
          <p:nvPr>
            <p:ph type="pic" idx="15"/>
          </p:nvPr>
        </p:nvSpPr>
        <p:spPr>
          <a:xfrm>
            <a:off x="488950" y="356848"/>
            <a:ext cx="7289800" cy="5568951"/>
          </a:xfrm>
          <a:prstGeom prst="rect">
            <a:avLst/>
          </a:prstGeom>
        </p:spPr>
        <p:txBody>
          <a:bodyPr lIns="91439" tIns="45719" rIns="91439" bIns="45719">
            <a:noAutofit/>
          </a:bodyPr>
          <a:lstStyle/>
          <a:p>
            <a:endParaRPr/>
          </a:p>
        </p:txBody>
      </p:sp>
      <p:sp>
        <p:nvSpPr>
          <p:cNvPr id="93" name="Shape 93"/>
          <p:cNvSpPr>
            <a:spLocks noGrp="1"/>
          </p:cNvSpPr>
          <p:nvPr>
            <p:ph type="body" sz="quarter" idx="1"/>
          </p:nvPr>
        </p:nvSpPr>
        <p:spPr>
          <a:xfrm>
            <a:off x="488950" y="6089650"/>
            <a:ext cx="7289800" cy="660400"/>
          </a:xfrm>
          <a:prstGeom prst="rect">
            <a:avLst/>
          </a:prstGeom>
        </p:spPr>
        <p:txBody>
          <a:bodyPr/>
          <a:lstStyle>
            <a:lvl1pPr marL="0" indent="0">
              <a:spcBef>
                <a:spcPts val="0"/>
              </a:spcBef>
              <a:buSzTx/>
              <a:buFontTx/>
              <a:buNone/>
              <a:defRPr sz="1800">
                <a:latin typeface="Helvetica Neue"/>
                <a:ea typeface="Helvetica Neue"/>
                <a:cs typeface="Helvetica Neue"/>
                <a:sym typeface="Helvetica Neue"/>
              </a:defRPr>
            </a:lvl1pPr>
            <a:lvl2pPr marL="0" indent="114300">
              <a:spcBef>
                <a:spcPts val="0"/>
              </a:spcBef>
              <a:buSzTx/>
              <a:buFontTx/>
              <a:buNone/>
              <a:defRPr sz="1800">
                <a:latin typeface="Helvetica Neue"/>
                <a:ea typeface="Helvetica Neue"/>
                <a:cs typeface="Helvetica Neue"/>
                <a:sym typeface="Helvetica Neue"/>
              </a:defRPr>
            </a:lvl2pPr>
            <a:lvl3pPr marL="0" indent="228600">
              <a:spcBef>
                <a:spcPts val="0"/>
              </a:spcBef>
              <a:buSzTx/>
              <a:buFontTx/>
              <a:buNone/>
              <a:defRPr sz="1800">
                <a:latin typeface="Helvetica Neue"/>
                <a:ea typeface="Helvetica Neue"/>
                <a:cs typeface="Helvetica Neue"/>
                <a:sym typeface="Helvetica Neue"/>
              </a:defRPr>
            </a:lvl3pPr>
            <a:lvl4pPr marL="0" indent="342900">
              <a:spcBef>
                <a:spcPts val="0"/>
              </a:spcBef>
              <a:buSzTx/>
              <a:buFontTx/>
              <a:buNone/>
              <a:defRPr sz="1800">
                <a:latin typeface="Helvetica Neue"/>
                <a:ea typeface="Helvetica Neue"/>
                <a:cs typeface="Helvetica Neue"/>
                <a:sym typeface="Helvetica Neue"/>
              </a:defRPr>
            </a:lvl4pPr>
            <a:lvl5pPr marL="0" indent="457200">
              <a:spcBef>
                <a:spcPts val="0"/>
              </a:spcBef>
              <a:buSzTx/>
              <a:buFontTx/>
              <a:buNone/>
              <a:defRPr sz="18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12805140"/>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101" name="Shape 101"/>
          <p:cNvSpPr>
            <a:spLocks noGrp="1"/>
          </p:cNvSpPr>
          <p:nvPr>
            <p:ph type="body" sz="quarter" idx="13"/>
          </p:nvPr>
        </p:nvSpPr>
        <p:spPr>
          <a:xfrm>
            <a:off x="1193800" y="4476750"/>
            <a:ext cx="9810750" cy="379591"/>
          </a:xfrm>
          <a:prstGeom prst="rect">
            <a:avLst/>
          </a:prstGeom>
        </p:spPr>
        <p:txBody>
          <a:bodyPr>
            <a:spAutoFit/>
          </a:bodyPr>
          <a:lstStyle>
            <a:lvl1pPr marL="0" indent="0" algn="ctr" defTabSz="323850">
              <a:spcBef>
                <a:spcPts val="0"/>
              </a:spcBef>
              <a:buSzTx/>
              <a:buFontTx/>
              <a:buNone/>
              <a:defRPr sz="1800">
                <a:solidFill>
                  <a:srgbClr val="000000"/>
                </a:solidFill>
                <a:latin typeface="Helvetica Neue Medium"/>
                <a:ea typeface="Helvetica Neue Medium"/>
                <a:cs typeface="Helvetica Neue Medium"/>
                <a:sym typeface="Helvetica Neue Medium"/>
              </a:defRPr>
            </a:lvl1pPr>
          </a:lstStyle>
          <a:p>
            <a:r>
              <a:t>–Johnny Appleseed</a:t>
            </a:r>
          </a:p>
        </p:txBody>
      </p:sp>
      <p:sp>
        <p:nvSpPr>
          <p:cNvPr id="102" name="Shape 102"/>
          <p:cNvSpPr>
            <a:spLocks noGrp="1"/>
          </p:cNvSpPr>
          <p:nvPr>
            <p:ph type="body" sz="quarter" idx="14"/>
          </p:nvPr>
        </p:nvSpPr>
        <p:spPr>
          <a:xfrm>
            <a:off x="1193800" y="3000336"/>
            <a:ext cx="9810750" cy="533479"/>
          </a:xfrm>
          <a:prstGeom prst="rect">
            <a:avLst/>
          </a:prstGeom>
        </p:spPr>
        <p:txBody>
          <a:bodyPr anchor="ctr">
            <a:spAutoFit/>
          </a:bodyPr>
          <a:lstStyle>
            <a:lvl1pPr marL="0" indent="0" algn="ctr" defTabSz="323850">
              <a:spcBef>
                <a:spcPts val="1700"/>
              </a:spcBef>
              <a:buSzTx/>
              <a:buFontTx/>
              <a:buNone/>
              <a:defRPr sz="2800"/>
            </a:lvl1pPr>
          </a:lstStyle>
          <a:p>
            <a:r>
              <a:t>“Type a quote here.”</a:t>
            </a: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43442938"/>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60" name="Shape 60"/>
          <p:cNvSpPr>
            <a:spLocks noGrp="1"/>
          </p:cNvSpPr>
          <p:nvPr>
            <p:ph type="title"/>
          </p:nvPr>
        </p:nvSpPr>
        <p:spPr>
          <a:prstGeom prst="rect">
            <a:avLst/>
          </a:prstGeom>
        </p:spPr>
        <p:txBody>
          <a:bodyPr/>
          <a:lstStyle/>
          <a:p>
            <a:r>
              <a:t>Title Text</a:t>
            </a:r>
          </a:p>
        </p:txBody>
      </p:sp>
      <p:sp>
        <p:nvSpPr>
          <p:cNvPr id="61" name="Shape 6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2" name="Shape 6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04828417"/>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DD88C-8DDE-9244-802B-78443A5D20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01A639-9B3D-4B45-89B3-599BC7B7167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8F8D3F-50C7-6444-B0F9-B3EA49938CA2}"/>
              </a:ext>
            </a:extLst>
          </p:cNvPr>
          <p:cNvSpPr>
            <a:spLocks noGrp="1"/>
          </p:cNvSpPr>
          <p:nvPr>
            <p:ph type="dt" sz="half" idx="10"/>
          </p:nvPr>
        </p:nvSpPr>
        <p:spPr/>
        <p:txBody>
          <a:bodyPr/>
          <a:lstStyle/>
          <a:p>
            <a:fld id="{C79456E7-F85F-AC4D-AA2D-CA13C4305735}" type="datetimeFigureOut">
              <a:rPr lang="en-US" smtClean="0"/>
              <a:t>5/17/23</a:t>
            </a:fld>
            <a:endParaRPr lang="en-US"/>
          </a:p>
        </p:txBody>
      </p:sp>
      <p:sp>
        <p:nvSpPr>
          <p:cNvPr id="5" name="Footer Placeholder 4">
            <a:extLst>
              <a:ext uri="{FF2B5EF4-FFF2-40B4-BE49-F238E27FC236}">
                <a16:creationId xmlns:a16="http://schemas.microsoft.com/office/drawing/2014/main" id="{9031E645-152D-8E41-995C-67EBAA57D9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125DD1-47EF-A346-B12C-DFC8D14EB2BE}"/>
              </a:ext>
            </a:extLst>
          </p:cNvPr>
          <p:cNvSpPr>
            <a:spLocks noGrp="1"/>
          </p:cNvSpPr>
          <p:nvPr>
            <p:ph type="sldNum" sz="quarter" idx="12"/>
          </p:nvPr>
        </p:nvSpPr>
        <p:spPr>
          <a:xfrm>
            <a:off x="11564737" y="6496050"/>
            <a:ext cx="227626" cy="241092"/>
          </a:xfrm>
        </p:spPr>
        <p:txBody>
          <a:bodyPr/>
          <a:lstStyle/>
          <a:p>
            <a:fld id="{38B6B176-1E97-304E-9374-D78897733815}" type="slidenum">
              <a:rPr lang="en-US" smtClean="0"/>
              <a:t>‹#›</a:t>
            </a:fld>
            <a:endParaRPr lang="en-US"/>
          </a:p>
        </p:txBody>
      </p:sp>
    </p:spTree>
    <p:extLst>
      <p:ext uri="{BB962C8B-B14F-4D97-AF65-F5344CB8AC3E}">
        <p14:creationId xmlns:p14="http://schemas.microsoft.com/office/powerpoint/2010/main" val="9676920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110" name="Shape 110"/>
          <p:cNvSpPr>
            <a:spLocks noGrp="1"/>
          </p:cNvSpPr>
          <p:nvPr>
            <p:ph type="pic" idx="13"/>
          </p:nvPr>
        </p:nvSpPr>
        <p:spPr>
          <a:xfrm>
            <a:off x="0" y="0"/>
            <a:ext cx="12192000" cy="6858000"/>
          </a:xfrm>
          <a:prstGeom prst="rect">
            <a:avLst/>
          </a:prstGeom>
        </p:spPr>
        <p:txBody>
          <a:bodyPr lIns="91439" tIns="45719" rIns="91439" bIns="45719">
            <a:noAutofit/>
          </a:bodyPr>
          <a:lstStyle/>
          <a:p>
            <a:endParaRPr/>
          </a:p>
        </p:txBody>
      </p:sp>
      <p:sp>
        <p:nvSpPr>
          <p:cNvPr id="111" name="Shape 111"/>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7466946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DD88C-8DDE-9244-802B-78443A5D20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01A639-9B3D-4B45-89B3-599BC7B7167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8F8D3F-50C7-6444-B0F9-B3EA49938CA2}"/>
              </a:ext>
            </a:extLst>
          </p:cNvPr>
          <p:cNvSpPr>
            <a:spLocks noGrp="1"/>
          </p:cNvSpPr>
          <p:nvPr>
            <p:ph type="dt" sz="half" idx="10"/>
          </p:nvPr>
        </p:nvSpPr>
        <p:spPr/>
        <p:txBody>
          <a:bodyPr/>
          <a:lstStyle/>
          <a:p>
            <a:fld id="{C79456E7-F85F-AC4D-AA2D-CA13C4305735}" type="datetimeFigureOut">
              <a:rPr lang="en-US" smtClean="0"/>
              <a:t>5/17/23</a:t>
            </a:fld>
            <a:endParaRPr lang="en-US"/>
          </a:p>
        </p:txBody>
      </p:sp>
      <p:sp>
        <p:nvSpPr>
          <p:cNvPr id="5" name="Footer Placeholder 4">
            <a:extLst>
              <a:ext uri="{FF2B5EF4-FFF2-40B4-BE49-F238E27FC236}">
                <a16:creationId xmlns:a16="http://schemas.microsoft.com/office/drawing/2014/main" id="{9031E645-152D-8E41-995C-67EBAA57D9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125DD1-47EF-A346-B12C-DFC8D14EB2BE}"/>
              </a:ext>
            </a:extLst>
          </p:cNvPr>
          <p:cNvSpPr>
            <a:spLocks noGrp="1"/>
          </p:cNvSpPr>
          <p:nvPr>
            <p:ph type="sldNum" sz="quarter" idx="12"/>
          </p:nvPr>
        </p:nvSpPr>
        <p:spPr/>
        <p:txBody>
          <a:bodyPr/>
          <a:lstStyle/>
          <a:p>
            <a:fld id="{38B6B176-1E97-304E-9374-D78897733815}" type="slidenum">
              <a:rPr lang="en-US" smtClean="0"/>
              <a:t>‹#›</a:t>
            </a:fld>
            <a:endParaRPr lang="en-US"/>
          </a:p>
        </p:txBody>
      </p:sp>
    </p:spTree>
    <p:extLst>
      <p:ext uri="{BB962C8B-B14F-4D97-AF65-F5344CB8AC3E}">
        <p14:creationId xmlns:p14="http://schemas.microsoft.com/office/powerpoint/2010/main" val="2600638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88" name="Shape 88"/>
          <p:cNvSpPr/>
          <p:nvPr/>
        </p:nvSpPr>
        <p:spPr>
          <a:xfrm flipH="1">
            <a:off x="7905870" y="355600"/>
            <a:ext cx="1" cy="5571803"/>
          </a:xfrm>
          <a:prstGeom prst="line">
            <a:avLst/>
          </a:prstGeom>
          <a:ln w="12700">
            <a:solidFill>
              <a:srgbClr val="9A9A9A"/>
            </a:solidFill>
            <a:miter lim="400000"/>
          </a:ln>
        </p:spPr>
        <p:txBody>
          <a:bodyPr lIns="25400" tIns="25400" rIns="25400" bIns="25400" anchor="ctr"/>
          <a:lstStyle/>
          <a:p>
            <a:pPr algn="l" defTabSz="228600">
              <a:defRPr sz="1200">
                <a:latin typeface="Helvetica"/>
                <a:ea typeface="Helvetica"/>
                <a:cs typeface="Helvetica"/>
                <a:sym typeface="Helvetica"/>
              </a:defRPr>
            </a:pPr>
            <a:endParaRPr sz="600"/>
          </a:p>
        </p:txBody>
      </p:sp>
      <p:sp>
        <p:nvSpPr>
          <p:cNvPr id="89" name="Shape 89"/>
          <p:cNvSpPr/>
          <p:nvPr/>
        </p:nvSpPr>
        <p:spPr>
          <a:xfrm>
            <a:off x="7905750" y="3138785"/>
            <a:ext cx="3881543" cy="1"/>
          </a:xfrm>
          <a:prstGeom prst="line">
            <a:avLst/>
          </a:prstGeom>
          <a:ln w="12700">
            <a:solidFill>
              <a:srgbClr val="9A9A9A"/>
            </a:solidFill>
            <a:miter lim="400000"/>
          </a:ln>
        </p:spPr>
        <p:txBody>
          <a:bodyPr lIns="25400" tIns="25400" rIns="25400" bIns="25400" anchor="ctr"/>
          <a:lstStyle/>
          <a:p>
            <a:pPr algn="l" defTabSz="228600">
              <a:defRPr sz="1200">
                <a:latin typeface="Helvetica"/>
                <a:ea typeface="Helvetica"/>
                <a:cs typeface="Helvetica"/>
                <a:sym typeface="Helvetica"/>
              </a:defRPr>
            </a:pPr>
            <a:endParaRPr sz="600"/>
          </a:p>
        </p:txBody>
      </p:sp>
      <p:sp>
        <p:nvSpPr>
          <p:cNvPr id="90" name="Shape 90"/>
          <p:cNvSpPr>
            <a:spLocks noGrp="1"/>
          </p:cNvSpPr>
          <p:nvPr>
            <p:ph type="pic" sz="quarter" idx="13"/>
          </p:nvPr>
        </p:nvSpPr>
        <p:spPr>
          <a:xfrm>
            <a:off x="8007350" y="3251200"/>
            <a:ext cx="3784600" cy="2673350"/>
          </a:xfrm>
          <a:prstGeom prst="rect">
            <a:avLst/>
          </a:prstGeom>
        </p:spPr>
        <p:txBody>
          <a:bodyPr lIns="91439" tIns="45719" rIns="91439" bIns="45719">
            <a:noAutofit/>
          </a:bodyPr>
          <a:lstStyle/>
          <a:p>
            <a:endParaRPr/>
          </a:p>
        </p:txBody>
      </p:sp>
      <p:sp>
        <p:nvSpPr>
          <p:cNvPr id="91" name="Shape 91"/>
          <p:cNvSpPr>
            <a:spLocks noGrp="1"/>
          </p:cNvSpPr>
          <p:nvPr>
            <p:ph type="pic" sz="quarter" idx="14"/>
          </p:nvPr>
        </p:nvSpPr>
        <p:spPr>
          <a:xfrm>
            <a:off x="8007350" y="354603"/>
            <a:ext cx="3784600" cy="2673351"/>
          </a:xfrm>
          <a:prstGeom prst="rect">
            <a:avLst/>
          </a:prstGeom>
        </p:spPr>
        <p:txBody>
          <a:bodyPr lIns="91439" tIns="45719" rIns="91439" bIns="45719">
            <a:noAutofit/>
          </a:bodyPr>
          <a:lstStyle/>
          <a:p>
            <a:endParaRPr/>
          </a:p>
        </p:txBody>
      </p:sp>
      <p:sp>
        <p:nvSpPr>
          <p:cNvPr id="92" name="Shape 92"/>
          <p:cNvSpPr>
            <a:spLocks noGrp="1"/>
          </p:cNvSpPr>
          <p:nvPr>
            <p:ph type="pic" idx="15"/>
          </p:nvPr>
        </p:nvSpPr>
        <p:spPr>
          <a:xfrm>
            <a:off x="488950" y="356848"/>
            <a:ext cx="7289800" cy="5568951"/>
          </a:xfrm>
          <a:prstGeom prst="rect">
            <a:avLst/>
          </a:prstGeom>
        </p:spPr>
        <p:txBody>
          <a:bodyPr lIns="91439" tIns="45719" rIns="91439" bIns="45719">
            <a:noAutofit/>
          </a:bodyPr>
          <a:lstStyle/>
          <a:p>
            <a:endParaRPr/>
          </a:p>
        </p:txBody>
      </p:sp>
      <p:sp>
        <p:nvSpPr>
          <p:cNvPr id="93" name="Shape 93"/>
          <p:cNvSpPr>
            <a:spLocks noGrp="1"/>
          </p:cNvSpPr>
          <p:nvPr>
            <p:ph type="body" sz="quarter" idx="1"/>
          </p:nvPr>
        </p:nvSpPr>
        <p:spPr>
          <a:xfrm>
            <a:off x="488950" y="6089650"/>
            <a:ext cx="7289800" cy="660400"/>
          </a:xfrm>
          <a:prstGeom prst="rect">
            <a:avLst/>
          </a:prstGeom>
        </p:spPr>
        <p:txBody>
          <a:bodyPr/>
          <a:lstStyle>
            <a:lvl1pPr marL="0" indent="0">
              <a:spcBef>
                <a:spcPts val="0"/>
              </a:spcBef>
              <a:buSzTx/>
              <a:buFontTx/>
              <a:buNone/>
              <a:defRPr sz="1800">
                <a:latin typeface="Helvetica Neue"/>
                <a:ea typeface="Helvetica Neue"/>
                <a:cs typeface="Helvetica Neue"/>
                <a:sym typeface="Helvetica Neue"/>
              </a:defRPr>
            </a:lvl1pPr>
            <a:lvl2pPr marL="0" indent="114300">
              <a:spcBef>
                <a:spcPts val="0"/>
              </a:spcBef>
              <a:buSzTx/>
              <a:buFontTx/>
              <a:buNone/>
              <a:defRPr sz="1800">
                <a:latin typeface="Helvetica Neue"/>
                <a:ea typeface="Helvetica Neue"/>
                <a:cs typeface="Helvetica Neue"/>
                <a:sym typeface="Helvetica Neue"/>
              </a:defRPr>
            </a:lvl2pPr>
            <a:lvl3pPr marL="0" indent="228600">
              <a:spcBef>
                <a:spcPts val="0"/>
              </a:spcBef>
              <a:buSzTx/>
              <a:buFontTx/>
              <a:buNone/>
              <a:defRPr sz="1800">
                <a:latin typeface="Helvetica Neue"/>
                <a:ea typeface="Helvetica Neue"/>
                <a:cs typeface="Helvetica Neue"/>
                <a:sym typeface="Helvetica Neue"/>
              </a:defRPr>
            </a:lvl3pPr>
            <a:lvl4pPr marL="0" indent="342900">
              <a:spcBef>
                <a:spcPts val="0"/>
              </a:spcBef>
              <a:buSzTx/>
              <a:buFontTx/>
              <a:buNone/>
              <a:defRPr sz="1800">
                <a:latin typeface="Helvetica Neue"/>
                <a:ea typeface="Helvetica Neue"/>
                <a:cs typeface="Helvetica Neue"/>
                <a:sym typeface="Helvetica Neue"/>
              </a:defRPr>
            </a:lvl4pPr>
            <a:lvl5pPr marL="0" indent="457200">
              <a:spcBef>
                <a:spcPts val="0"/>
              </a:spcBef>
              <a:buSzTx/>
              <a:buFontTx/>
              <a:buNone/>
              <a:defRPr sz="18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39630566"/>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101" name="Shape 101"/>
          <p:cNvSpPr>
            <a:spLocks noGrp="1"/>
          </p:cNvSpPr>
          <p:nvPr>
            <p:ph type="body" sz="quarter" idx="13"/>
          </p:nvPr>
        </p:nvSpPr>
        <p:spPr>
          <a:xfrm>
            <a:off x="1193800" y="4476750"/>
            <a:ext cx="9810750" cy="379591"/>
          </a:xfrm>
          <a:prstGeom prst="rect">
            <a:avLst/>
          </a:prstGeom>
        </p:spPr>
        <p:txBody>
          <a:bodyPr>
            <a:spAutoFit/>
          </a:bodyPr>
          <a:lstStyle>
            <a:lvl1pPr marL="0" indent="0" algn="ctr" defTabSz="323850">
              <a:spcBef>
                <a:spcPts val="0"/>
              </a:spcBef>
              <a:buSzTx/>
              <a:buFontTx/>
              <a:buNone/>
              <a:defRPr sz="1800">
                <a:solidFill>
                  <a:srgbClr val="000000"/>
                </a:solidFill>
                <a:latin typeface="Helvetica Neue Medium"/>
                <a:ea typeface="Helvetica Neue Medium"/>
                <a:cs typeface="Helvetica Neue Medium"/>
                <a:sym typeface="Helvetica Neue Medium"/>
              </a:defRPr>
            </a:lvl1pPr>
          </a:lstStyle>
          <a:p>
            <a:r>
              <a:t>–Johnny Appleseed</a:t>
            </a:r>
          </a:p>
        </p:txBody>
      </p:sp>
      <p:sp>
        <p:nvSpPr>
          <p:cNvPr id="102" name="Shape 102"/>
          <p:cNvSpPr>
            <a:spLocks noGrp="1"/>
          </p:cNvSpPr>
          <p:nvPr>
            <p:ph type="body" sz="quarter" idx="14"/>
          </p:nvPr>
        </p:nvSpPr>
        <p:spPr>
          <a:xfrm>
            <a:off x="1193800" y="3000336"/>
            <a:ext cx="9810750" cy="533479"/>
          </a:xfrm>
          <a:prstGeom prst="rect">
            <a:avLst/>
          </a:prstGeom>
        </p:spPr>
        <p:txBody>
          <a:bodyPr anchor="ctr">
            <a:spAutoFit/>
          </a:bodyPr>
          <a:lstStyle>
            <a:lvl1pPr marL="0" indent="0" algn="ctr" defTabSz="323850">
              <a:spcBef>
                <a:spcPts val="1700"/>
              </a:spcBef>
              <a:buSzTx/>
              <a:buFontTx/>
              <a:buNone/>
              <a:defRPr sz="2800"/>
            </a:lvl1pPr>
          </a:lstStyle>
          <a:p>
            <a:r>
              <a:t>“Type a quote here.”</a:t>
            </a: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71066835"/>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60" name="Shape 60"/>
          <p:cNvSpPr>
            <a:spLocks noGrp="1"/>
          </p:cNvSpPr>
          <p:nvPr>
            <p:ph type="title"/>
          </p:nvPr>
        </p:nvSpPr>
        <p:spPr>
          <a:prstGeom prst="rect">
            <a:avLst/>
          </a:prstGeom>
        </p:spPr>
        <p:txBody>
          <a:bodyPr/>
          <a:lstStyle/>
          <a:p>
            <a:r>
              <a:t>Title Text</a:t>
            </a:r>
          </a:p>
        </p:txBody>
      </p:sp>
      <p:sp>
        <p:nvSpPr>
          <p:cNvPr id="61" name="Shape 6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2" name="Shape 6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28112363"/>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33" name="Shape 33"/>
          <p:cNvSpPr>
            <a:spLocks noGrp="1"/>
          </p:cNvSpPr>
          <p:nvPr>
            <p:ph type="title"/>
          </p:nvPr>
        </p:nvSpPr>
        <p:spPr>
          <a:xfrm>
            <a:off x="533400" y="2311400"/>
            <a:ext cx="11118850" cy="2235200"/>
          </a:xfrm>
          <a:prstGeom prst="rect">
            <a:avLst/>
          </a:prstGeom>
        </p:spPr>
        <p:txBody>
          <a:bodyPr anchor="ctr"/>
          <a:lstStyle/>
          <a:p>
            <a:r>
              <a:t>Title Text</a:t>
            </a:r>
          </a:p>
        </p:txBody>
      </p:sp>
      <p:sp>
        <p:nvSpPr>
          <p:cNvPr id="34" name="Shape 34"/>
          <p:cNvSpPr>
            <a:spLocks noGrp="1"/>
          </p:cNvSpPr>
          <p:nvPr>
            <p:ph type="sldNum" sz="quarter" idx="2"/>
          </p:nvPr>
        </p:nvSpPr>
        <p:spPr>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sz="900" b="0" i="0" u="none" strike="noStrike" kern="1200" cap="none" spc="0" normalizeH="0" baseline="0" noProof="0">
                <a:ln>
                  <a:noFill/>
                </a:ln>
                <a:solidFill>
                  <a:srgbClr val="000000"/>
                </a:solidFill>
                <a:effectLst/>
                <a:uLnTx/>
                <a:uFillTx/>
                <a:latin typeface="Helvetica Neue"/>
                <a:ea typeface="Helvetica Neue"/>
                <a:cs typeface="Helvetica Neue"/>
                <a:sym typeface="Helvetica Neue"/>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900" b="0" i="0" u="none" strike="noStrike" kern="1200" cap="none" spc="0" normalizeH="0" baseline="0" noProof="0">
              <a:ln>
                <a:noFill/>
              </a:ln>
              <a:solidFill>
                <a:srgbClr val="000000"/>
              </a:solidFill>
              <a:effectLst/>
              <a:uLnTx/>
              <a:uFillTx/>
              <a:latin typeface="Helvetica Neue"/>
              <a:ea typeface="Helvetica Neue"/>
              <a:cs typeface="Helvetica Neue"/>
              <a:sym typeface="Helvetica Neue"/>
            </a:endParaRPr>
          </a:p>
        </p:txBody>
      </p:sp>
    </p:spTree>
    <p:extLst>
      <p:ext uri="{BB962C8B-B14F-4D97-AF65-F5344CB8AC3E}">
        <p14:creationId xmlns:p14="http://schemas.microsoft.com/office/powerpoint/2010/main" val="3901426225"/>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691E4-CED6-8244-8D79-EB2CEF9E40C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E70887-1BA0-D740-A7FB-4A4742855B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61501E-169D-A94E-9016-4EE16109113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2529532-CEE7-FB4E-9A33-92C73FAF9B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CAE003-3D34-2149-95AB-A51FDDC7C05C}"/>
              </a:ext>
            </a:extLst>
          </p:cNvPr>
          <p:cNvSpPr>
            <a:spLocks noGrp="1"/>
          </p:cNvSpPr>
          <p:nvPr>
            <p:ph type="sldNum" sz="quarter" idx="12"/>
          </p:nvPr>
        </p:nvSpPr>
        <p:spPr/>
        <p:txBody>
          <a:bodyPr/>
          <a:lstStyle/>
          <a:p>
            <a:fld id="{38B6B176-1E97-304E-9374-D78897733815}" type="slidenum">
              <a:rPr lang="en-US" smtClean="0"/>
              <a:t>‹#›</a:t>
            </a:fld>
            <a:endParaRPr lang="en-US"/>
          </a:p>
        </p:txBody>
      </p:sp>
    </p:spTree>
    <p:extLst>
      <p:ext uri="{BB962C8B-B14F-4D97-AF65-F5344CB8AC3E}">
        <p14:creationId xmlns:p14="http://schemas.microsoft.com/office/powerpoint/2010/main" val="33474329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DD88C-8DDE-9244-802B-78443A5D20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01A639-9B3D-4B45-89B3-599BC7B7167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8F8D3F-50C7-6444-B0F9-B3EA49938CA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031E645-152D-8E41-995C-67EBAA57D9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125DD1-47EF-A346-B12C-DFC8D14EB2BE}"/>
              </a:ext>
            </a:extLst>
          </p:cNvPr>
          <p:cNvSpPr>
            <a:spLocks noGrp="1"/>
          </p:cNvSpPr>
          <p:nvPr>
            <p:ph type="sldNum" sz="quarter" idx="12"/>
          </p:nvPr>
        </p:nvSpPr>
        <p:spPr/>
        <p:txBody>
          <a:bodyPr/>
          <a:lstStyle/>
          <a:p>
            <a:fld id="{38B6B176-1E97-304E-9374-D78897733815}" type="slidenum">
              <a:rPr lang="en-US" smtClean="0"/>
              <a:t>‹#›</a:t>
            </a:fld>
            <a:endParaRPr lang="en-US"/>
          </a:p>
        </p:txBody>
      </p:sp>
    </p:spTree>
    <p:extLst>
      <p:ext uri="{BB962C8B-B14F-4D97-AF65-F5344CB8AC3E}">
        <p14:creationId xmlns:p14="http://schemas.microsoft.com/office/powerpoint/2010/main" val="36262862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84DCB-9885-9F4C-9996-97BE61CEB8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6D51869-CF69-6643-930D-253FED3F25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A0A4554-7CDC-6A40-9B56-A5BF439A276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8CAB17D-4E5F-7E4D-99CD-ADABB8721D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9BCE64-4956-BF4C-B894-9E3A5FA90B63}"/>
              </a:ext>
            </a:extLst>
          </p:cNvPr>
          <p:cNvSpPr>
            <a:spLocks noGrp="1"/>
          </p:cNvSpPr>
          <p:nvPr>
            <p:ph type="sldNum" sz="quarter" idx="12"/>
          </p:nvPr>
        </p:nvSpPr>
        <p:spPr/>
        <p:txBody>
          <a:bodyPr/>
          <a:lstStyle/>
          <a:p>
            <a:fld id="{38B6B176-1E97-304E-9374-D78897733815}" type="slidenum">
              <a:rPr lang="en-US" smtClean="0"/>
              <a:t>‹#›</a:t>
            </a:fld>
            <a:endParaRPr lang="en-US"/>
          </a:p>
        </p:txBody>
      </p:sp>
    </p:spTree>
    <p:extLst>
      <p:ext uri="{BB962C8B-B14F-4D97-AF65-F5344CB8AC3E}">
        <p14:creationId xmlns:p14="http://schemas.microsoft.com/office/powerpoint/2010/main" val="17341771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63887-778C-3246-98CC-8EB881D3CE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5CB49F-EBB7-5243-8618-CE102533F68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704F2D-E21D-E14D-9123-26CC2012297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A71CC2-4899-B246-8DE1-3F987EE64E97}"/>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66D6D6D2-D3A6-9B41-9615-EE7CD2D195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F4ADCE-3132-1A45-8C2C-6EA15A598EE9}"/>
              </a:ext>
            </a:extLst>
          </p:cNvPr>
          <p:cNvSpPr>
            <a:spLocks noGrp="1"/>
          </p:cNvSpPr>
          <p:nvPr>
            <p:ph type="sldNum" sz="quarter" idx="12"/>
          </p:nvPr>
        </p:nvSpPr>
        <p:spPr/>
        <p:txBody>
          <a:bodyPr/>
          <a:lstStyle/>
          <a:p>
            <a:fld id="{38B6B176-1E97-304E-9374-D78897733815}" type="slidenum">
              <a:rPr lang="en-US" smtClean="0"/>
              <a:t>‹#›</a:t>
            </a:fld>
            <a:endParaRPr lang="en-US"/>
          </a:p>
        </p:txBody>
      </p:sp>
    </p:spTree>
    <p:extLst>
      <p:ext uri="{BB962C8B-B14F-4D97-AF65-F5344CB8AC3E}">
        <p14:creationId xmlns:p14="http://schemas.microsoft.com/office/powerpoint/2010/main" val="32888531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9DA13-17CB-0348-92BA-EA38A9143F0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A2D6153-843C-3D47-99DD-975031E897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3B0F179-A068-4B4D-A0F6-34938F5B7D8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31D5F90-ACA7-AA4A-B9BB-E9681CE6AE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319D1F9-089E-5343-B0D5-5258DBF3ACE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CC1ED1-EB85-464F-BA4A-CA76074367D1}"/>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55C4EFDE-6B5F-0E4A-BA4A-028E15F3518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E2C64B8-BCE8-A641-AE80-139712DC5CF1}"/>
              </a:ext>
            </a:extLst>
          </p:cNvPr>
          <p:cNvSpPr>
            <a:spLocks noGrp="1"/>
          </p:cNvSpPr>
          <p:nvPr>
            <p:ph type="sldNum" sz="quarter" idx="12"/>
          </p:nvPr>
        </p:nvSpPr>
        <p:spPr/>
        <p:txBody>
          <a:bodyPr/>
          <a:lstStyle/>
          <a:p>
            <a:fld id="{38B6B176-1E97-304E-9374-D78897733815}" type="slidenum">
              <a:rPr lang="en-US" smtClean="0"/>
              <a:t>‹#›</a:t>
            </a:fld>
            <a:endParaRPr lang="en-US"/>
          </a:p>
        </p:txBody>
      </p:sp>
    </p:spTree>
    <p:extLst>
      <p:ext uri="{BB962C8B-B14F-4D97-AF65-F5344CB8AC3E}">
        <p14:creationId xmlns:p14="http://schemas.microsoft.com/office/powerpoint/2010/main" val="24356304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CD520-0FDB-8A42-9E57-C699EDF5372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083F427-6883-734D-8450-854801EA3BF5}"/>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4E6F8F2D-8341-F94E-972C-5C384A2611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24EF2E-8CE6-0348-A84D-D01E6720CC6F}"/>
              </a:ext>
            </a:extLst>
          </p:cNvPr>
          <p:cNvSpPr>
            <a:spLocks noGrp="1"/>
          </p:cNvSpPr>
          <p:nvPr>
            <p:ph type="sldNum" sz="quarter" idx="12"/>
          </p:nvPr>
        </p:nvSpPr>
        <p:spPr/>
        <p:txBody>
          <a:bodyPr/>
          <a:lstStyle/>
          <a:p>
            <a:fld id="{38B6B176-1E97-304E-9374-D78897733815}" type="slidenum">
              <a:rPr lang="en-US" smtClean="0"/>
              <a:t>‹#›</a:t>
            </a:fld>
            <a:endParaRPr lang="en-US"/>
          </a:p>
        </p:txBody>
      </p:sp>
    </p:spTree>
    <p:extLst>
      <p:ext uri="{BB962C8B-B14F-4D97-AF65-F5344CB8AC3E}">
        <p14:creationId xmlns:p14="http://schemas.microsoft.com/office/powerpoint/2010/main" val="1715648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84DCB-9885-9F4C-9996-97BE61CEB8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6D51869-CF69-6643-930D-253FED3F25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A0A4554-7CDC-6A40-9B56-A5BF439A2761}"/>
              </a:ext>
            </a:extLst>
          </p:cNvPr>
          <p:cNvSpPr>
            <a:spLocks noGrp="1"/>
          </p:cNvSpPr>
          <p:nvPr>
            <p:ph type="dt" sz="half" idx="10"/>
          </p:nvPr>
        </p:nvSpPr>
        <p:spPr/>
        <p:txBody>
          <a:bodyPr/>
          <a:lstStyle/>
          <a:p>
            <a:fld id="{C79456E7-F85F-AC4D-AA2D-CA13C4305735}" type="datetimeFigureOut">
              <a:rPr lang="en-US" smtClean="0"/>
              <a:t>5/17/23</a:t>
            </a:fld>
            <a:endParaRPr lang="en-US"/>
          </a:p>
        </p:txBody>
      </p:sp>
      <p:sp>
        <p:nvSpPr>
          <p:cNvPr id="5" name="Footer Placeholder 4">
            <a:extLst>
              <a:ext uri="{FF2B5EF4-FFF2-40B4-BE49-F238E27FC236}">
                <a16:creationId xmlns:a16="http://schemas.microsoft.com/office/drawing/2014/main" id="{F8CAB17D-4E5F-7E4D-99CD-ADABB8721D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9BCE64-4956-BF4C-B894-9E3A5FA90B63}"/>
              </a:ext>
            </a:extLst>
          </p:cNvPr>
          <p:cNvSpPr>
            <a:spLocks noGrp="1"/>
          </p:cNvSpPr>
          <p:nvPr>
            <p:ph type="sldNum" sz="quarter" idx="12"/>
          </p:nvPr>
        </p:nvSpPr>
        <p:spPr/>
        <p:txBody>
          <a:bodyPr/>
          <a:lstStyle/>
          <a:p>
            <a:fld id="{38B6B176-1E97-304E-9374-D78897733815}" type="slidenum">
              <a:rPr lang="en-US" smtClean="0"/>
              <a:t>‹#›</a:t>
            </a:fld>
            <a:endParaRPr lang="en-US"/>
          </a:p>
        </p:txBody>
      </p:sp>
    </p:spTree>
    <p:extLst>
      <p:ext uri="{BB962C8B-B14F-4D97-AF65-F5344CB8AC3E}">
        <p14:creationId xmlns:p14="http://schemas.microsoft.com/office/powerpoint/2010/main" val="3525287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4A1531-D0A2-6F44-B6BC-5006EE3B2902}"/>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C0B27BC9-94B6-004D-88E2-45D77D3DBEA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D842857-7BAA-D74D-B46C-7A19DE17C31C}"/>
              </a:ext>
            </a:extLst>
          </p:cNvPr>
          <p:cNvSpPr>
            <a:spLocks noGrp="1"/>
          </p:cNvSpPr>
          <p:nvPr>
            <p:ph type="sldNum" sz="quarter" idx="12"/>
          </p:nvPr>
        </p:nvSpPr>
        <p:spPr/>
        <p:txBody>
          <a:bodyPr/>
          <a:lstStyle/>
          <a:p>
            <a:fld id="{38B6B176-1E97-304E-9374-D78897733815}" type="slidenum">
              <a:rPr lang="en-US" smtClean="0"/>
              <a:t>‹#›</a:t>
            </a:fld>
            <a:endParaRPr lang="en-US"/>
          </a:p>
        </p:txBody>
      </p:sp>
    </p:spTree>
    <p:extLst>
      <p:ext uri="{BB962C8B-B14F-4D97-AF65-F5344CB8AC3E}">
        <p14:creationId xmlns:p14="http://schemas.microsoft.com/office/powerpoint/2010/main" val="28391202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911B1-7B11-CB4A-8735-335762EB6E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9E0CFE2-85B9-3241-828E-34FBD6940A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8F54D2-D345-054D-BECA-7E4412B680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6AC0463-FAB9-8647-9AD6-D37C6A5CB28B}"/>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68B19DF4-E58A-2144-86ED-C64E05F093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7DB713-2F6D-D64E-8E58-0EA8A159AEB3}"/>
              </a:ext>
            </a:extLst>
          </p:cNvPr>
          <p:cNvSpPr>
            <a:spLocks noGrp="1"/>
          </p:cNvSpPr>
          <p:nvPr>
            <p:ph type="sldNum" sz="quarter" idx="12"/>
          </p:nvPr>
        </p:nvSpPr>
        <p:spPr/>
        <p:txBody>
          <a:bodyPr/>
          <a:lstStyle/>
          <a:p>
            <a:fld id="{38B6B176-1E97-304E-9374-D78897733815}" type="slidenum">
              <a:rPr lang="en-US" smtClean="0"/>
              <a:t>‹#›</a:t>
            </a:fld>
            <a:endParaRPr lang="en-US"/>
          </a:p>
        </p:txBody>
      </p:sp>
    </p:spTree>
    <p:extLst>
      <p:ext uri="{BB962C8B-B14F-4D97-AF65-F5344CB8AC3E}">
        <p14:creationId xmlns:p14="http://schemas.microsoft.com/office/powerpoint/2010/main" val="15811646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5C01-B955-6241-8BF9-8D543687D5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0F78D2-4440-2149-BD34-742343C835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0194D34-DD2A-6744-A07F-EDA6045E11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08D3687-3529-1144-9B99-9CD6DACA12F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725BA704-9574-384B-9B35-E5C1DA6326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16F0D0-D557-4140-95CC-10EE52582D85}"/>
              </a:ext>
            </a:extLst>
          </p:cNvPr>
          <p:cNvSpPr>
            <a:spLocks noGrp="1"/>
          </p:cNvSpPr>
          <p:nvPr>
            <p:ph type="sldNum" sz="quarter" idx="12"/>
          </p:nvPr>
        </p:nvSpPr>
        <p:spPr/>
        <p:txBody>
          <a:bodyPr/>
          <a:lstStyle/>
          <a:p>
            <a:fld id="{38B6B176-1E97-304E-9374-D78897733815}" type="slidenum">
              <a:rPr lang="en-US" smtClean="0"/>
              <a:t>‹#›</a:t>
            </a:fld>
            <a:endParaRPr lang="en-US"/>
          </a:p>
        </p:txBody>
      </p:sp>
    </p:spTree>
    <p:extLst>
      <p:ext uri="{BB962C8B-B14F-4D97-AF65-F5344CB8AC3E}">
        <p14:creationId xmlns:p14="http://schemas.microsoft.com/office/powerpoint/2010/main" val="16297908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88D58-B71A-9E40-A0BF-239D95FFE9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3AAB0B-A457-C346-8909-7983F6612D7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BB2132-4005-1F49-B771-C3804994413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566629D-B2B3-564C-A2DF-3D97ED9FD9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DD2980-C356-9745-8599-A9BEF2596E69}"/>
              </a:ext>
            </a:extLst>
          </p:cNvPr>
          <p:cNvSpPr>
            <a:spLocks noGrp="1"/>
          </p:cNvSpPr>
          <p:nvPr>
            <p:ph type="sldNum" sz="quarter" idx="12"/>
          </p:nvPr>
        </p:nvSpPr>
        <p:spPr/>
        <p:txBody>
          <a:bodyPr/>
          <a:lstStyle/>
          <a:p>
            <a:fld id="{38B6B176-1E97-304E-9374-D78897733815}" type="slidenum">
              <a:rPr lang="en-US" smtClean="0"/>
              <a:t>‹#›</a:t>
            </a:fld>
            <a:endParaRPr lang="en-US"/>
          </a:p>
        </p:txBody>
      </p:sp>
    </p:spTree>
    <p:extLst>
      <p:ext uri="{BB962C8B-B14F-4D97-AF65-F5344CB8AC3E}">
        <p14:creationId xmlns:p14="http://schemas.microsoft.com/office/powerpoint/2010/main" val="13870041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C38E66-FB35-4C47-95A8-BDF5FBD6A7F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47A52A-1692-8648-BD45-920A23258C2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87493F-4279-654F-BC60-929B65823CB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98C0FB1-A67B-CB4E-A753-023496176E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9B96AF-D364-0443-B96D-F59695D4F562}"/>
              </a:ext>
            </a:extLst>
          </p:cNvPr>
          <p:cNvSpPr>
            <a:spLocks noGrp="1"/>
          </p:cNvSpPr>
          <p:nvPr>
            <p:ph type="sldNum" sz="quarter" idx="12"/>
          </p:nvPr>
        </p:nvSpPr>
        <p:spPr/>
        <p:txBody>
          <a:bodyPr/>
          <a:lstStyle/>
          <a:p>
            <a:fld id="{38B6B176-1E97-304E-9374-D78897733815}" type="slidenum">
              <a:rPr lang="en-US" smtClean="0"/>
              <a:t>‹#›</a:t>
            </a:fld>
            <a:endParaRPr lang="en-US"/>
          </a:p>
        </p:txBody>
      </p:sp>
    </p:spTree>
    <p:extLst>
      <p:ext uri="{BB962C8B-B14F-4D97-AF65-F5344CB8AC3E}">
        <p14:creationId xmlns:p14="http://schemas.microsoft.com/office/powerpoint/2010/main" val="12571291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69" name="Shape 69"/>
          <p:cNvSpPr/>
          <p:nvPr/>
        </p:nvSpPr>
        <p:spPr>
          <a:xfrm>
            <a:off x="533400" y="1384301"/>
            <a:ext cx="4756306" cy="93"/>
          </a:xfrm>
          <a:prstGeom prst="line">
            <a:avLst/>
          </a:prstGeom>
          <a:ln w="12700">
            <a:solidFill>
              <a:srgbClr val="9A9A9A"/>
            </a:solidFill>
            <a:miter lim="400000"/>
          </a:ln>
        </p:spPr>
        <p:txBody>
          <a:bodyPr lIns="25400" tIns="25400" rIns="25400" bIns="25400" anchor="ctr"/>
          <a:lstStyle/>
          <a:p>
            <a:pPr marL="0" marR="0" lvl="0" indent="0" algn="l" defTabSz="228600" rtl="0" eaLnBrk="1" fontAlgn="auto" latinLnBrk="0" hangingPunct="1">
              <a:lnSpc>
                <a:spcPct val="100000"/>
              </a:lnSpc>
              <a:spcBef>
                <a:spcPts val="0"/>
              </a:spcBef>
              <a:spcAft>
                <a:spcPts val="0"/>
              </a:spcAft>
              <a:buClrTx/>
              <a:buSzTx/>
              <a:buFontTx/>
              <a:buNone/>
              <a:tabLst/>
              <a:defRPr sz="1200">
                <a:latin typeface="Helvetica"/>
                <a:ea typeface="Helvetica"/>
                <a:cs typeface="Helvetica"/>
                <a:sym typeface="Helvetica"/>
              </a:defRPr>
            </a:pPr>
            <a:endParaRPr kumimoji="0" sz="600" b="0" i="0" u="none" strike="noStrike" kern="1200" cap="none" spc="0" normalizeH="0" baseline="0" noProof="0">
              <a:ln>
                <a:noFill/>
              </a:ln>
              <a:solidFill>
                <a:prstClr val="black"/>
              </a:solidFill>
              <a:effectLst/>
              <a:uLnTx/>
              <a:uFillTx/>
              <a:latin typeface="Helvetica"/>
              <a:ea typeface="Helvetica"/>
              <a:cs typeface="Helvetica"/>
              <a:sym typeface="Helvetica"/>
            </a:endParaRPr>
          </a:p>
        </p:txBody>
      </p:sp>
      <p:sp>
        <p:nvSpPr>
          <p:cNvPr id="70" name="Shape 70"/>
          <p:cNvSpPr>
            <a:spLocks noGrp="1"/>
          </p:cNvSpPr>
          <p:nvPr>
            <p:ph type="pic" idx="13"/>
          </p:nvPr>
        </p:nvSpPr>
        <p:spPr>
          <a:xfrm>
            <a:off x="6096000" y="0"/>
            <a:ext cx="6096000" cy="6858000"/>
          </a:xfrm>
          <a:prstGeom prst="rect">
            <a:avLst/>
          </a:prstGeom>
        </p:spPr>
        <p:txBody>
          <a:bodyPr lIns="91439" tIns="45719" rIns="91439" bIns="45719">
            <a:noAutofit/>
          </a:bodyPr>
          <a:lstStyle/>
          <a:p>
            <a:endParaRPr/>
          </a:p>
        </p:txBody>
      </p:sp>
      <p:sp>
        <p:nvSpPr>
          <p:cNvPr id="71" name="Shape 71"/>
          <p:cNvSpPr>
            <a:spLocks noGrp="1"/>
          </p:cNvSpPr>
          <p:nvPr>
            <p:ph type="title"/>
          </p:nvPr>
        </p:nvSpPr>
        <p:spPr>
          <a:xfrm>
            <a:off x="533400" y="234950"/>
            <a:ext cx="4762500" cy="984250"/>
          </a:xfrm>
          <a:prstGeom prst="rect">
            <a:avLst/>
          </a:prstGeom>
        </p:spPr>
        <p:txBody>
          <a:bodyPr/>
          <a:lstStyle/>
          <a:p>
            <a:r>
              <a:t>Title Text</a:t>
            </a:r>
          </a:p>
        </p:txBody>
      </p:sp>
      <p:sp>
        <p:nvSpPr>
          <p:cNvPr id="72" name="Shape 72"/>
          <p:cNvSpPr>
            <a:spLocks noGrp="1"/>
          </p:cNvSpPr>
          <p:nvPr>
            <p:ph type="body" sz="half" idx="1"/>
          </p:nvPr>
        </p:nvSpPr>
        <p:spPr>
          <a:xfrm>
            <a:off x="533400" y="1562100"/>
            <a:ext cx="4762500" cy="4686300"/>
          </a:xfrm>
          <a:prstGeom prst="rect">
            <a:avLst/>
          </a:prstGeom>
        </p:spPr>
        <p:txBody>
          <a:bodyPr/>
          <a:lstStyle>
            <a:lvl1pPr marL="228600" indent="-228600">
              <a:spcBef>
                <a:spcPts val="2100"/>
              </a:spcBef>
              <a:defRPr sz="1800">
                <a:latin typeface="Helvetica Neue"/>
                <a:ea typeface="Helvetica Neue"/>
                <a:cs typeface="Helvetica Neue"/>
                <a:sym typeface="Helvetica Neue"/>
              </a:defRPr>
            </a:lvl1pPr>
            <a:lvl2pPr marL="457200" indent="-228600">
              <a:spcBef>
                <a:spcPts val="2100"/>
              </a:spcBef>
              <a:defRPr sz="1800">
                <a:latin typeface="Helvetica Neue"/>
                <a:ea typeface="Helvetica Neue"/>
                <a:cs typeface="Helvetica Neue"/>
                <a:sym typeface="Helvetica Neue"/>
              </a:defRPr>
            </a:lvl2pPr>
            <a:lvl3pPr marL="685800" indent="-228600">
              <a:spcBef>
                <a:spcPts val="2100"/>
              </a:spcBef>
              <a:defRPr sz="1800">
                <a:latin typeface="Helvetica Neue"/>
                <a:ea typeface="Helvetica Neue"/>
                <a:cs typeface="Helvetica Neue"/>
                <a:sym typeface="Helvetica Neue"/>
              </a:defRPr>
            </a:lvl3pPr>
            <a:lvl4pPr marL="914400" indent="-228600">
              <a:spcBef>
                <a:spcPts val="2100"/>
              </a:spcBef>
              <a:defRPr sz="1800">
                <a:latin typeface="Helvetica Neue"/>
                <a:ea typeface="Helvetica Neue"/>
                <a:cs typeface="Helvetica Neue"/>
                <a:sym typeface="Helvetica Neue"/>
              </a:defRPr>
            </a:lvl4pPr>
            <a:lvl5pPr marL="1143000" indent="-228600">
              <a:spcBef>
                <a:spcPts val="2100"/>
              </a:spcBef>
              <a:defRPr sz="18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73" name="Shape 73"/>
          <p:cNvSpPr>
            <a:spLocks noGrp="1"/>
          </p:cNvSpPr>
          <p:nvPr>
            <p:ph type="sldNum" sz="quarter" idx="2"/>
          </p:nvPr>
        </p:nvSpPr>
        <p:spPr>
          <a:xfrm>
            <a:off x="478822" y="6496050"/>
            <a:ext cx="174728" cy="189796"/>
          </a:xfrm>
          <a:prstGeom prst="rect">
            <a:avLst/>
          </a:prstGeom>
        </p:spPr>
        <p:txBody>
          <a:bodyPr/>
          <a:lstStyle>
            <a:lvl1pPr algn="l"/>
          </a:lstStyle>
          <a:p>
            <a:pPr marL="0" marR="0" lvl="0" indent="0" algn="l"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sz="1200" b="0" i="0" u="none" strike="noStrike" kern="1200" cap="none" spc="0" normalizeH="0" baseline="0" noProof="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9299026"/>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101" name="Shape 101"/>
          <p:cNvSpPr>
            <a:spLocks noGrp="1"/>
          </p:cNvSpPr>
          <p:nvPr>
            <p:ph type="body" sz="quarter" idx="13"/>
          </p:nvPr>
        </p:nvSpPr>
        <p:spPr>
          <a:xfrm>
            <a:off x="1193800" y="4476750"/>
            <a:ext cx="9810750" cy="379591"/>
          </a:xfrm>
          <a:prstGeom prst="rect">
            <a:avLst/>
          </a:prstGeom>
        </p:spPr>
        <p:txBody>
          <a:bodyPr>
            <a:spAutoFit/>
          </a:bodyPr>
          <a:lstStyle>
            <a:lvl1pPr marL="0" indent="0" algn="ctr" defTabSz="323850">
              <a:spcBef>
                <a:spcPts val="0"/>
              </a:spcBef>
              <a:buSzTx/>
              <a:buFontTx/>
              <a:buNone/>
              <a:defRPr sz="1800">
                <a:solidFill>
                  <a:srgbClr val="000000"/>
                </a:solidFill>
                <a:latin typeface="Helvetica Neue Medium"/>
                <a:ea typeface="Helvetica Neue Medium"/>
                <a:cs typeface="Helvetica Neue Medium"/>
                <a:sym typeface="Helvetica Neue Medium"/>
              </a:defRPr>
            </a:lvl1pPr>
          </a:lstStyle>
          <a:p>
            <a:r>
              <a:t>–Johnny Appleseed</a:t>
            </a:r>
          </a:p>
        </p:txBody>
      </p:sp>
      <p:sp>
        <p:nvSpPr>
          <p:cNvPr id="102" name="Shape 102"/>
          <p:cNvSpPr>
            <a:spLocks noGrp="1"/>
          </p:cNvSpPr>
          <p:nvPr>
            <p:ph type="body" sz="quarter" idx="14"/>
          </p:nvPr>
        </p:nvSpPr>
        <p:spPr>
          <a:xfrm>
            <a:off x="1193800" y="3000336"/>
            <a:ext cx="9810750" cy="533479"/>
          </a:xfrm>
          <a:prstGeom prst="rect">
            <a:avLst/>
          </a:prstGeom>
        </p:spPr>
        <p:txBody>
          <a:bodyPr anchor="ctr">
            <a:spAutoFit/>
          </a:bodyPr>
          <a:lstStyle>
            <a:lvl1pPr marL="0" indent="0" algn="ctr" defTabSz="323850">
              <a:spcBef>
                <a:spcPts val="1700"/>
              </a:spcBef>
              <a:buSzTx/>
              <a:buFontTx/>
              <a:buNone/>
              <a:defRPr sz="2800"/>
            </a:lvl1pPr>
          </a:lstStyle>
          <a:p>
            <a:r>
              <a:t>“Type a quote here.”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43644361"/>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110" name="Shape 110"/>
          <p:cNvSpPr>
            <a:spLocks noGrp="1"/>
          </p:cNvSpPr>
          <p:nvPr>
            <p:ph type="pic" idx="13"/>
          </p:nvPr>
        </p:nvSpPr>
        <p:spPr>
          <a:xfrm>
            <a:off x="0" y="0"/>
            <a:ext cx="12192000" cy="6858000"/>
          </a:xfrm>
          <a:prstGeom prst="rect">
            <a:avLst/>
          </a:prstGeom>
        </p:spPr>
        <p:txBody>
          <a:bodyPr lIns="91439" tIns="45719" rIns="91439" bIns="45719">
            <a:noAutofit/>
          </a:bodyPr>
          <a:lstStyle/>
          <a:p>
            <a:endParaRPr/>
          </a:p>
        </p:txBody>
      </p:sp>
      <p:sp>
        <p:nvSpPr>
          <p:cNvPr id="111" name="Shape 111"/>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342240961"/>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69" name="Shape 69"/>
          <p:cNvSpPr/>
          <p:nvPr/>
        </p:nvSpPr>
        <p:spPr>
          <a:xfrm>
            <a:off x="533400" y="1384300"/>
            <a:ext cx="4756306" cy="93"/>
          </a:xfrm>
          <a:prstGeom prst="line">
            <a:avLst/>
          </a:prstGeom>
          <a:ln w="12700">
            <a:solidFill>
              <a:srgbClr val="9A9A9A"/>
            </a:solidFill>
            <a:miter lim="400000"/>
          </a:ln>
        </p:spPr>
        <p:txBody>
          <a:bodyPr lIns="25400" tIns="25400" rIns="25400" bIns="25400" anchor="ctr"/>
          <a:lstStyle/>
          <a:p>
            <a:pPr algn="l" defTabSz="228600">
              <a:defRPr sz="1200">
                <a:latin typeface="Helvetica"/>
                <a:ea typeface="Helvetica"/>
                <a:cs typeface="Helvetica"/>
                <a:sym typeface="Helvetica"/>
              </a:defRPr>
            </a:pPr>
            <a:endParaRPr sz="600">
              <a:latin typeface="Helvetica"/>
              <a:ea typeface="Helvetica"/>
              <a:cs typeface="Helvetica"/>
              <a:sym typeface="Helvetica"/>
            </a:endParaRPr>
          </a:p>
        </p:txBody>
      </p:sp>
      <p:sp>
        <p:nvSpPr>
          <p:cNvPr id="70" name="Shape 70"/>
          <p:cNvSpPr>
            <a:spLocks noGrp="1"/>
          </p:cNvSpPr>
          <p:nvPr>
            <p:ph type="pic" idx="13"/>
          </p:nvPr>
        </p:nvSpPr>
        <p:spPr>
          <a:xfrm>
            <a:off x="6096000" y="0"/>
            <a:ext cx="6096000" cy="6858000"/>
          </a:xfrm>
          <a:prstGeom prst="rect">
            <a:avLst/>
          </a:prstGeom>
        </p:spPr>
        <p:txBody>
          <a:bodyPr lIns="91439" tIns="45719" rIns="91439" bIns="45719">
            <a:noAutofit/>
          </a:bodyPr>
          <a:lstStyle/>
          <a:p>
            <a:endParaRPr/>
          </a:p>
        </p:txBody>
      </p:sp>
      <p:sp>
        <p:nvSpPr>
          <p:cNvPr id="71" name="Shape 71"/>
          <p:cNvSpPr>
            <a:spLocks noGrp="1"/>
          </p:cNvSpPr>
          <p:nvPr>
            <p:ph type="title"/>
          </p:nvPr>
        </p:nvSpPr>
        <p:spPr>
          <a:xfrm>
            <a:off x="533400" y="234950"/>
            <a:ext cx="4762500" cy="984250"/>
          </a:xfrm>
          <a:prstGeom prst="rect">
            <a:avLst/>
          </a:prstGeom>
        </p:spPr>
        <p:txBody>
          <a:bodyPr/>
          <a:lstStyle/>
          <a:p>
            <a:r>
              <a:t>Title Text</a:t>
            </a:r>
          </a:p>
        </p:txBody>
      </p:sp>
      <p:sp>
        <p:nvSpPr>
          <p:cNvPr id="72" name="Shape 72"/>
          <p:cNvSpPr>
            <a:spLocks noGrp="1"/>
          </p:cNvSpPr>
          <p:nvPr>
            <p:ph type="body" sz="half" idx="1"/>
          </p:nvPr>
        </p:nvSpPr>
        <p:spPr>
          <a:xfrm>
            <a:off x="533400" y="1562100"/>
            <a:ext cx="4762500" cy="4686300"/>
          </a:xfrm>
          <a:prstGeom prst="rect">
            <a:avLst/>
          </a:prstGeom>
        </p:spPr>
        <p:txBody>
          <a:bodyPr/>
          <a:lstStyle>
            <a:lvl1pPr marL="228600" indent="-228600">
              <a:spcBef>
                <a:spcPts val="2100"/>
              </a:spcBef>
              <a:defRPr sz="1800">
                <a:latin typeface="Helvetica Neue"/>
                <a:ea typeface="Helvetica Neue"/>
                <a:cs typeface="Helvetica Neue"/>
                <a:sym typeface="Helvetica Neue"/>
              </a:defRPr>
            </a:lvl1pPr>
            <a:lvl2pPr marL="457200" indent="-228600">
              <a:spcBef>
                <a:spcPts val="2100"/>
              </a:spcBef>
              <a:defRPr sz="1800">
                <a:latin typeface="Helvetica Neue"/>
                <a:ea typeface="Helvetica Neue"/>
                <a:cs typeface="Helvetica Neue"/>
                <a:sym typeface="Helvetica Neue"/>
              </a:defRPr>
            </a:lvl2pPr>
            <a:lvl3pPr marL="685800" indent="-228600">
              <a:spcBef>
                <a:spcPts val="2100"/>
              </a:spcBef>
              <a:defRPr sz="1800">
                <a:latin typeface="Helvetica Neue"/>
                <a:ea typeface="Helvetica Neue"/>
                <a:cs typeface="Helvetica Neue"/>
                <a:sym typeface="Helvetica Neue"/>
              </a:defRPr>
            </a:lvl3pPr>
            <a:lvl4pPr marL="914400" indent="-228600">
              <a:spcBef>
                <a:spcPts val="2100"/>
              </a:spcBef>
              <a:defRPr sz="1800">
                <a:latin typeface="Helvetica Neue"/>
                <a:ea typeface="Helvetica Neue"/>
                <a:cs typeface="Helvetica Neue"/>
                <a:sym typeface="Helvetica Neue"/>
              </a:defRPr>
            </a:lvl4pPr>
            <a:lvl5pPr marL="1143000" indent="-228600">
              <a:spcBef>
                <a:spcPts val="2100"/>
              </a:spcBef>
              <a:defRPr sz="18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73" name="Shape 73"/>
          <p:cNvSpPr>
            <a:spLocks noGrp="1"/>
          </p:cNvSpPr>
          <p:nvPr>
            <p:ph type="sldNum" sz="quarter" idx="2"/>
          </p:nvPr>
        </p:nvSpPr>
        <p:spPr>
          <a:xfrm>
            <a:off x="478822" y="6496050"/>
            <a:ext cx="227626" cy="241092"/>
          </a:xfrm>
          <a:prstGeom prst="rect">
            <a:avLst/>
          </a:prstGeom>
        </p:spPr>
        <p:txBody>
          <a:bodyPr/>
          <a:lstStyle>
            <a:lvl1pPr algn="l"/>
          </a:lstStyle>
          <a:p>
            <a:fld id="{86CB4B4D-7CA3-9044-876B-883B54F8677D}" type="slidenum">
              <a:rPr/>
              <a:pPr/>
              <a:t>‹#›</a:t>
            </a:fld>
            <a:endParaRPr/>
          </a:p>
        </p:txBody>
      </p:sp>
    </p:spTree>
    <p:extLst>
      <p:ext uri="{BB962C8B-B14F-4D97-AF65-F5344CB8AC3E}">
        <p14:creationId xmlns:p14="http://schemas.microsoft.com/office/powerpoint/2010/main" val="4173504757"/>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101" name="Shape 101"/>
          <p:cNvSpPr>
            <a:spLocks noGrp="1"/>
          </p:cNvSpPr>
          <p:nvPr>
            <p:ph type="body" sz="quarter" idx="13"/>
          </p:nvPr>
        </p:nvSpPr>
        <p:spPr>
          <a:xfrm>
            <a:off x="1193800" y="4476750"/>
            <a:ext cx="9810750" cy="379591"/>
          </a:xfrm>
          <a:prstGeom prst="rect">
            <a:avLst/>
          </a:prstGeom>
        </p:spPr>
        <p:txBody>
          <a:bodyPr>
            <a:spAutoFit/>
          </a:bodyPr>
          <a:lstStyle>
            <a:lvl1pPr marL="0" indent="0" algn="ctr" defTabSz="323850">
              <a:spcBef>
                <a:spcPts val="0"/>
              </a:spcBef>
              <a:buSzTx/>
              <a:buFontTx/>
              <a:buNone/>
              <a:defRPr sz="1800">
                <a:solidFill>
                  <a:srgbClr val="000000"/>
                </a:solidFill>
                <a:latin typeface="Helvetica Neue Medium"/>
                <a:ea typeface="Helvetica Neue Medium"/>
                <a:cs typeface="Helvetica Neue Medium"/>
                <a:sym typeface="Helvetica Neue Medium"/>
              </a:defRPr>
            </a:lvl1pPr>
          </a:lstStyle>
          <a:p>
            <a:r>
              <a:t>–Johnny Appleseed</a:t>
            </a:r>
          </a:p>
        </p:txBody>
      </p:sp>
      <p:sp>
        <p:nvSpPr>
          <p:cNvPr id="102" name="Shape 102"/>
          <p:cNvSpPr>
            <a:spLocks noGrp="1"/>
          </p:cNvSpPr>
          <p:nvPr>
            <p:ph type="body" sz="quarter" idx="14"/>
          </p:nvPr>
        </p:nvSpPr>
        <p:spPr>
          <a:xfrm>
            <a:off x="1193800" y="3000336"/>
            <a:ext cx="9810750" cy="533479"/>
          </a:xfrm>
          <a:prstGeom prst="rect">
            <a:avLst/>
          </a:prstGeom>
        </p:spPr>
        <p:txBody>
          <a:bodyPr anchor="ctr">
            <a:spAutoFit/>
          </a:bodyPr>
          <a:lstStyle>
            <a:lvl1pPr marL="0" indent="0" algn="ctr" defTabSz="323850">
              <a:spcBef>
                <a:spcPts val="1700"/>
              </a:spcBef>
              <a:buSzTx/>
              <a:buFontTx/>
              <a:buNone/>
              <a:defRPr sz="2800"/>
            </a:lvl1pPr>
          </a:lstStyle>
          <a:p>
            <a:r>
              <a:t>“Type a quote here.”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055341840"/>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63887-778C-3246-98CC-8EB881D3CE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5CB49F-EBB7-5243-8618-CE102533F68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704F2D-E21D-E14D-9123-26CC2012297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A71CC2-4899-B246-8DE1-3F987EE64E97}"/>
              </a:ext>
            </a:extLst>
          </p:cNvPr>
          <p:cNvSpPr>
            <a:spLocks noGrp="1"/>
          </p:cNvSpPr>
          <p:nvPr>
            <p:ph type="dt" sz="half" idx="10"/>
          </p:nvPr>
        </p:nvSpPr>
        <p:spPr/>
        <p:txBody>
          <a:bodyPr/>
          <a:lstStyle/>
          <a:p>
            <a:fld id="{C79456E7-F85F-AC4D-AA2D-CA13C4305735}" type="datetimeFigureOut">
              <a:rPr lang="en-US" smtClean="0"/>
              <a:t>5/17/23</a:t>
            </a:fld>
            <a:endParaRPr lang="en-US"/>
          </a:p>
        </p:txBody>
      </p:sp>
      <p:sp>
        <p:nvSpPr>
          <p:cNvPr id="6" name="Footer Placeholder 5">
            <a:extLst>
              <a:ext uri="{FF2B5EF4-FFF2-40B4-BE49-F238E27FC236}">
                <a16:creationId xmlns:a16="http://schemas.microsoft.com/office/drawing/2014/main" id="{66D6D6D2-D3A6-9B41-9615-EE7CD2D195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F4ADCE-3132-1A45-8C2C-6EA15A598EE9}"/>
              </a:ext>
            </a:extLst>
          </p:cNvPr>
          <p:cNvSpPr>
            <a:spLocks noGrp="1"/>
          </p:cNvSpPr>
          <p:nvPr>
            <p:ph type="sldNum" sz="quarter" idx="12"/>
          </p:nvPr>
        </p:nvSpPr>
        <p:spPr/>
        <p:txBody>
          <a:bodyPr/>
          <a:lstStyle/>
          <a:p>
            <a:fld id="{38B6B176-1E97-304E-9374-D78897733815}" type="slidenum">
              <a:rPr lang="en-US" smtClean="0"/>
              <a:t>‹#›</a:t>
            </a:fld>
            <a:endParaRPr lang="en-US"/>
          </a:p>
        </p:txBody>
      </p:sp>
    </p:spTree>
    <p:extLst>
      <p:ext uri="{BB962C8B-B14F-4D97-AF65-F5344CB8AC3E}">
        <p14:creationId xmlns:p14="http://schemas.microsoft.com/office/powerpoint/2010/main" val="9448948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33" name="Shape 33"/>
          <p:cNvSpPr>
            <a:spLocks noGrp="1"/>
          </p:cNvSpPr>
          <p:nvPr>
            <p:ph type="title"/>
          </p:nvPr>
        </p:nvSpPr>
        <p:spPr>
          <a:xfrm>
            <a:off x="533400" y="2311400"/>
            <a:ext cx="11118850" cy="2235200"/>
          </a:xfrm>
          <a:prstGeom prst="rect">
            <a:avLst/>
          </a:prstGeom>
        </p:spPr>
        <p:txBody>
          <a:bodyPr anchor="ctr"/>
          <a:lstStyle/>
          <a:p>
            <a:r>
              <a:t>Title Text</a:t>
            </a:r>
          </a:p>
        </p:txBody>
      </p:sp>
      <p:sp>
        <p:nvSpPr>
          <p:cNvPr id="34" name="Shape 34"/>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58467969"/>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60" name="Shape 60"/>
          <p:cNvSpPr>
            <a:spLocks noGrp="1"/>
          </p:cNvSpPr>
          <p:nvPr>
            <p:ph type="title"/>
          </p:nvPr>
        </p:nvSpPr>
        <p:spPr>
          <a:prstGeom prst="rect">
            <a:avLst/>
          </a:prstGeom>
        </p:spPr>
        <p:txBody>
          <a:bodyPr/>
          <a:lstStyle/>
          <a:p>
            <a:r>
              <a:t>Title Text</a:t>
            </a:r>
          </a:p>
        </p:txBody>
      </p:sp>
      <p:sp>
        <p:nvSpPr>
          <p:cNvPr id="61" name="Shape 6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2" name="Shape 62"/>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83967798"/>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110" name="Shape 110"/>
          <p:cNvSpPr>
            <a:spLocks noGrp="1"/>
          </p:cNvSpPr>
          <p:nvPr>
            <p:ph type="pic" idx="13"/>
          </p:nvPr>
        </p:nvSpPr>
        <p:spPr>
          <a:xfrm>
            <a:off x="0" y="0"/>
            <a:ext cx="12192000" cy="6858000"/>
          </a:xfrm>
          <a:prstGeom prst="rect">
            <a:avLst/>
          </a:prstGeom>
        </p:spPr>
        <p:txBody>
          <a:bodyPr lIns="91439" tIns="45719" rIns="91439" bIns="45719">
            <a:noAutofit/>
          </a:bodyPr>
          <a:lstStyle/>
          <a:p>
            <a:endParaRPr/>
          </a:p>
        </p:txBody>
      </p:sp>
      <p:sp>
        <p:nvSpPr>
          <p:cNvPr id="111" name="Shape 111"/>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61495746"/>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69" name="Shape 69"/>
          <p:cNvSpPr/>
          <p:nvPr/>
        </p:nvSpPr>
        <p:spPr>
          <a:xfrm>
            <a:off x="533400" y="1384300"/>
            <a:ext cx="4756306" cy="93"/>
          </a:xfrm>
          <a:prstGeom prst="line">
            <a:avLst/>
          </a:prstGeom>
          <a:ln w="12700">
            <a:solidFill>
              <a:srgbClr val="9A9A9A"/>
            </a:solidFill>
            <a:miter lim="400000"/>
          </a:ln>
        </p:spPr>
        <p:txBody>
          <a:bodyPr lIns="25400" tIns="25400" rIns="25400" bIns="25400" anchor="ctr"/>
          <a:lstStyle/>
          <a:p>
            <a:pPr algn="l" defTabSz="228600">
              <a:defRPr sz="1200">
                <a:latin typeface="Helvetica"/>
                <a:ea typeface="Helvetica"/>
                <a:cs typeface="Helvetica"/>
                <a:sym typeface="Helvetica"/>
              </a:defRPr>
            </a:pPr>
            <a:endParaRPr sz="600">
              <a:latin typeface="Helvetica"/>
              <a:ea typeface="Helvetica"/>
              <a:cs typeface="Helvetica"/>
              <a:sym typeface="Helvetica"/>
            </a:endParaRPr>
          </a:p>
        </p:txBody>
      </p:sp>
      <p:sp>
        <p:nvSpPr>
          <p:cNvPr id="70" name="Shape 70"/>
          <p:cNvSpPr>
            <a:spLocks noGrp="1"/>
          </p:cNvSpPr>
          <p:nvPr>
            <p:ph type="pic" idx="13"/>
          </p:nvPr>
        </p:nvSpPr>
        <p:spPr>
          <a:xfrm>
            <a:off x="6096000" y="0"/>
            <a:ext cx="6096000" cy="6858000"/>
          </a:xfrm>
          <a:prstGeom prst="rect">
            <a:avLst/>
          </a:prstGeom>
        </p:spPr>
        <p:txBody>
          <a:bodyPr lIns="91439" tIns="45719" rIns="91439" bIns="45719">
            <a:noAutofit/>
          </a:bodyPr>
          <a:lstStyle/>
          <a:p>
            <a:endParaRPr/>
          </a:p>
        </p:txBody>
      </p:sp>
      <p:sp>
        <p:nvSpPr>
          <p:cNvPr id="71" name="Shape 71"/>
          <p:cNvSpPr>
            <a:spLocks noGrp="1"/>
          </p:cNvSpPr>
          <p:nvPr>
            <p:ph type="title"/>
          </p:nvPr>
        </p:nvSpPr>
        <p:spPr>
          <a:xfrm>
            <a:off x="533400" y="234950"/>
            <a:ext cx="4762500" cy="984250"/>
          </a:xfrm>
          <a:prstGeom prst="rect">
            <a:avLst/>
          </a:prstGeom>
        </p:spPr>
        <p:txBody>
          <a:bodyPr/>
          <a:lstStyle/>
          <a:p>
            <a:r>
              <a:t>Title Text</a:t>
            </a:r>
          </a:p>
        </p:txBody>
      </p:sp>
      <p:sp>
        <p:nvSpPr>
          <p:cNvPr id="72" name="Shape 72"/>
          <p:cNvSpPr>
            <a:spLocks noGrp="1"/>
          </p:cNvSpPr>
          <p:nvPr>
            <p:ph type="body" sz="half" idx="1"/>
          </p:nvPr>
        </p:nvSpPr>
        <p:spPr>
          <a:xfrm>
            <a:off x="533400" y="1562100"/>
            <a:ext cx="4762500" cy="4686300"/>
          </a:xfrm>
          <a:prstGeom prst="rect">
            <a:avLst/>
          </a:prstGeom>
        </p:spPr>
        <p:txBody>
          <a:bodyPr/>
          <a:lstStyle>
            <a:lvl1pPr marL="228600" indent="-228600">
              <a:spcBef>
                <a:spcPts val="2100"/>
              </a:spcBef>
              <a:defRPr sz="1800">
                <a:latin typeface="Helvetica Neue"/>
                <a:ea typeface="Helvetica Neue"/>
                <a:cs typeface="Helvetica Neue"/>
                <a:sym typeface="Helvetica Neue"/>
              </a:defRPr>
            </a:lvl1pPr>
            <a:lvl2pPr marL="457200" indent="-228600">
              <a:spcBef>
                <a:spcPts val="2100"/>
              </a:spcBef>
              <a:defRPr sz="1800">
                <a:latin typeface="Helvetica Neue"/>
                <a:ea typeface="Helvetica Neue"/>
                <a:cs typeface="Helvetica Neue"/>
                <a:sym typeface="Helvetica Neue"/>
              </a:defRPr>
            </a:lvl2pPr>
            <a:lvl3pPr marL="685800" indent="-228600">
              <a:spcBef>
                <a:spcPts val="2100"/>
              </a:spcBef>
              <a:defRPr sz="1800">
                <a:latin typeface="Helvetica Neue"/>
                <a:ea typeface="Helvetica Neue"/>
                <a:cs typeface="Helvetica Neue"/>
                <a:sym typeface="Helvetica Neue"/>
              </a:defRPr>
            </a:lvl3pPr>
            <a:lvl4pPr marL="914400" indent="-228600">
              <a:spcBef>
                <a:spcPts val="2100"/>
              </a:spcBef>
              <a:defRPr sz="1800">
                <a:latin typeface="Helvetica Neue"/>
                <a:ea typeface="Helvetica Neue"/>
                <a:cs typeface="Helvetica Neue"/>
                <a:sym typeface="Helvetica Neue"/>
              </a:defRPr>
            </a:lvl4pPr>
            <a:lvl5pPr marL="1143000" indent="-228600">
              <a:spcBef>
                <a:spcPts val="2100"/>
              </a:spcBef>
              <a:defRPr sz="18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73" name="Shape 73"/>
          <p:cNvSpPr>
            <a:spLocks noGrp="1"/>
          </p:cNvSpPr>
          <p:nvPr>
            <p:ph type="sldNum" sz="quarter" idx="2"/>
          </p:nvPr>
        </p:nvSpPr>
        <p:spPr>
          <a:xfrm>
            <a:off x="478822" y="6496050"/>
            <a:ext cx="227626" cy="241092"/>
          </a:xfrm>
          <a:prstGeom prst="rect">
            <a:avLst/>
          </a:prstGeom>
        </p:spPr>
        <p:txBody>
          <a:bodyPr/>
          <a:lstStyle>
            <a:lvl1pPr algn="l"/>
          </a:lstStyle>
          <a:p>
            <a:fld id="{86CB4B4D-7CA3-9044-876B-883B54F8677D}" type="slidenum">
              <a:rPr/>
              <a:pPr/>
              <a:t>‹#›</a:t>
            </a:fld>
            <a:endParaRPr/>
          </a:p>
        </p:txBody>
      </p:sp>
    </p:spTree>
    <p:extLst>
      <p:ext uri="{BB962C8B-B14F-4D97-AF65-F5344CB8AC3E}">
        <p14:creationId xmlns:p14="http://schemas.microsoft.com/office/powerpoint/2010/main" val="2363466549"/>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101" name="Shape 101"/>
          <p:cNvSpPr>
            <a:spLocks noGrp="1"/>
          </p:cNvSpPr>
          <p:nvPr>
            <p:ph type="body" sz="quarter" idx="13"/>
          </p:nvPr>
        </p:nvSpPr>
        <p:spPr>
          <a:xfrm>
            <a:off x="1193800" y="4476750"/>
            <a:ext cx="9810750" cy="379591"/>
          </a:xfrm>
          <a:prstGeom prst="rect">
            <a:avLst/>
          </a:prstGeom>
        </p:spPr>
        <p:txBody>
          <a:bodyPr>
            <a:spAutoFit/>
          </a:bodyPr>
          <a:lstStyle>
            <a:lvl1pPr marL="0" indent="0" algn="ctr" defTabSz="323850">
              <a:spcBef>
                <a:spcPts val="0"/>
              </a:spcBef>
              <a:buSzTx/>
              <a:buFontTx/>
              <a:buNone/>
              <a:defRPr sz="1800">
                <a:solidFill>
                  <a:srgbClr val="000000"/>
                </a:solidFill>
                <a:latin typeface="Helvetica Neue Medium"/>
                <a:ea typeface="Helvetica Neue Medium"/>
                <a:cs typeface="Helvetica Neue Medium"/>
                <a:sym typeface="Helvetica Neue Medium"/>
              </a:defRPr>
            </a:lvl1pPr>
          </a:lstStyle>
          <a:p>
            <a:r>
              <a:t>–Johnny Appleseed</a:t>
            </a:r>
          </a:p>
        </p:txBody>
      </p:sp>
      <p:sp>
        <p:nvSpPr>
          <p:cNvPr id="102" name="Shape 102"/>
          <p:cNvSpPr>
            <a:spLocks noGrp="1"/>
          </p:cNvSpPr>
          <p:nvPr>
            <p:ph type="body" sz="quarter" idx="14"/>
          </p:nvPr>
        </p:nvSpPr>
        <p:spPr>
          <a:xfrm>
            <a:off x="1193800" y="3000336"/>
            <a:ext cx="9810750" cy="533479"/>
          </a:xfrm>
          <a:prstGeom prst="rect">
            <a:avLst/>
          </a:prstGeom>
        </p:spPr>
        <p:txBody>
          <a:bodyPr anchor="ctr">
            <a:spAutoFit/>
          </a:bodyPr>
          <a:lstStyle>
            <a:lvl1pPr marL="0" indent="0" algn="ctr" defTabSz="323850">
              <a:spcBef>
                <a:spcPts val="1700"/>
              </a:spcBef>
              <a:buSzTx/>
              <a:buFontTx/>
              <a:buNone/>
              <a:defRPr sz="2800"/>
            </a:lvl1pPr>
          </a:lstStyle>
          <a:p>
            <a:r>
              <a:t>“Type a quote here.”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71403476"/>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algn="ctr" defTabSz="412750" hangingPunct="0"/>
            <a:fld id="{5BC94B2C-6E23-B947-A44C-F04CAB2522DD}" type="datetimeFigureOut">
              <a:rPr lang="en-US" sz="2500" kern="0" smtClean="0">
                <a:solidFill>
                  <a:srgbClr val="000000"/>
                </a:solidFill>
                <a:sym typeface="Helvetica Neue Light"/>
              </a:rPr>
              <a:pPr algn="ctr" defTabSz="412750" hangingPunct="0"/>
              <a:t>5/17/23</a:t>
            </a:fld>
            <a:endParaRPr lang="en-US" sz="2500" kern="0">
              <a:solidFill>
                <a:srgbClr val="000000"/>
              </a:solidFill>
              <a:sym typeface="Helvetica Neue Light"/>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algn="ctr" defTabSz="412750" hangingPunct="0"/>
            <a:endParaRPr lang="en-US" sz="2500" kern="0">
              <a:solidFill>
                <a:srgbClr val="000000"/>
              </a:solidFill>
              <a:sym typeface="Helvetica Neue Light"/>
            </a:endParaRPr>
          </a:p>
        </p:txBody>
      </p:sp>
      <p:sp>
        <p:nvSpPr>
          <p:cNvPr id="6" name="Slide Number Placeholder 5"/>
          <p:cNvSpPr>
            <a:spLocks noGrp="1"/>
          </p:cNvSpPr>
          <p:nvPr>
            <p:ph type="sldNum" sz="quarter" idx="12"/>
          </p:nvPr>
        </p:nvSpPr>
        <p:spPr>
          <a:xfrm>
            <a:off x="11564737" y="6496050"/>
            <a:ext cx="227626" cy="241092"/>
          </a:xfrm>
        </p:spPr>
        <p:txBody>
          <a:bodyPr/>
          <a:lstStyle/>
          <a:p>
            <a:fld id="{085FE58B-7427-A44F-9DBC-654191088B83}" type="slidenum">
              <a:rPr lang="en-US" smtClean="0"/>
              <a:pPr/>
              <a:t>‹#›</a:t>
            </a:fld>
            <a:endParaRPr lang="en-US"/>
          </a:p>
        </p:txBody>
      </p:sp>
    </p:spTree>
    <p:extLst>
      <p:ext uri="{BB962C8B-B14F-4D97-AF65-F5344CB8AC3E}">
        <p14:creationId xmlns:p14="http://schemas.microsoft.com/office/powerpoint/2010/main" val="6424271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110" name="Shape 110"/>
          <p:cNvSpPr>
            <a:spLocks noGrp="1"/>
          </p:cNvSpPr>
          <p:nvPr>
            <p:ph type="pic" idx="13"/>
          </p:nvPr>
        </p:nvSpPr>
        <p:spPr>
          <a:xfrm>
            <a:off x="0" y="0"/>
            <a:ext cx="12192000" cy="6858000"/>
          </a:xfrm>
          <a:prstGeom prst="rect">
            <a:avLst/>
          </a:prstGeom>
        </p:spPr>
        <p:txBody>
          <a:bodyPr lIns="91439" tIns="45719" rIns="91439" bIns="45719">
            <a:noAutofit/>
          </a:bodyPr>
          <a:lstStyle/>
          <a:p>
            <a:endParaRPr/>
          </a:p>
        </p:txBody>
      </p:sp>
      <p:sp>
        <p:nvSpPr>
          <p:cNvPr id="111" name="Shape 111"/>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0544493"/>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60" name="Shape 60"/>
          <p:cNvSpPr>
            <a:spLocks noGrp="1"/>
          </p:cNvSpPr>
          <p:nvPr>
            <p:ph type="title"/>
          </p:nvPr>
        </p:nvSpPr>
        <p:spPr>
          <a:prstGeom prst="rect">
            <a:avLst/>
          </a:prstGeom>
        </p:spPr>
        <p:txBody>
          <a:bodyPr/>
          <a:lstStyle/>
          <a:p>
            <a:r>
              <a:t>Title Text</a:t>
            </a:r>
          </a:p>
        </p:txBody>
      </p:sp>
      <p:sp>
        <p:nvSpPr>
          <p:cNvPr id="61" name="Shape 6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2" name="Shape 6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6348972"/>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18" name="Shape 118"/>
          <p:cNvSpPr>
            <a:spLocks noGrp="1"/>
          </p:cNvSpPr>
          <p:nvPr>
            <p:ph type="sldNum" sz="quarter" idx="2"/>
          </p:nvPr>
        </p:nvSpPr>
        <p:spPr>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sz="900" b="0" i="0" u="none" strike="noStrike" kern="1200" cap="none" spc="0" normalizeH="0" baseline="0" noProof="0">
                <a:ln>
                  <a:noFill/>
                </a:ln>
                <a:solidFill>
                  <a:srgbClr val="000000"/>
                </a:solidFill>
                <a:effectLst/>
                <a:uLnTx/>
                <a:uFillTx/>
                <a:latin typeface="Helvetica Neue"/>
                <a:ea typeface="Helvetica Neue"/>
                <a:cs typeface="Helvetica Neue"/>
                <a:sym typeface="Helvetica Neue"/>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900" b="0" i="0" u="none" strike="noStrike" kern="1200" cap="none" spc="0" normalizeH="0" baseline="0" noProof="0">
              <a:ln>
                <a:noFill/>
              </a:ln>
              <a:solidFill>
                <a:srgbClr val="000000"/>
              </a:solidFill>
              <a:effectLst/>
              <a:uLnTx/>
              <a:uFillTx/>
              <a:latin typeface="Helvetica Neue"/>
              <a:ea typeface="Helvetica Neue"/>
              <a:cs typeface="Helvetica Neue"/>
              <a:sym typeface="Helvetica Neue"/>
            </a:endParaRPr>
          </a:p>
        </p:txBody>
      </p:sp>
    </p:spTree>
    <p:extLst>
      <p:ext uri="{BB962C8B-B14F-4D97-AF65-F5344CB8AC3E}">
        <p14:creationId xmlns:p14="http://schemas.microsoft.com/office/powerpoint/2010/main" val="551182610"/>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10376E"/>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7761AE81-C1F8-8B43-8FA7-2CD933A24656}"/>
              </a:ext>
            </a:extLst>
          </p:cNvPr>
          <p:cNvSpPr txBox="1"/>
          <p:nvPr userDrawn="1"/>
        </p:nvSpPr>
        <p:spPr>
          <a:xfrm>
            <a:off x="1186542" y="2939446"/>
            <a:ext cx="9818915" cy="1107996"/>
          </a:xfrm>
          <a:prstGeom prst="rect">
            <a:avLst/>
          </a:prstGeom>
          <a:noFill/>
        </p:spPr>
        <p:txBody>
          <a:bodyPr wrap="square" rtlCol="0">
            <a:spAutoFit/>
          </a:bodyPr>
          <a:lstStyle/>
          <a:p>
            <a:pPr algn="ctr"/>
            <a:r>
              <a:rPr lang="en-US" sz="6600" spc="600" dirty="0">
                <a:solidFill>
                  <a:schemeClr val="bg1"/>
                </a:solidFill>
                <a:latin typeface="DIN Condensed" pitchFamily="2" charset="0"/>
              </a:rPr>
              <a:t>TITLE HERE</a:t>
            </a:r>
          </a:p>
        </p:txBody>
      </p:sp>
      <p:sp>
        <p:nvSpPr>
          <p:cNvPr id="17" name="Rectangle 16">
            <a:extLst>
              <a:ext uri="{FF2B5EF4-FFF2-40B4-BE49-F238E27FC236}">
                <a16:creationId xmlns:a16="http://schemas.microsoft.com/office/drawing/2014/main" id="{99E4AE40-9560-9242-BBD4-102334A771E8}"/>
              </a:ext>
            </a:extLst>
          </p:cNvPr>
          <p:cNvSpPr/>
          <p:nvPr userDrawn="1"/>
        </p:nvSpPr>
        <p:spPr>
          <a:xfrm>
            <a:off x="4585381" y="3918554"/>
            <a:ext cx="3021233" cy="400110"/>
          </a:xfrm>
          <a:prstGeom prst="rect">
            <a:avLst/>
          </a:prstGeom>
        </p:spPr>
        <p:txBody>
          <a:bodyPr wrap="square">
            <a:spAutoFit/>
          </a:bodyPr>
          <a:lstStyle/>
          <a:p>
            <a:pPr algn="ctr"/>
            <a:r>
              <a:rPr lang="en-US" sz="2000" dirty="0">
                <a:solidFill>
                  <a:schemeClr val="bg1"/>
                </a:solidFill>
                <a:latin typeface="Lato" panose="020F0502020204030203" pitchFamily="34" charset="77"/>
              </a:rPr>
              <a:t>Subtitle</a:t>
            </a:r>
            <a:endParaRPr lang="en-US" sz="2000" dirty="0">
              <a:solidFill>
                <a:schemeClr val="bg1"/>
              </a:solidFill>
            </a:endParaRPr>
          </a:p>
        </p:txBody>
      </p:sp>
      <p:pic>
        <p:nvPicPr>
          <p:cNvPr id="18" name="Picture 17" descr="Logo, icon&#10;&#10;Description automatically generated">
            <a:extLst>
              <a:ext uri="{FF2B5EF4-FFF2-40B4-BE49-F238E27FC236}">
                <a16:creationId xmlns:a16="http://schemas.microsoft.com/office/drawing/2014/main" id="{18567DD7-912C-7044-B044-EAAFFC7F7C9C}"/>
              </a:ext>
            </a:extLst>
          </p:cNvPr>
          <p:cNvPicPr>
            <a:picLocks noChangeAspect="1"/>
          </p:cNvPicPr>
          <p:nvPr userDrawn="1"/>
        </p:nvPicPr>
        <p:blipFill>
          <a:blip r:embed="rId2">
            <a:biLevel thresh="25000"/>
          </a:blip>
          <a:stretch>
            <a:fillRect/>
          </a:stretch>
        </p:blipFill>
        <p:spPr>
          <a:xfrm>
            <a:off x="10912529" y="153329"/>
            <a:ext cx="1057556" cy="340684"/>
          </a:xfrm>
          <a:prstGeom prst="rect">
            <a:avLst/>
          </a:prstGeom>
        </p:spPr>
      </p:pic>
      <p:sp>
        <p:nvSpPr>
          <p:cNvPr id="20" name="Date Placeholder 3">
            <a:extLst>
              <a:ext uri="{FF2B5EF4-FFF2-40B4-BE49-F238E27FC236}">
                <a16:creationId xmlns:a16="http://schemas.microsoft.com/office/drawing/2014/main" id="{288BDDB4-370C-BD4A-AFD4-9906C862E05D}"/>
              </a:ext>
            </a:extLst>
          </p:cNvPr>
          <p:cNvSpPr>
            <a:spLocks noGrp="1"/>
          </p:cNvSpPr>
          <p:nvPr>
            <p:ph type="dt" sz="half" idx="10"/>
          </p:nvPr>
        </p:nvSpPr>
        <p:spPr>
          <a:xfrm>
            <a:off x="464819" y="6492875"/>
            <a:ext cx="2743200" cy="365125"/>
          </a:xfrm>
        </p:spPr>
        <p:txBody>
          <a:bodyPr/>
          <a:lstStyle/>
          <a:p>
            <a:r>
              <a:rPr lang="en-US" dirty="0"/>
              <a:t>Copyright ICMA | ResourceX 2022</a:t>
            </a:r>
          </a:p>
        </p:txBody>
      </p:sp>
    </p:spTree>
    <p:extLst>
      <p:ext uri="{BB962C8B-B14F-4D97-AF65-F5344CB8AC3E}">
        <p14:creationId xmlns:p14="http://schemas.microsoft.com/office/powerpoint/2010/main" val="415562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9DA13-17CB-0348-92BA-EA38A9143F0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A2D6153-843C-3D47-99DD-975031E897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3B0F179-A068-4B4D-A0F6-34938F5B7D8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31D5F90-ACA7-AA4A-B9BB-E9681CE6AE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319D1F9-089E-5343-B0D5-5258DBF3ACE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CC1ED1-EB85-464F-BA4A-CA76074367D1}"/>
              </a:ext>
            </a:extLst>
          </p:cNvPr>
          <p:cNvSpPr>
            <a:spLocks noGrp="1"/>
          </p:cNvSpPr>
          <p:nvPr>
            <p:ph type="dt" sz="half" idx="10"/>
          </p:nvPr>
        </p:nvSpPr>
        <p:spPr/>
        <p:txBody>
          <a:bodyPr/>
          <a:lstStyle/>
          <a:p>
            <a:fld id="{C79456E7-F85F-AC4D-AA2D-CA13C4305735}" type="datetimeFigureOut">
              <a:rPr lang="en-US" smtClean="0"/>
              <a:t>5/17/23</a:t>
            </a:fld>
            <a:endParaRPr lang="en-US"/>
          </a:p>
        </p:txBody>
      </p:sp>
      <p:sp>
        <p:nvSpPr>
          <p:cNvPr id="8" name="Footer Placeholder 7">
            <a:extLst>
              <a:ext uri="{FF2B5EF4-FFF2-40B4-BE49-F238E27FC236}">
                <a16:creationId xmlns:a16="http://schemas.microsoft.com/office/drawing/2014/main" id="{55C4EFDE-6B5F-0E4A-BA4A-028E15F3518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E2C64B8-BCE8-A641-AE80-139712DC5CF1}"/>
              </a:ext>
            </a:extLst>
          </p:cNvPr>
          <p:cNvSpPr>
            <a:spLocks noGrp="1"/>
          </p:cNvSpPr>
          <p:nvPr>
            <p:ph type="sldNum" sz="quarter" idx="12"/>
          </p:nvPr>
        </p:nvSpPr>
        <p:spPr/>
        <p:txBody>
          <a:bodyPr/>
          <a:lstStyle/>
          <a:p>
            <a:fld id="{38B6B176-1E97-304E-9374-D78897733815}" type="slidenum">
              <a:rPr lang="en-US" smtClean="0"/>
              <a:t>‹#›</a:t>
            </a:fld>
            <a:endParaRPr lang="en-US"/>
          </a:p>
        </p:txBody>
      </p:sp>
    </p:spTree>
    <p:extLst>
      <p:ext uri="{BB962C8B-B14F-4D97-AF65-F5344CB8AC3E}">
        <p14:creationId xmlns:p14="http://schemas.microsoft.com/office/powerpoint/2010/main" val="33999056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10376E"/>
        </a:solidFill>
        <a:effectLst/>
      </p:bgPr>
    </p:bg>
    <p:spTree>
      <p:nvGrpSpPr>
        <p:cNvPr id="1" name=""/>
        <p:cNvGrpSpPr/>
        <p:nvPr/>
      </p:nvGrpSpPr>
      <p:grpSpPr>
        <a:xfrm>
          <a:off x="0" y="0"/>
          <a:ext cx="0" cy="0"/>
          <a:chOff x="0" y="0"/>
          <a:chExt cx="0" cy="0"/>
        </a:xfrm>
      </p:grpSpPr>
      <p:sp>
        <p:nvSpPr>
          <p:cNvPr id="20" name="Date Placeholder 3">
            <a:extLst>
              <a:ext uri="{FF2B5EF4-FFF2-40B4-BE49-F238E27FC236}">
                <a16:creationId xmlns:a16="http://schemas.microsoft.com/office/drawing/2014/main" id="{288BDDB4-370C-BD4A-AFD4-9906C862E05D}"/>
              </a:ext>
            </a:extLst>
          </p:cNvPr>
          <p:cNvSpPr>
            <a:spLocks noGrp="1"/>
          </p:cNvSpPr>
          <p:nvPr>
            <p:ph type="dt" sz="half" idx="10"/>
          </p:nvPr>
        </p:nvSpPr>
        <p:spPr>
          <a:xfrm>
            <a:off x="464819" y="6492875"/>
            <a:ext cx="2743200" cy="365125"/>
          </a:xfrm>
        </p:spPr>
        <p:txBody>
          <a:bodyPr/>
          <a:lstStyle/>
          <a:p>
            <a:r>
              <a:rPr lang="en-US" dirty="0"/>
              <a:t>Copyright ICMA 2022</a:t>
            </a:r>
          </a:p>
        </p:txBody>
      </p:sp>
    </p:spTree>
    <p:extLst>
      <p:ext uri="{BB962C8B-B14F-4D97-AF65-F5344CB8AC3E}">
        <p14:creationId xmlns:p14="http://schemas.microsoft.com/office/powerpoint/2010/main" val="7158422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bg1"/>
        </a:solidFill>
        <a:effectLst/>
      </p:bgPr>
    </p:bg>
    <p:spTree>
      <p:nvGrpSpPr>
        <p:cNvPr id="1" name=""/>
        <p:cNvGrpSpPr/>
        <p:nvPr/>
      </p:nvGrpSpPr>
      <p:grpSpPr>
        <a:xfrm>
          <a:off x="0" y="0"/>
          <a:ext cx="0" cy="0"/>
          <a:chOff x="0" y="0"/>
          <a:chExt cx="0" cy="0"/>
        </a:xfrm>
      </p:grpSpPr>
      <p:sp>
        <p:nvSpPr>
          <p:cNvPr id="20" name="Date Placeholder 3">
            <a:extLst>
              <a:ext uri="{FF2B5EF4-FFF2-40B4-BE49-F238E27FC236}">
                <a16:creationId xmlns:a16="http://schemas.microsoft.com/office/drawing/2014/main" id="{288BDDB4-370C-BD4A-AFD4-9906C862E05D}"/>
              </a:ext>
            </a:extLst>
          </p:cNvPr>
          <p:cNvSpPr>
            <a:spLocks noGrp="1"/>
          </p:cNvSpPr>
          <p:nvPr>
            <p:ph type="dt" sz="half" idx="10"/>
          </p:nvPr>
        </p:nvSpPr>
        <p:spPr>
          <a:xfrm>
            <a:off x="464819" y="6492875"/>
            <a:ext cx="2743200" cy="365125"/>
          </a:xfrm>
        </p:spPr>
        <p:txBody>
          <a:bodyPr/>
          <a:lstStyle/>
          <a:p>
            <a:r>
              <a:rPr lang="en-US" dirty="0"/>
              <a:t>Copyright ICMA 2022</a:t>
            </a:r>
          </a:p>
        </p:txBody>
      </p:sp>
      <p:sp>
        <p:nvSpPr>
          <p:cNvPr id="21" name="Slide Number Placeholder 5">
            <a:extLst>
              <a:ext uri="{FF2B5EF4-FFF2-40B4-BE49-F238E27FC236}">
                <a16:creationId xmlns:a16="http://schemas.microsoft.com/office/drawing/2014/main" id="{15A92041-A98E-9049-B8A2-4EAAB56EA16A}"/>
              </a:ext>
            </a:extLst>
          </p:cNvPr>
          <p:cNvSpPr>
            <a:spLocks noGrp="1"/>
          </p:cNvSpPr>
          <p:nvPr>
            <p:ph type="sldNum" sz="quarter" idx="12"/>
          </p:nvPr>
        </p:nvSpPr>
        <p:spPr>
          <a:xfrm>
            <a:off x="9133113" y="6477137"/>
            <a:ext cx="2743200" cy="365125"/>
          </a:xfrm>
          <a:prstGeom prst="rect">
            <a:avLst/>
          </a:prstGeom>
        </p:spPr>
        <p:txBody>
          <a:bodyPr/>
          <a:lstStyle/>
          <a:p>
            <a:fld id="{7BBD7F6D-525D-9B4A-A48F-EA155703C8CA}" type="slidenum">
              <a:rPr lang="en-US" smtClean="0"/>
              <a:t>‹#›</a:t>
            </a:fld>
            <a:endParaRPr lang="en-US" dirty="0"/>
          </a:p>
        </p:txBody>
      </p:sp>
    </p:spTree>
    <p:extLst>
      <p:ext uri="{BB962C8B-B14F-4D97-AF65-F5344CB8AC3E}">
        <p14:creationId xmlns:p14="http://schemas.microsoft.com/office/powerpoint/2010/main" val="9730893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10376E"/>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D249878-5010-5546-B962-A0C4273C539C}"/>
              </a:ext>
            </a:extLst>
          </p:cNvPr>
          <p:cNvSpPr>
            <a:spLocks noGrp="1"/>
          </p:cNvSpPr>
          <p:nvPr>
            <p:ph type="dt" sz="half" idx="10"/>
          </p:nvPr>
        </p:nvSpPr>
        <p:spPr/>
        <p:txBody>
          <a:bodyPr/>
          <a:lstStyle/>
          <a:p>
            <a:r>
              <a:rPr lang="en-US" dirty="0"/>
              <a:t>Copyright ICMA 2022</a:t>
            </a:r>
          </a:p>
        </p:txBody>
      </p:sp>
      <p:pic>
        <p:nvPicPr>
          <p:cNvPr id="10" name="Picture 9" descr="Icon&#10;&#10;Description automatically generated">
            <a:extLst>
              <a:ext uri="{FF2B5EF4-FFF2-40B4-BE49-F238E27FC236}">
                <a16:creationId xmlns:a16="http://schemas.microsoft.com/office/drawing/2014/main" id="{460A85BC-345A-3146-B8FA-FFEE47DAB16E}"/>
              </a:ext>
            </a:extLst>
          </p:cNvPr>
          <p:cNvPicPr>
            <a:picLocks noChangeAspect="1"/>
          </p:cNvPicPr>
          <p:nvPr userDrawn="1"/>
        </p:nvPicPr>
        <p:blipFill>
          <a:blip r:embed="rId2"/>
          <a:stretch>
            <a:fillRect/>
          </a:stretch>
        </p:blipFill>
        <p:spPr>
          <a:xfrm>
            <a:off x="2711566" y="196851"/>
            <a:ext cx="2120900" cy="2120900"/>
          </a:xfrm>
          <a:prstGeom prst="rect">
            <a:avLst/>
          </a:prstGeom>
        </p:spPr>
      </p:pic>
      <p:grpSp>
        <p:nvGrpSpPr>
          <p:cNvPr id="11" name="Group 10">
            <a:extLst>
              <a:ext uri="{FF2B5EF4-FFF2-40B4-BE49-F238E27FC236}">
                <a16:creationId xmlns:a16="http://schemas.microsoft.com/office/drawing/2014/main" id="{3AA502B7-9808-554E-BA71-AF9601C8ECAE}"/>
              </a:ext>
            </a:extLst>
          </p:cNvPr>
          <p:cNvGrpSpPr/>
          <p:nvPr userDrawn="1"/>
        </p:nvGrpSpPr>
        <p:grpSpPr>
          <a:xfrm>
            <a:off x="10236959" y="4302910"/>
            <a:ext cx="2120900" cy="2120900"/>
            <a:chOff x="8869764" y="4464099"/>
            <a:chExt cx="2120900" cy="2120900"/>
          </a:xfrm>
        </p:grpSpPr>
        <p:pic>
          <p:nvPicPr>
            <p:cNvPr id="12" name="Picture 11" descr="A picture containing text, silhouette&#10;&#10;Description automatically generated">
              <a:extLst>
                <a:ext uri="{FF2B5EF4-FFF2-40B4-BE49-F238E27FC236}">
                  <a16:creationId xmlns:a16="http://schemas.microsoft.com/office/drawing/2014/main" id="{93F71123-1839-C64C-B754-2269CF54974D}"/>
                </a:ext>
              </a:extLst>
            </p:cNvPr>
            <p:cNvPicPr>
              <a:picLocks noChangeAspect="1"/>
            </p:cNvPicPr>
            <p:nvPr/>
          </p:nvPicPr>
          <p:blipFill>
            <a:blip r:embed="rId3"/>
            <a:stretch>
              <a:fillRect/>
            </a:stretch>
          </p:blipFill>
          <p:spPr>
            <a:xfrm>
              <a:off x="8869764" y="4464099"/>
              <a:ext cx="2120900" cy="2120900"/>
            </a:xfrm>
            <a:prstGeom prst="rect">
              <a:avLst/>
            </a:prstGeom>
          </p:spPr>
        </p:pic>
        <p:sp>
          <p:nvSpPr>
            <p:cNvPr id="13" name="TextBox 12">
              <a:extLst>
                <a:ext uri="{FF2B5EF4-FFF2-40B4-BE49-F238E27FC236}">
                  <a16:creationId xmlns:a16="http://schemas.microsoft.com/office/drawing/2014/main" id="{FDF7941E-526F-FC41-969B-D8F97CF1AB39}"/>
                </a:ext>
              </a:extLst>
            </p:cNvPr>
            <p:cNvSpPr txBox="1"/>
            <p:nvPr/>
          </p:nvSpPr>
          <p:spPr>
            <a:xfrm>
              <a:off x="9402889" y="5170606"/>
              <a:ext cx="1245151" cy="707886"/>
            </a:xfrm>
            <a:prstGeom prst="rect">
              <a:avLst/>
            </a:prstGeom>
            <a:noFill/>
          </p:spPr>
          <p:txBody>
            <a:bodyPr wrap="square" rtlCol="0">
              <a:spAutoFit/>
            </a:bodyPr>
            <a:lstStyle/>
            <a:p>
              <a:pPr algn="ctr"/>
              <a:r>
                <a:rPr lang="en-US" sz="2000" dirty="0">
                  <a:solidFill>
                    <a:schemeClr val="bg1"/>
                  </a:solidFill>
                  <a:latin typeface="DIN Condensed" pitchFamily="2" charset="0"/>
                </a:rPr>
                <a:t>PAGE    </a:t>
              </a:r>
            </a:p>
            <a:p>
              <a:pPr algn="ctr"/>
              <a:endParaRPr lang="en-US" sz="2000" dirty="0">
                <a:solidFill>
                  <a:schemeClr val="bg1"/>
                </a:solidFill>
                <a:latin typeface="DIN Condensed" pitchFamily="2" charset="0"/>
              </a:endParaRPr>
            </a:p>
          </p:txBody>
        </p:sp>
      </p:grpSp>
      <p:pic>
        <p:nvPicPr>
          <p:cNvPr id="14" name="Picture 13" descr="Logo, icon&#10;&#10;Description automatically generated">
            <a:extLst>
              <a:ext uri="{FF2B5EF4-FFF2-40B4-BE49-F238E27FC236}">
                <a16:creationId xmlns:a16="http://schemas.microsoft.com/office/drawing/2014/main" id="{2F950872-9F10-3F44-A45C-35E9C52F6883}"/>
              </a:ext>
            </a:extLst>
          </p:cNvPr>
          <p:cNvPicPr>
            <a:picLocks noChangeAspect="1"/>
          </p:cNvPicPr>
          <p:nvPr userDrawn="1"/>
        </p:nvPicPr>
        <p:blipFill>
          <a:blip r:embed="rId4">
            <a:biLevel thresh="25000"/>
          </a:blip>
          <a:stretch>
            <a:fillRect/>
          </a:stretch>
        </p:blipFill>
        <p:spPr>
          <a:xfrm>
            <a:off x="205200" y="136525"/>
            <a:ext cx="835207" cy="269056"/>
          </a:xfrm>
          <a:prstGeom prst="rect">
            <a:avLst/>
          </a:prstGeom>
        </p:spPr>
      </p:pic>
      <p:sp>
        <p:nvSpPr>
          <p:cNvPr id="15" name="Rectangle 14">
            <a:extLst>
              <a:ext uri="{FF2B5EF4-FFF2-40B4-BE49-F238E27FC236}">
                <a16:creationId xmlns:a16="http://schemas.microsoft.com/office/drawing/2014/main" id="{D3DB97A9-F62D-3E45-9022-DBF64DBC3E6B}"/>
              </a:ext>
            </a:extLst>
          </p:cNvPr>
          <p:cNvSpPr/>
          <p:nvPr userDrawn="1"/>
        </p:nvSpPr>
        <p:spPr>
          <a:xfrm>
            <a:off x="7677547" y="2462798"/>
            <a:ext cx="3437821" cy="461665"/>
          </a:xfrm>
          <a:prstGeom prst="rect">
            <a:avLst/>
          </a:prstGeom>
        </p:spPr>
        <p:txBody>
          <a:bodyPr wrap="square">
            <a:spAutoFit/>
          </a:bodyPr>
          <a:lstStyle/>
          <a:p>
            <a:pPr algn="ctr"/>
            <a:r>
              <a:rPr lang="en-US" sz="2400" spc="0" dirty="0">
                <a:solidFill>
                  <a:schemeClr val="bg1"/>
                </a:solidFill>
                <a:latin typeface="Lato" panose="020F0502020204030203" pitchFamily="34" charset="77"/>
              </a:rPr>
              <a:t>Add large image here</a:t>
            </a:r>
          </a:p>
        </p:txBody>
      </p:sp>
    </p:spTree>
    <p:extLst>
      <p:ext uri="{BB962C8B-B14F-4D97-AF65-F5344CB8AC3E}">
        <p14:creationId xmlns:p14="http://schemas.microsoft.com/office/powerpoint/2010/main" val="15914890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rgbClr val="10376E"/>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D249878-5010-5546-B962-A0C4273C539C}"/>
              </a:ext>
            </a:extLst>
          </p:cNvPr>
          <p:cNvSpPr>
            <a:spLocks noGrp="1"/>
          </p:cNvSpPr>
          <p:nvPr>
            <p:ph type="dt" sz="half" idx="10"/>
          </p:nvPr>
        </p:nvSpPr>
        <p:spPr/>
        <p:txBody>
          <a:bodyPr/>
          <a:lstStyle/>
          <a:p>
            <a:r>
              <a:rPr lang="en-US" dirty="0"/>
              <a:t>Copyright ICMA 2022</a:t>
            </a:r>
          </a:p>
        </p:txBody>
      </p:sp>
      <p:pic>
        <p:nvPicPr>
          <p:cNvPr id="10" name="Picture 9" descr="Icon&#10;&#10;Description automatically generated">
            <a:extLst>
              <a:ext uri="{FF2B5EF4-FFF2-40B4-BE49-F238E27FC236}">
                <a16:creationId xmlns:a16="http://schemas.microsoft.com/office/drawing/2014/main" id="{460A85BC-345A-3146-B8FA-FFEE47DAB16E}"/>
              </a:ext>
            </a:extLst>
          </p:cNvPr>
          <p:cNvPicPr>
            <a:picLocks noChangeAspect="1"/>
          </p:cNvPicPr>
          <p:nvPr userDrawn="1"/>
        </p:nvPicPr>
        <p:blipFill>
          <a:blip r:embed="rId2"/>
          <a:stretch>
            <a:fillRect/>
          </a:stretch>
        </p:blipFill>
        <p:spPr>
          <a:xfrm>
            <a:off x="7706996" y="306340"/>
            <a:ext cx="2120900" cy="2120900"/>
          </a:xfrm>
          <a:prstGeom prst="rect">
            <a:avLst/>
          </a:prstGeom>
        </p:spPr>
      </p:pic>
      <p:grpSp>
        <p:nvGrpSpPr>
          <p:cNvPr id="11" name="Group 10">
            <a:extLst>
              <a:ext uri="{FF2B5EF4-FFF2-40B4-BE49-F238E27FC236}">
                <a16:creationId xmlns:a16="http://schemas.microsoft.com/office/drawing/2014/main" id="{7B38E1EE-E771-FF47-BA98-88C924ED3548}"/>
              </a:ext>
            </a:extLst>
          </p:cNvPr>
          <p:cNvGrpSpPr/>
          <p:nvPr userDrawn="1"/>
        </p:nvGrpSpPr>
        <p:grpSpPr>
          <a:xfrm>
            <a:off x="-222250" y="4093905"/>
            <a:ext cx="2120900" cy="2120900"/>
            <a:chOff x="8869764" y="4464099"/>
            <a:chExt cx="2120900" cy="2120900"/>
          </a:xfrm>
        </p:grpSpPr>
        <p:pic>
          <p:nvPicPr>
            <p:cNvPr id="12" name="Picture 11" descr="A picture containing text, silhouette&#10;&#10;Description automatically generated">
              <a:extLst>
                <a:ext uri="{FF2B5EF4-FFF2-40B4-BE49-F238E27FC236}">
                  <a16:creationId xmlns:a16="http://schemas.microsoft.com/office/drawing/2014/main" id="{D68F6A35-DC37-0649-B6BA-55736B321E47}"/>
                </a:ext>
              </a:extLst>
            </p:cNvPr>
            <p:cNvPicPr>
              <a:picLocks noChangeAspect="1"/>
            </p:cNvPicPr>
            <p:nvPr/>
          </p:nvPicPr>
          <p:blipFill>
            <a:blip r:embed="rId3"/>
            <a:stretch>
              <a:fillRect/>
            </a:stretch>
          </p:blipFill>
          <p:spPr>
            <a:xfrm>
              <a:off x="8869764" y="4464099"/>
              <a:ext cx="2120900" cy="2120900"/>
            </a:xfrm>
            <a:prstGeom prst="rect">
              <a:avLst/>
            </a:prstGeom>
          </p:spPr>
        </p:pic>
        <p:sp>
          <p:nvSpPr>
            <p:cNvPr id="13" name="TextBox 12">
              <a:extLst>
                <a:ext uri="{FF2B5EF4-FFF2-40B4-BE49-F238E27FC236}">
                  <a16:creationId xmlns:a16="http://schemas.microsoft.com/office/drawing/2014/main" id="{0F122EBA-43E5-4C4A-93E8-DAF6E7DBF3B5}"/>
                </a:ext>
              </a:extLst>
            </p:cNvPr>
            <p:cNvSpPr txBox="1"/>
            <p:nvPr/>
          </p:nvSpPr>
          <p:spPr>
            <a:xfrm>
              <a:off x="9402889" y="5170606"/>
              <a:ext cx="1245151" cy="707886"/>
            </a:xfrm>
            <a:prstGeom prst="rect">
              <a:avLst/>
            </a:prstGeom>
            <a:noFill/>
          </p:spPr>
          <p:txBody>
            <a:bodyPr wrap="square" rtlCol="0">
              <a:spAutoFit/>
            </a:bodyPr>
            <a:lstStyle/>
            <a:p>
              <a:pPr algn="ctr"/>
              <a:r>
                <a:rPr lang="en-US" sz="2000" dirty="0">
                  <a:solidFill>
                    <a:schemeClr val="bg1"/>
                  </a:solidFill>
                  <a:latin typeface="DIN Condensed" pitchFamily="2" charset="0"/>
                </a:rPr>
                <a:t>PAGE    </a:t>
              </a:r>
            </a:p>
            <a:p>
              <a:pPr algn="ctr"/>
              <a:endParaRPr lang="en-US" sz="2000" dirty="0">
                <a:solidFill>
                  <a:schemeClr val="bg1"/>
                </a:solidFill>
                <a:latin typeface="DIN Condensed" pitchFamily="2" charset="0"/>
              </a:endParaRPr>
            </a:p>
          </p:txBody>
        </p:sp>
      </p:grpSp>
      <p:pic>
        <p:nvPicPr>
          <p:cNvPr id="14" name="Picture 13" descr="Logo, icon&#10;&#10;Description automatically generated">
            <a:extLst>
              <a:ext uri="{FF2B5EF4-FFF2-40B4-BE49-F238E27FC236}">
                <a16:creationId xmlns:a16="http://schemas.microsoft.com/office/drawing/2014/main" id="{5FA75A35-E55C-3641-B5A8-43F7630D948F}"/>
              </a:ext>
            </a:extLst>
          </p:cNvPr>
          <p:cNvPicPr>
            <a:picLocks noChangeAspect="1"/>
          </p:cNvPicPr>
          <p:nvPr userDrawn="1"/>
        </p:nvPicPr>
        <p:blipFill>
          <a:blip r:embed="rId4">
            <a:biLevel thresh="25000"/>
          </a:blip>
          <a:stretch>
            <a:fillRect/>
          </a:stretch>
        </p:blipFill>
        <p:spPr>
          <a:xfrm>
            <a:off x="11126381" y="136525"/>
            <a:ext cx="835207" cy="269056"/>
          </a:xfrm>
          <a:prstGeom prst="rect">
            <a:avLst/>
          </a:prstGeom>
        </p:spPr>
      </p:pic>
      <p:sp>
        <p:nvSpPr>
          <p:cNvPr id="15" name="Rectangle 14">
            <a:extLst>
              <a:ext uri="{FF2B5EF4-FFF2-40B4-BE49-F238E27FC236}">
                <a16:creationId xmlns:a16="http://schemas.microsoft.com/office/drawing/2014/main" id="{560846E1-FBE0-0E4C-A1D0-04F7974C68F3}"/>
              </a:ext>
            </a:extLst>
          </p:cNvPr>
          <p:cNvSpPr/>
          <p:nvPr userDrawn="1"/>
        </p:nvSpPr>
        <p:spPr>
          <a:xfrm>
            <a:off x="310875" y="2764095"/>
            <a:ext cx="3437821" cy="461665"/>
          </a:xfrm>
          <a:prstGeom prst="rect">
            <a:avLst/>
          </a:prstGeom>
        </p:spPr>
        <p:txBody>
          <a:bodyPr wrap="square">
            <a:spAutoFit/>
          </a:bodyPr>
          <a:lstStyle/>
          <a:p>
            <a:pPr algn="ctr"/>
            <a:r>
              <a:rPr lang="en-US" sz="2400" spc="0" dirty="0">
                <a:solidFill>
                  <a:schemeClr val="bg1"/>
                </a:solidFill>
                <a:latin typeface="Lato" panose="020F0502020204030203" pitchFamily="34" charset="77"/>
              </a:rPr>
              <a:t>Add large image here</a:t>
            </a:r>
          </a:p>
        </p:txBody>
      </p:sp>
    </p:spTree>
    <p:extLst>
      <p:ext uri="{BB962C8B-B14F-4D97-AF65-F5344CB8AC3E}">
        <p14:creationId xmlns:p14="http://schemas.microsoft.com/office/powerpoint/2010/main" val="37370541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7" name="Picture 6" descr="A black and white image of a city skyline&#10;&#10;Description automatically generated with medium confidence">
            <a:extLst>
              <a:ext uri="{FF2B5EF4-FFF2-40B4-BE49-F238E27FC236}">
                <a16:creationId xmlns:a16="http://schemas.microsoft.com/office/drawing/2014/main" id="{3CA90634-A7C6-6747-BC40-739D7492004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573060"/>
            <a:ext cx="12192000" cy="5163496"/>
          </a:xfrm>
          <a:prstGeom prst="rect">
            <a:avLst/>
          </a:prstGeom>
        </p:spPr>
      </p:pic>
      <p:cxnSp>
        <p:nvCxnSpPr>
          <p:cNvPr id="8" name="Straight Connector 7">
            <a:extLst>
              <a:ext uri="{FF2B5EF4-FFF2-40B4-BE49-F238E27FC236}">
                <a16:creationId xmlns:a16="http://schemas.microsoft.com/office/drawing/2014/main" id="{DD7F1876-4451-D841-AA27-B51A70F6C5F0}"/>
              </a:ext>
            </a:extLst>
          </p:cNvPr>
          <p:cNvCxnSpPr>
            <a:cxnSpLocks/>
          </p:cNvCxnSpPr>
          <p:nvPr userDrawn="1"/>
        </p:nvCxnSpPr>
        <p:spPr>
          <a:xfrm>
            <a:off x="1052420" y="3768685"/>
            <a:ext cx="0" cy="1703540"/>
          </a:xfrm>
          <a:prstGeom prst="line">
            <a:avLst/>
          </a:prstGeom>
          <a:ln w="28575">
            <a:solidFill>
              <a:srgbClr val="03244D"/>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ED895CF-E6C5-3F4D-8DD8-DA5CB5E2EBBF}"/>
              </a:ext>
            </a:extLst>
          </p:cNvPr>
          <p:cNvSpPr/>
          <p:nvPr userDrawn="1"/>
        </p:nvSpPr>
        <p:spPr>
          <a:xfrm>
            <a:off x="452738" y="476572"/>
            <a:ext cx="6098144" cy="1015663"/>
          </a:xfrm>
          <a:prstGeom prst="rect">
            <a:avLst/>
          </a:prstGeom>
        </p:spPr>
        <p:txBody>
          <a:bodyPr wrap="none">
            <a:spAutoFit/>
          </a:bodyPr>
          <a:lstStyle/>
          <a:p>
            <a:pPr algn="ctr"/>
            <a:r>
              <a:rPr lang="en-US" sz="6000" spc="600" dirty="0">
                <a:solidFill>
                  <a:srgbClr val="03244D"/>
                </a:solidFill>
                <a:latin typeface="DIN Condensed" pitchFamily="2" charset="0"/>
              </a:rPr>
              <a:t>LEARNING JOURNEY</a:t>
            </a:r>
          </a:p>
        </p:txBody>
      </p:sp>
      <p:grpSp>
        <p:nvGrpSpPr>
          <p:cNvPr id="12" name="Group 11">
            <a:extLst>
              <a:ext uri="{FF2B5EF4-FFF2-40B4-BE49-F238E27FC236}">
                <a16:creationId xmlns:a16="http://schemas.microsoft.com/office/drawing/2014/main" id="{3F9812A5-0CDE-FC4B-A9B7-9DEDA39B0E09}"/>
              </a:ext>
            </a:extLst>
          </p:cNvPr>
          <p:cNvGrpSpPr/>
          <p:nvPr/>
        </p:nvGrpSpPr>
        <p:grpSpPr>
          <a:xfrm>
            <a:off x="525325" y="2611732"/>
            <a:ext cx="1126027" cy="1126027"/>
            <a:chOff x="202761" y="-35433"/>
            <a:chExt cx="1126027" cy="1126027"/>
          </a:xfrm>
        </p:grpSpPr>
        <p:pic>
          <p:nvPicPr>
            <p:cNvPr id="13" name="Picture 12" descr="Shape&#10;&#10;Description automatically generated">
              <a:extLst>
                <a:ext uri="{FF2B5EF4-FFF2-40B4-BE49-F238E27FC236}">
                  <a16:creationId xmlns:a16="http://schemas.microsoft.com/office/drawing/2014/main" id="{B8289BEA-5F49-4A4C-8FD7-E6A18C15F366}"/>
                </a:ext>
              </a:extLst>
            </p:cNvPr>
            <p:cNvPicPr>
              <a:picLocks noChangeAspect="1"/>
            </p:cNvPicPr>
            <p:nvPr/>
          </p:nvPicPr>
          <p:blipFill>
            <a:blip r:embed="rId3"/>
            <a:stretch>
              <a:fillRect/>
            </a:stretch>
          </p:blipFill>
          <p:spPr>
            <a:xfrm>
              <a:off x="202761" y="-35433"/>
              <a:ext cx="1126027" cy="1126027"/>
            </a:xfrm>
            <a:prstGeom prst="rect">
              <a:avLst/>
            </a:prstGeom>
          </p:spPr>
        </p:pic>
        <p:sp>
          <p:nvSpPr>
            <p:cNvPr id="14" name="TextBox 13">
              <a:extLst>
                <a:ext uri="{FF2B5EF4-FFF2-40B4-BE49-F238E27FC236}">
                  <a16:creationId xmlns:a16="http://schemas.microsoft.com/office/drawing/2014/main" id="{B014AF09-2467-CD4D-93F4-BE794DDEAA49}"/>
                </a:ext>
              </a:extLst>
            </p:cNvPr>
            <p:cNvSpPr txBox="1"/>
            <p:nvPr/>
          </p:nvSpPr>
          <p:spPr>
            <a:xfrm>
              <a:off x="393900" y="230063"/>
              <a:ext cx="743751" cy="584775"/>
            </a:xfrm>
            <a:prstGeom prst="rect">
              <a:avLst/>
            </a:prstGeom>
            <a:noFill/>
          </p:spPr>
          <p:txBody>
            <a:bodyPr wrap="square" rtlCol="0">
              <a:spAutoFit/>
            </a:bodyPr>
            <a:lstStyle/>
            <a:p>
              <a:pPr algn="ctr"/>
              <a:r>
                <a:rPr lang="en-US" sz="3200" b="1" dirty="0">
                  <a:solidFill>
                    <a:schemeClr val="bg1"/>
                  </a:solidFill>
                  <a:latin typeface="DIN Condensed" pitchFamily="2" charset="0"/>
                </a:rPr>
                <a:t>01</a:t>
              </a:r>
            </a:p>
          </p:txBody>
        </p:sp>
      </p:grpSp>
      <p:grpSp>
        <p:nvGrpSpPr>
          <p:cNvPr id="17" name="Group 16">
            <a:extLst>
              <a:ext uri="{FF2B5EF4-FFF2-40B4-BE49-F238E27FC236}">
                <a16:creationId xmlns:a16="http://schemas.microsoft.com/office/drawing/2014/main" id="{3B1D9AFD-D754-1D46-A920-CA68C43A9133}"/>
              </a:ext>
            </a:extLst>
          </p:cNvPr>
          <p:cNvGrpSpPr/>
          <p:nvPr/>
        </p:nvGrpSpPr>
        <p:grpSpPr>
          <a:xfrm>
            <a:off x="2777443" y="1744000"/>
            <a:ext cx="1126027" cy="1126027"/>
            <a:chOff x="322572" y="19891"/>
            <a:chExt cx="1126027" cy="1126027"/>
          </a:xfrm>
        </p:grpSpPr>
        <p:pic>
          <p:nvPicPr>
            <p:cNvPr id="18" name="Picture 17" descr="Shape&#10;&#10;Description automatically generated">
              <a:extLst>
                <a:ext uri="{FF2B5EF4-FFF2-40B4-BE49-F238E27FC236}">
                  <a16:creationId xmlns:a16="http://schemas.microsoft.com/office/drawing/2014/main" id="{94F7DABF-7735-EF49-8D23-AAD835E3FEAA}"/>
                </a:ext>
              </a:extLst>
            </p:cNvPr>
            <p:cNvPicPr>
              <a:picLocks noChangeAspect="1"/>
            </p:cNvPicPr>
            <p:nvPr/>
          </p:nvPicPr>
          <p:blipFill>
            <a:blip r:embed="rId3"/>
            <a:stretch>
              <a:fillRect/>
            </a:stretch>
          </p:blipFill>
          <p:spPr>
            <a:xfrm>
              <a:off x="322572" y="19891"/>
              <a:ext cx="1126027" cy="1126027"/>
            </a:xfrm>
            <a:prstGeom prst="rect">
              <a:avLst/>
            </a:prstGeom>
          </p:spPr>
        </p:pic>
        <p:sp>
          <p:nvSpPr>
            <p:cNvPr id="19" name="TextBox 18">
              <a:extLst>
                <a:ext uri="{FF2B5EF4-FFF2-40B4-BE49-F238E27FC236}">
                  <a16:creationId xmlns:a16="http://schemas.microsoft.com/office/drawing/2014/main" id="{C115BD07-FCA8-A843-8B16-D05CE8BD9F32}"/>
                </a:ext>
              </a:extLst>
            </p:cNvPr>
            <p:cNvSpPr txBox="1"/>
            <p:nvPr/>
          </p:nvSpPr>
          <p:spPr>
            <a:xfrm>
              <a:off x="513711" y="285387"/>
              <a:ext cx="743751" cy="584775"/>
            </a:xfrm>
            <a:prstGeom prst="rect">
              <a:avLst/>
            </a:prstGeom>
            <a:noFill/>
          </p:spPr>
          <p:txBody>
            <a:bodyPr wrap="square" rtlCol="0">
              <a:spAutoFit/>
            </a:bodyPr>
            <a:lstStyle/>
            <a:p>
              <a:pPr algn="ctr"/>
              <a:r>
                <a:rPr lang="en-US" sz="3200" b="1" dirty="0">
                  <a:solidFill>
                    <a:schemeClr val="bg1"/>
                  </a:solidFill>
                  <a:latin typeface="DIN Condensed" pitchFamily="2" charset="0"/>
                </a:rPr>
                <a:t>02</a:t>
              </a:r>
            </a:p>
          </p:txBody>
        </p:sp>
      </p:grpSp>
      <p:cxnSp>
        <p:nvCxnSpPr>
          <p:cNvPr id="20" name="Straight Connector 19">
            <a:extLst>
              <a:ext uri="{FF2B5EF4-FFF2-40B4-BE49-F238E27FC236}">
                <a16:creationId xmlns:a16="http://schemas.microsoft.com/office/drawing/2014/main" id="{E16301B3-C0A0-FD46-9D9C-6FE6F90EABDF}"/>
              </a:ext>
            </a:extLst>
          </p:cNvPr>
          <p:cNvCxnSpPr>
            <a:cxnSpLocks/>
          </p:cNvCxnSpPr>
          <p:nvPr userDrawn="1"/>
        </p:nvCxnSpPr>
        <p:spPr>
          <a:xfrm flipH="1">
            <a:off x="3324012" y="2889481"/>
            <a:ext cx="20062" cy="2770295"/>
          </a:xfrm>
          <a:prstGeom prst="line">
            <a:avLst/>
          </a:prstGeom>
          <a:ln w="28575">
            <a:solidFill>
              <a:srgbClr val="03244D"/>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D0FE83B2-3D17-DC46-BBEE-12200CCDD94C}"/>
              </a:ext>
            </a:extLst>
          </p:cNvPr>
          <p:cNvGrpSpPr/>
          <p:nvPr/>
        </p:nvGrpSpPr>
        <p:grpSpPr>
          <a:xfrm>
            <a:off x="4882680" y="2729527"/>
            <a:ext cx="1126027" cy="1126027"/>
            <a:chOff x="202761" y="-35433"/>
            <a:chExt cx="1126027" cy="1126027"/>
          </a:xfrm>
        </p:grpSpPr>
        <p:pic>
          <p:nvPicPr>
            <p:cNvPr id="24" name="Picture 23" descr="Shape&#10;&#10;Description automatically generated">
              <a:extLst>
                <a:ext uri="{FF2B5EF4-FFF2-40B4-BE49-F238E27FC236}">
                  <a16:creationId xmlns:a16="http://schemas.microsoft.com/office/drawing/2014/main" id="{C8C2D0FB-9310-0940-9CD3-1F7FC01A1FE8}"/>
                </a:ext>
              </a:extLst>
            </p:cNvPr>
            <p:cNvPicPr>
              <a:picLocks noChangeAspect="1"/>
            </p:cNvPicPr>
            <p:nvPr/>
          </p:nvPicPr>
          <p:blipFill>
            <a:blip r:embed="rId3"/>
            <a:stretch>
              <a:fillRect/>
            </a:stretch>
          </p:blipFill>
          <p:spPr>
            <a:xfrm>
              <a:off x="202761" y="-35433"/>
              <a:ext cx="1126027" cy="1126027"/>
            </a:xfrm>
            <a:prstGeom prst="rect">
              <a:avLst/>
            </a:prstGeom>
          </p:spPr>
        </p:pic>
        <p:sp>
          <p:nvSpPr>
            <p:cNvPr id="25" name="TextBox 24">
              <a:extLst>
                <a:ext uri="{FF2B5EF4-FFF2-40B4-BE49-F238E27FC236}">
                  <a16:creationId xmlns:a16="http://schemas.microsoft.com/office/drawing/2014/main" id="{4B9C1266-8CDD-A84A-A03D-AA25681DF6DF}"/>
                </a:ext>
              </a:extLst>
            </p:cNvPr>
            <p:cNvSpPr txBox="1"/>
            <p:nvPr/>
          </p:nvSpPr>
          <p:spPr>
            <a:xfrm>
              <a:off x="393900" y="230063"/>
              <a:ext cx="743751" cy="584775"/>
            </a:xfrm>
            <a:prstGeom prst="rect">
              <a:avLst/>
            </a:prstGeom>
            <a:noFill/>
          </p:spPr>
          <p:txBody>
            <a:bodyPr wrap="square" rtlCol="0">
              <a:spAutoFit/>
            </a:bodyPr>
            <a:lstStyle/>
            <a:p>
              <a:pPr algn="ctr"/>
              <a:r>
                <a:rPr lang="en-US" sz="3200" b="1" dirty="0">
                  <a:solidFill>
                    <a:schemeClr val="bg1"/>
                  </a:solidFill>
                  <a:latin typeface="DIN Condensed" pitchFamily="2" charset="0"/>
                </a:rPr>
                <a:t>03</a:t>
              </a:r>
            </a:p>
          </p:txBody>
        </p:sp>
      </p:grpSp>
      <p:cxnSp>
        <p:nvCxnSpPr>
          <p:cNvPr id="26" name="Straight Connector 25">
            <a:extLst>
              <a:ext uri="{FF2B5EF4-FFF2-40B4-BE49-F238E27FC236}">
                <a16:creationId xmlns:a16="http://schemas.microsoft.com/office/drawing/2014/main" id="{43957A7B-335E-D144-BB38-88F497B9D4C5}"/>
              </a:ext>
            </a:extLst>
          </p:cNvPr>
          <p:cNvCxnSpPr>
            <a:cxnSpLocks/>
          </p:cNvCxnSpPr>
          <p:nvPr userDrawn="1"/>
        </p:nvCxnSpPr>
        <p:spPr>
          <a:xfrm>
            <a:off x="5445331" y="3855554"/>
            <a:ext cx="7663" cy="1328613"/>
          </a:xfrm>
          <a:prstGeom prst="line">
            <a:avLst/>
          </a:prstGeom>
          <a:ln w="28575">
            <a:solidFill>
              <a:srgbClr val="03244D"/>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99153E2C-6A5E-FF47-B8CB-D7727846B61F}"/>
              </a:ext>
            </a:extLst>
          </p:cNvPr>
          <p:cNvGrpSpPr/>
          <p:nvPr/>
        </p:nvGrpSpPr>
        <p:grpSpPr>
          <a:xfrm>
            <a:off x="6762118" y="1781642"/>
            <a:ext cx="1126027" cy="1126027"/>
            <a:chOff x="202761" y="-35433"/>
            <a:chExt cx="1126027" cy="1126027"/>
          </a:xfrm>
        </p:grpSpPr>
        <p:pic>
          <p:nvPicPr>
            <p:cNvPr id="30" name="Picture 29" descr="Shape&#10;&#10;Description automatically generated">
              <a:extLst>
                <a:ext uri="{FF2B5EF4-FFF2-40B4-BE49-F238E27FC236}">
                  <a16:creationId xmlns:a16="http://schemas.microsoft.com/office/drawing/2014/main" id="{747BDD79-AF6C-FF4F-B0E0-00BB9A718490}"/>
                </a:ext>
              </a:extLst>
            </p:cNvPr>
            <p:cNvPicPr>
              <a:picLocks noChangeAspect="1"/>
            </p:cNvPicPr>
            <p:nvPr/>
          </p:nvPicPr>
          <p:blipFill>
            <a:blip r:embed="rId3"/>
            <a:stretch>
              <a:fillRect/>
            </a:stretch>
          </p:blipFill>
          <p:spPr>
            <a:xfrm>
              <a:off x="202761" y="-35433"/>
              <a:ext cx="1126027" cy="1126027"/>
            </a:xfrm>
            <a:prstGeom prst="rect">
              <a:avLst/>
            </a:prstGeom>
          </p:spPr>
        </p:pic>
        <p:sp>
          <p:nvSpPr>
            <p:cNvPr id="31" name="TextBox 30">
              <a:extLst>
                <a:ext uri="{FF2B5EF4-FFF2-40B4-BE49-F238E27FC236}">
                  <a16:creationId xmlns:a16="http://schemas.microsoft.com/office/drawing/2014/main" id="{FB05A5D7-8353-6944-AC91-8C25F9D1BDD5}"/>
                </a:ext>
              </a:extLst>
            </p:cNvPr>
            <p:cNvSpPr txBox="1"/>
            <p:nvPr/>
          </p:nvSpPr>
          <p:spPr>
            <a:xfrm>
              <a:off x="393900" y="230063"/>
              <a:ext cx="743751" cy="584775"/>
            </a:xfrm>
            <a:prstGeom prst="rect">
              <a:avLst/>
            </a:prstGeom>
            <a:noFill/>
          </p:spPr>
          <p:txBody>
            <a:bodyPr wrap="square" rtlCol="0">
              <a:spAutoFit/>
            </a:bodyPr>
            <a:lstStyle/>
            <a:p>
              <a:pPr algn="ctr"/>
              <a:r>
                <a:rPr lang="en-US" sz="3200" b="1" dirty="0">
                  <a:solidFill>
                    <a:schemeClr val="bg1"/>
                  </a:solidFill>
                  <a:latin typeface="DIN Condensed" pitchFamily="2" charset="0"/>
                </a:rPr>
                <a:t>04</a:t>
              </a:r>
            </a:p>
          </p:txBody>
        </p:sp>
      </p:grpSp>
      <p:cxnSp>
        <p:nvCxnSpPr>
          <p:cNvPr id="32" name="Straight Connector 31">
            <a:extLst>
              <a:ext uri="{FF2B5EF4-FFF2-40B4-BE49-F238E27FC236}">
                <a16:creationId xmlns:a16="http://schemas.microsoft.com/office/drawing/2014/main" id="{DB050356-ACED-C541-8F84-47CD9F2F3D51}"/>
              </a:ext>
            </a:extLst>
          </p:cNvPr>
          <p:cNvCxnSpPr>
            <a:cxnSpLocks/>
          </p:cNvCxnSpPr>
          <p:nvPr userDrawn="1"/>
        </p:nvCxnSpPr>
        <p:spPr>
          <a:xfrm flipH="1">
            <a:off x="7294578" y="2962918"/>
            <a:ext cx="2774" cy="2706227"/>
          </a:xfrm>
          <a:prstGeom prst="line">
            <a:avLst/>
          </a:prstGeom>
          <a:ln w="28575">
            <a:solidFill>
              <a:srgbClr val="03244D"/>
            </a:solidFill>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1B7F2CAC-7C3C-2047-8409-CB1B2F3A73C0}"/>
              </a:ext>
            </a:extLst>
          </p:cNvPr>
          <p:cNvGrpSpPr/>
          <p:nvPr/>
        </p:nvGrpSpPr>
        <p:grpSpPr>
          <a:xfrm>
            <a:off x="9219675" y="1343029"/>
            <a:ext cx="1126027" cy="1126027"/>
            <a:chOff x="202761" y="-35433"/>
            <a:chExt cx="1126027" cy="1126027"/>
          </a:xfrm>
        </p:grpSpPr>
        <p:pic>
          <p:nvPicPr>
            <p:cNvPr id="36" name="Picture 35" descr="Shape&#10;&#10;Description automatically generated">
              <a:extLst>
                <a:ext uri="{FF2B5EF4-FFF2-40B4-BE49-F238E27FC236}">
                  <a16:creationId xmlns:a16="http://schemas.microsoft.com/office/drawing/2014/main" id="{C5AAAEB8-24D7-6840-8574-F43BCF4277E2}"/>
                </a:ext>
              </a:extLst>
            </p:cNvPr>
            <p:cNvPicPr>
              <a:picLocks noChangeAspect="1"/>
            </p:cNvPicPr>
            <p:nvPr/>
          </p:nvPicPr>
          <p:blipFill>
            <a:blip r:embed="rId3"/>
            <a:stretch>
              <a:fillRect/>
            </a:stretch>
          </p:blipFill>
          <p:spPr>
            <a:xfrm>
              <a:off x="202761" y="-35433"/>
              <a:ext cx="1126027" cy="1126027"/>
            </a:xfrm>
            <a:prstGeom prst="rect">
              <a:avLst/>
            </a:prstGeom>
          </p:spPr>
        </p:pic>
        <p:sp>
          <p:nvSpPr>
            <p:cNvPr id="37" name="TextBox 36">
              <a:extLst>
                <a:ext uri="{FF2B5EF4-FFF2-40B4-BE49-F238E27FC236}">
                  <a16:creationId xmlns:a16="http://schemas.microsoft.com/office/drawing/2014/main" id="{BB394A4B-1552-5E4B-A6FD-B04A21777ABF}"/>
                </a:ext>
              </a:extLst>
            </p:cNvPr>
            <p:cNvSpPr txBox="1"/>
            <p:nvPr/>
          </p:nvSpPr>
          <p:spPr>
            <a:xfrm>
              <a:off x="393900" y="230063"/>
              <a:ext cx="743751" cy="584775"/>
            </a:xfrm>
            <a:prstGeom prst="rect">
              <a:avLst/>
            </a:prstGeom>
            <a:noFill/>
          </p:spPr>
          <p:txBody>
            <a:bodyPr wrap="square" rtlCol="0">
              <a:spAutoFit/>
            </a:bodyPr>
            <a:lstStyle/>
            <a:p>
              <a:pPr algn="ctr"/>
              <a:r>
                <a:rPr lang="en-US" sz="3200" b="1" dirty="0">
                  <a:solidFill>
                    <a:schemeClr val="bg1"/>
                  </a:solidFill>
                  <a:latin typeface="DIN Condensed" pitchFamily="2" charset="0"/>
                </a:rPr>
                <a:t>05</a:t>
              </a:r>
            </a:p>
          </p:txBody>
        </p:sp>
      </p:grpSp>
      <p:cxnSp>
        <p:nvCxnSpPr>
          <p:cNvPr id="38" name="Straight Connector 37">
            <a:extLst>
              <a:ext uri="{FF2B5EF4-FFF2-40B4-BE49-F238E27FC236}">
                <a16:creationId xmlns:a16="http://schemas.microsoft.com/office/drawing/2014/main" id="{BE57D74A-2507-2345-ABCD-449B8C41661D}"/>
              </a:ext>
            </a:extLst>
          </p:cNvPr>
          <p:cNvCxnSpPr>
            <a:cxnSpLocks/>
          </p:cNvCxnSpPr>
          <p:nvPr userDrawn="1"/>
        </p:nvCxnSpPr>
        <p:spPr>
          <a:xfrm>
            <a:off x="9776356" y="2488378"/>
            <a:ext cx="0" cy="2983847"/>
          </a:xfrm>
          <a:prstGeom prst="line">
            <a:avLst/>
          </a:prstGeom>
          <a:ln w="28575">
            <a:solidFill>
              <a:srgbClr val="03244D"/>
            </a:solidFill>
          </a:ln>
        </p:spPr>
        <p:style>
          <a:lnRef idx="1">
            <a:schemeClr val="accent1"/>
          </a:lnRef>
          <a:fillRef idx="0">
            <a:schemeClr val="accent1"/>
          </a:fillRef>
          <a:effectRef idx="0">
            <a:schemeClr val="accent1"/>
          </a:effectRef>
          <a:fontRef idx="minor">
            <a:schemeClr val="tx1"/>
          </a:fontRef>
        </p:style>
      </p:cxnSp>
      <p:sp>
        <p:nvSpPr>
          <p:cNvPr id="40" name="Slide Number Placeholder 1">
            <a:extLst>
              <a:ext uri="{FF2B5EF4-FFF2-40B4-BE49-F238E27FC236}">
                <a16:creationId xmlns:a16="http://schemas.microsoft.com/office/drawing/2014/main" id="{BD30A0A6-1E78-4F48-AB3A-4A8F87C7E2C5}"/>
              </a:ext>
            </a:extLst>
          </p:cNvPr>
          <p:cNvSpPr txBox="1">
            <a:spLocks/>
          </p:cNvSpPr>
          <p:nvPr userDrawn="1"/>
        </p:nvSpPr>
        <p:spPr>
          <a:xfrm>
            <a:off x="8763000"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BBD7F6D-525D-9B4A-A48F-EA155703C8CA}" type="slidenum">
              <a:rPr lang="en-US" smtClean="0"/>
              <a:pPr/>
              <a:t>‹#›</a:t>
            </a:fld>
            <a:endParaRPr lang="en-US" dirty="0"/>
          </a:p>
        </p:txBody>
      </p:sp>
      <p:sp>
        <p:nvSpPr>
          <p:cNvPr id="41" name="Rectangle 40">
            <a:extLst>
              <a:ext uri="{FF2B5EF4-FFF2-40B4-BE49-F238E27FC236}">
                <a16:creationId xmlns:a16="http://schemas.microsoft.com/office/drawing/2014/main" id="{CF60A4A7-44A6-7C48-8027-82331D85BA42}"/>
              </a:ext>
            </a:extLst>
          </p:cNvPr>
          <p:cNvSpPr/>
          <p:nvPr userDrawn="1"/>
        </p:nvSpPr>
        <p:spPr>
          <a:xfrm>
            <a:off x="0" y="6538912"/>
            <a:ext cx="12192000" cy="319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42BB74EF-BF86-B846-9D8B-486CCCCDCE9B}"/>
              </a:ext>
            </a:extLst>
          </p:cNvPr>
          <p:cNvSpPr>
            <a:spLocks noGrp="1"/>
          </p:cNvSpPr>
          <p:nvPr>
            <p:ph type="dt" sz="half" idx="10"/>
          </p:nvPr>
        </p:nvSpPr>
        <p:spPr>
          <a:xfrm>
            <a:off x="624689" y="6512197"/>
            <a:ext cx="2743200" cy="365125"/>
          </a:xfrm>
        </p:spPr>
        <p:txBody>
          <a:bodyPr/>
          <a:lstStyle>
            <a:lvl1pPr>
              <a:defRPr>
                <a:solidFill>
                  <a:schemeClr val="bg1"/>
                </a:solidFill>
              </a:defRPr>
            </a:lvl1pPr>
          </a:lstStyle>
          <a:p>
            <a:r>
              <a:rPr lang="en-US" dirty="0"/>
              <a:t>Copyright ICMA 2022</a:t>
            </a:r>
          </a:p>
        </p:txBody>
      </p:sp>
    </p:spTree>
    <p:extLst>
      <p:ext uri="{BB962C8B-B14F-4D97-AF65-F5344CB8AC3E}">
        <p14:creationId xmlns:p14="http://schemas.microsoft.com/office/powerpoint/2010/main" val="10103973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3427D77-C540-5C48-B1C6-5555CFCD173E}"/>
              </a:ext>
            </a:extLst>
          </p:cNvPr>
          <p:cNvSpPr/>
          <p:nvPr userDrawn="1"/>
        </p:nvSpPr>
        <p:spPr>
          <a:xfrm>
            <a:off x="2547938" y="2283"/>
            <a:ext cx="193058" cy="6858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0A888A7-BE89-5246-8DBC-940B949302F9}"/>
              </a:ext>
            </a:extLst>
          </p:cNvPr>
          <p:cNvSpPr/>
          <p:nvPr userDrawn="1"/>
        </p:nvSpPr>
        <p:spPr>
          <a:xfrm>
            <a:off x="-38480" y="2283"/>
            <a:ext cx="193058" cy="6858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F73CA71-DF35-A046-AA07-94295B1C8CA6}"/>
              </a:ext>
            </a:extLst>
          </p:cNvPr>
          <p:cNvSpPr/>
          <p:nvPr userDrawn="1"/>
        </p:nvSpPr>
        <p:spPr>
          <a:xfrm>
            <a:off x="5058818" y="2283"/>
            <a:ext cx="193058" cy="6858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95C21DC3-C237-0040-8A94-3C397A388763}"/>
              </a:ext>
            </a:extLst>
          </p:cNvPr>
          <p:cNvSpPr/>
          <p:nvPr userDrawn="1"/>
        </p:nvSpPr>
        <p:spPr>
          <a:xfrm>
            <a:off x="0" y="0"/>
            <a:ext cx="12002879" cy="1947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CD7EBF87-3F87-8244-A957-0D9EA3FF9568}"/>
              </a:ext>
            </a:extLst>
          </p:cNvPr>
          <p:cNvSpPr/>
          <p:nvPr userDrawn="1"/>
        </p:nvSpPr>
        <p:spPr>
          <a:xfrm>
            <a:off x="12004781" y="5340"/>
            <a:ext cx="193058" cy="6858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2A96F4C-5824-8C43-AA16-EDD41BB3ABD7}"/>
              </a:ext>
            </a:extLst>
          </p:cNvPr>
          <p:cNvSpPr/>
          <p:nvPr userDrawn="1"/>
        </p:nvSpPr>
        <p:spPr>
          <a:xfrm>
            <a:off x="58049" y="6665576"/>
            <a:ext cx="12099408" cy="1947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3FF15A01-919D-5C4A-9CFD-F8A1E15DF0B2}"/>
              </a:ext>
            </a:extLst>
          </p:cNvPr>
          <p:cNvSpPr/>
          <p:nvPr userDrawn="1"/>
        </p:nvSpPr>
        <p:spPr>
          <a:xfrm>
            <a:off x="24405" y="2183292"/>
            <a:ext cx="5227471" cy="222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E4485762-4A43-1B40-AB8A-E08D2D8F33D6}"/>
              </a:ext>
            </a:extLst>
          </p:cNvPr>
          <p:cNvSpPr/>
          <p:nvPr userDrawn="1"/>
        </p:nvSpPr>
        <p:spPr>
          <a:xfrm>
            <a:off x="11753" y="4446458"/>
            <a:ext cx="5240123" cy="1947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56764E0C-3024-194E-94AB-5558EFEB612B}"/>
              </a:ext>
            </a:extLst>
          </p:cNvPr>
          <p:cNvSpPr>
            <a:spLocks noGrp="1"/>
          </p:cNvSpPr>
          <p:nvPr>
            <p:ph type="dt" sz="half" idx="10"/>
          </p:nvPr>
        </p:nvSpPr>
        <p:spPr>
          <a:xfrm>
            <a:off x="345937" y="6576983"/>
            <a:ext cx="2743200" cy="365125"/>
          </a:xfrm>
        </p:spPr>
        <p:txBody>
          <a:bodyPr/>
          <a:lstStyle/>
          <a:p>
            <a:r>
              <a:rPr lang="en-US" dirty="0"/>
              <a:t>Copyright ICMA 2022</a:t>
            </a:r>
          </a:p>
        </p:txBody>
      </p:sp>
      <p:sp>
        <p:nvSpPr>
          <p:cNvPr id="18" name="Rectangle 17">
            <a:extLst>
              <a:ext uri="{FF2B5EF4-FFF2-40B4-BE49-F238E27FC236}">
                <a16:creationId xmlns:a16="http://schemas.microsoft.com/office/drawing/2014/main" id="{23695759-ECFA-C347-8F24-BC6DCFCAF1BF}"/>
              </a:ext>
            </a:extLst>
          </p:cNvPr>
          <p:cNvSpPr/>
          <p:nvPr userDrawn="1"/>
        </p:nvSpPr>
        <p:spPr>
          <a:xfrm>
            <a:off x="7036642" y="3155012"/>
            <a:ext cx="3437821" cy="461665"/>
          </a:xfrm>
          <a:prstGeom prst="rect">
            <a:avLst/>
          </a:prstGeom>
        </p:spPr>
        <p:txBody>
          <a:bodyPr wrap="square">
            <a:spAutoFit/>
          </a:bodyPr>
          <a:lstStyle/>
          <a:p>
            <a:pPr algn="ctr"/>
            <a:r>
              <a:rPr lang="en-US" sz="2400" spc="0" dirty="0">
                <a:solidFill>
                  <a:schemeClr val="bg1"/>
                </a:solidFill>
                <a:latin typeface="Lato" panose="020F0502020204030203" pitchFamily="34" charset="77"/>
              </a:rPr>
              <a:t>Add image here</a:t>
            </a:r>
          </a:p>
        </p:txBody>
      </p:sp>
    </p:spTree>
    <p:extLst>
      <p:ext uri="{BB962C8B-B14F-4D97-AF65-F5344CB8AC3E}">
        <p14:creationId xmlns:p14="http://schemas.microsoft.com/office/powerpoint/2010/main" val="29252522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DCB781E-FCD2-8F40-B8A7-517FD1838243}"/>
              </a:ext>
            </a:extLst>
          </p:cNvPr>
          <p:cNvSpPr/>
          <p:nvPr userDrawn="1"/>
        </p:nvSpPr>
        <p:spPr>
          <a:xfrm>
            <a:off x="0" y="2283"/>
            <a:ext cx="193058" cy="6858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FE9488F-0E41-0F44-8029-404123E976C8}"/>
              </a:ext>
            </a:extLst>
          </p:cNvPr>
          <p:cNvSpPr/>
          <p:nvPr userDrawn="1"/>
        </p:nvSpPr>
        <p:spPr>
          <a:xfrm>
            <a:off x="12017537" y="2283"/>
            <a:ext cx="193058" cy="6858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A57772B-71DC-7449-8D8B-FA64EFF337A7}"/>
              </a:ext>
            </a:extLst>
          </p:cNvPr>
          <p:cNvSpPr/>
          <p:nvPr userDrawn="1"/>
        </p:nvSpPr>
        <p:spPr>
          <a:xfrm>
            <a:off x="5097298" y="2283"/>
            <a:ext cx="193058" cy="6858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A792E7B7-45D1-1343-BC10-CF89879741A7}"/>
              </a:ext>
            </a:extLst>
          </p:cNvPr>
          <p:cNvSpPr/>
          <p:nvPr userDrawn="1"/>
        </p:nvSpPr>
        <p:spPr>
          <a:xfrm>
            <a:off x="38480" y="0"/>
            <a:ext cx="12002879" cy="1947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9759F3D2-D858-1C4F-9A98-3696FF4738A2}"/>
              </a:ext>
            </a:extLst>
          </p:cNvPr>
          <p:cNvSpPr/>
          <p:nvPr userDrawn="1"/>
        </p:nvSpPr>
        <p:spPr>
          <a:xfrm>
            <a:off x="7036642" y="3155012"/>
            <a:ext cx="3437821" cy="461665"/>
          </a:xfrm>
          <a:prstGeom prst="rect">
            <a:avLst/>
          </a:prstGeom>
        </p:spPr>
        <p:txBody>
          <a:bodyPr wrap="square">
            <a:spAutoFit/>
          </a:bodyPr>
          <a:lstStyle/>
          <a:p>
            <a:pPr algn="ctr"/>
            <a:r>
              <a:rPr lang="en-US" sz="2400" spc="0" dirty="0">
                <a:solidFill>
                  <a:schemeClr val="bg1"/>
                </a:solidFill>
                <a:latin typeface="Lato" panose="020F0502020204030203" pitchFamily="34" charset="77"/>
              </a:rPr>
              <a:t>Add image here</a:t>
            </a:r>
          </a:p>
        </p:txBody>
      </p:sp>
      <p:sp>
        <p:nvSpPr>
          <p:cNvPr id="22" name="Rectangle 21">
            <a:extLst>
              <a:ext uri="{FF2B5EF4-FFF2-40B4-BE49-F238E27FC236}">
                <a16:creationId xmlns:a16="http://schemas.microsoft.com/office/drawing/2014/main" id="{7BDECD9D-5450-4D11-89D7-F1FE9004A589}"/>
              </a:ext>
            </a:extLst>
          </p:cNvPr>
          <p:cNvSpPr/>
          <p:nvPr userDrawn="1"/>
        </p:nvSpPr>
        <p:spPr>
          <a:xfrm>
            <a:off x="111187" y="6668555"/>
            <a:ext cx="12002879" cy="1947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Date Placeholder 6">
            <a:extLst>
              <a:ext uri="{FF2B5EF4-FFF2-40B4-BE49-F238E27FC236}">
                <a16:creationId xmlns:a16="http://schemas.microsoft.com/office/drawing/2014/main" id="{B1102659-5B2B-1E40-986A-8DF1396A1D01}"/>
              </a:ext>
            </a:extLst>
          </p:cNvPr>
          <p:cNvSpPr>
            <a:spLocks noGrp="1"/>
          </p:cNvSpPr>
          <p:nvPr>
            <p:ph type="dt" sz="half" idx="10"/>
          </p:nvPr>
        </p:nvSpPr>
        <p:spPr>
          <a:xfrm>
            <a:off x="458062" y="6568613"/>
            <a:ext cx="2743200" cy="365125"/>
          </a:xfrm>
        </p:spPr>
        <p:txBody>
          <a:bodyPr/>
          <a:lstStyle/>
          <a:p>
            <a:r>
              <a:rPr lang="en-US" dirty="0"/>
              <a:t>Copyright ICMA 2022</a:t>
            </a:r>
          </a:p>
        </p:txBody>
      </p:sp>
    </p:spTree>
    <p:extLst>
      <p:ext uri="{BB962C8B-B14F-4D97-AF65-F5344CB8AC3E}">
        <p14:creationId xmlns:p14="http://schemas.microsoft.com/office/powerpoint/2010/main" val="20019188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31282FC-B374-9345-8BA0-C6BF97775D15}"/>
              </a:ext>
            </a:extLst>
          </p:cNvPr>
          <p:cNvSpPr/>
          <p:nvPr userDrawn="1"/>
        </p:nvSpPr>
        <p:spPr>
          <a:xfrm>
            <a:off x="-18072" y="2283"/>
            <a:ext cx="193058" cy="6858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1F179529-A995-1843-99F4-C7D7FB1B5A7D}"/>
              </a:ext>
            </a:extLst>
          </p:cNvPr>
          <p:cNvSpPr/>
          <p:nvPr userDrawn="1"/>
        </p:nvSpPr>
        <p:spPr>
          <a:xfrm>
            <a:off x="6854747" y="2283"/>
            <a:ext cx="193058" cy="6858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7885F7F-0F7E-F74A-AF5C-E57EAFE1FF88}"/>
              </a:ext>
            </a:extLst>
          </p:cNvPr>
          <p:cNvSpPr/>
          <p:nvPr userDrawn="1"/>
        </p:nvSpPr>
        <p:spPr>
          <a:xfrm>
            <a:off x="11998942" y="2283"/>
            <a:ext cx="193058" cy="6858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401ECB1-5918-7048-8292-EB9A751DBBE0}"/>
              </a:ext>
            </a:extLst>
          </p:cNvPr>
          <p:cNvSpPr/>
          <p:nvPr userDrawn="1"/>
        </p:nvSpPr>
        <p:spPr>
          <a:xfrm>
            <a:off x="6907012" y="3320282"/>
            <a:ext cx="5227471" cy="222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8A76B44-E697-6940-BDE4-E9D0308C9661}"/>
              </a:ext>
            </a:extLst>
          </p:cNvPr>
          <p:cNvSpPr/>
          <p:nvPr userDrawn="1"/>
        </p:nvSpPr>
        <p:spPr>
          <a:xfrm>
            <a:off x="20408" y="0"/>
            <a:ext cx="12002879" cy="1947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12A3907C-3DB0-0E43-8361-0866BFDD6D01}"/>
              </a:ext>
            </a:extLst>
          </p:cNvPr>
          <p:cNvSpPr/>
          <p:nvPr userDrawn="1"/>
        </p:nvSpPr>
        <p:spPr>
          <a:xfrm>
            <a:off x="78457" y="6665576"/>
            <a:ext cx="12099408" cy="1947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DBE6CA23-9E3C-C244-AC91-D66CE706E28A}"/>
              </a:ext>
            </a:extLst>
          </p:cNvPr>
          <p:cNvSpPr>
            <a:spLocks noGrp="1"/>
          </p:cNvSpPr>
          <p:nvPr>
            <p:ph type="dt" sz="half" idx="10"/>
          </p:nvPr>
        </p:nvSpPr>
        <p:spPr>
          <a:xfrm>
            <a:off x="772885" y="6573973"/>
            <a:ext cx="2743200" cy="365125"/>
          </a:xfrm>
        </p:spPr>
        <p:txBody>
          <a:bodyPr/>
          <a:lstStyle/>
          <a:p>
            <a:r>
              <a:rPr lang="en-US" dirty="0"/>
              <a:t>Copyright ICMA 2022</a:t>
            </a:r>
          </a:p>
        </p:txBody>
      </p:sp>
      <p:sp>
        <p:nvSpPr>
          <p:cNvPr id="20" name="Slide Number Placeholder 1">
            <a:extLst>
              <a:ext uri="{FF2B5EF4-FFF2-40B4-BE49-F238E27FC236}">
                <a16:creationId xmlns:a16="http://schemas.microsoft.com/office/drawing/2014/main" id="{E8E48745-CDE6-0044-A493-81726499213A}"/>
              </a:ext>
            </a:extLst>
          </p:cNvPr>
          <p:cNvSpPr txBox="1">
            <a:spLocks/>
          </p:cNvSpPr>
          <p:nvPr userDrawn="1"/>
        </p:nvSpPr>
        <p:spPr>
          <a:xfrm>
            <a:off x="8531150" y="657625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BBD7F6D-525D-9B4A-A48F-EA155703C8CA}" type="slidenum">
              <a:rPr lang="en-US" smtClean="0"/>
              <a:pPr/>
              <a:t>‹#›</a:t>
            </a:fld>
            <a:endParaRPr lang="en-US" dirty="0"/>
          </a:p>
        </p:txBody>
      </p:sp>
      <p:sp>
        <p:nvSpPr>
          <p:cNvPr id="14" name="Rectangle 13">
            <a:extLst>
              <a:ext uri="{FF2B5EF4-FFF2-40B4-BE49-F238E27FC236}">
                <a16:creationId xmlns:a16="http://schemas.microsoft.com/office/drawing/2014/main" id="{D2AC2880-DF7F-264B-A83A-CDF54172F6E8}"/>
              </a:ext>
            </a:extLst>
          </p:cNvPr>
          <p:cNvSpPr/>
          <p:nvPr userDrawn="1"/>
        </p:nvSpPr>
        <p:spPr>
          <a:xfrm>
            <a:off x="1572364" y="3199309"/>
            <a:ext cx="3437821" cy="461665"/>
          </a:xfrm>
          <a:prstGeom prst="rect">
            <a:avLst/>
          </a:prstGeom>
        </p:spPr>
        <p:txBody>
          <a:bodyPr wrap="square">
            <a:spAutoFit/>
          </a:bodyPr>
          <a:lstStyle/>
          <a:p>
            <a:pPr algn="ctr"/>
            <a:r>
              <a:rPr lang="en-US" sz="2400" spc="0" dirty="0">
                <a:solidFill>
                  <a:schemeClr val="bg1"/>
                </a:solidFill>
                <a:latin typeface="Lato" panose="020F0502020204030203" pitchFamily="34" charset="77"/>
              </a:rPr>
              <a:t>Add image here</a:t>
            </a:r>
          </a:p>
        </p:txBody>
      </p:sp>
    </p:spTree>
    <p:extLst>
      <p:ext uri="{BB962C8B-B14F-4D97-AF65-F5344CB8AC3E}">
        <p14:creationId xmlns:p14="http://schemas.microsoft.com/office/powerpoint/2010/main" val="8459414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8D0B1E-3D33-F642-8A7E-C514D9DA9269}"/>
              </a:ext>
            </a:extLst>
          </p:cNvPr>
          <p:cNvSpPr/>
          <p:nvPr userDrawn="1"/>
        </p:nvSpPr>
        <p:spPr>
          <a:xfrm>
            <a:off x="0" y="2283"/>
            <a:ext cx="193058" cy="6858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7912410D-CEEB-BC46-8FC6-61CBA8865500}"/>
              </a:ext>
            </a:extLst>
          </p:cNvPr>
          <p:cNvSpPr/>
          <p:nvPr userDrawn="1"/>
        </p:nvSpPr>
        <p:spPr>
          <a:xfrm>
            <a:off x="12014693" y="2283"/>
            <a:ext cx="193058" cy="6858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69EBFD1-50B9-214B-ABC5-A3C080461674}"/>
              </a:ext>
            </a:extLst>
          </p:cNvPr>
          <p:cNvSpPr/>
          <p:nvPr userDrawn="1"/>
        </p:nvSpPr>
        <p:spPr>
          <a:xfrm>
            <a:off x="5536014" y="0"/>
            <a:ext cx="193058" cy="6858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4CBFFBEB-E51C-4147-AF15-969FFC0A05A2}"/>
              </a:ext>
            </a:extLst>
          </p:cNvPr>
          <p:cNvSpPr/>
          <p:nvPr userDrawn="1"/>
        </p:nvSpPr>
        <p:spPr>
          <a:xfrm>
            <a:off x="8535504" y="0"/>
            <a:ext cx="193058" cy="6858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16131AB9-6D5F-9F4B-91CA-0F8A28DE7BC4}"/>
              </a:ext>
            </a:extLst>
          </p:cNvPr>
          <p:cNvSpPr/>
          <p:nvPr userDrawn="1"/>
        </p:nvSpPr>
        <p:spPr>
          <a:xfrm>
            <a:off x="0" y="-1592"/>
            <a:ext cx="12097439" cy="14143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915E6281-C913-9146-9A2B-E9561428F088}"/>
              </a:ext>
            </a:extLst>
          </p:cNvPr>
          <p:cNvSpPr/>
          <p:nvPr userDrawn="1"/>
        </p:nvSpPr>
        <p:spPr>
          <a:xfrm>
            <a:off x="96529" y="6665576"/>
            <a:ext cx="12099408" cy="1947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a:extLst>
              <a:ext uri="{FF2B5EF4-FFF2-40B4-BE49-F238E27FC236}">
                <a16:creationId xmlns:a16="http://schemas.microsoft.com/office/drawing/2014/main" id="{208DE057-BFAF-9649-9FF6-CC1D1543E704}"/>
              </a:ext>
            </a:extLst>
          </p:cNvPr>
          <p:cNvSpPr>
            <a:spLocks noGrp="1"/>
          </p:cNvSpPr>
          <p:nvPr>
            <p:ph type="dt" sz="half" idx="10"/>
          </p:nvPr>
        </p:nvSpPr>
        <p:spPr>
          <a:xfrm>
            <a:off x="455261" y="6577238"/>
            <a:ext cx="2743200" cy="365125"/>
          </a:xfrm>
        </p:spPr>
        <p:txBody>
          <a:bodyPr/>
          <a:lstStyle/>
          <a:p>
            <a:r>
              <a:rPr lang="en-US" dirty="0"/>
              <a:t>Copyright ICMA 2022</a:t>
            </a:r>
          </a:p>
        </p:txBody>
      </p:sp>
      <p:sp>
        <p:nvSpPr>
          <p:cNvPr id="3" name="Rectangle 2">
            <a:extLst>
              <a:ext uri="{FF2B5EF4-FFF2-40B4-BE49-F238E27FC236}">
                <a16:creationId xmlns:a16="http://schemas.microsoft.com/office/drawing/2014/main" id="{465B95AE-3862-41EB-B39F-52E9815F6E99}"/>
              </a:ext>
            </a:extLst>
          </p:cNvPr>
          <p:cNvSpPr/>
          <p:nvPr userDrawn="1"/>
        </p:nvSpPr>
        <p:spPr>
          <a:xfrm>
            <a:off x="0" y="1262873"/>
            <a:ext cx="12192000" cy="5592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542487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741C85AD-F483-EA4C-9D2C-08C5063B8BEC}"/>
              </a:ext>
            </a:extLst>
          </p:cNvPr>
          <p:cNvSpPr/>
          <p:nvPr userDrawn="1"/>
        </p:nvSpPr>
        <p:spPr>
          <a:xfrm>
            <a:off x="8620125" y="-23629"/>
            <a:ext cx="3571875" cy="6927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F5B60C46-632E-684C-B53C-C81719F4E10B}"/>
              </a:ext>
            </a:extLst>
          </p:cNvPr>
          <p:cNvSpPr/>
          <p:nvPr userDrawn="1"/>
        </p:nvSpPr>
        <p:spPr>
          <a:xfrm>
            <a:off x="0" y="-23629"/>
            <a:ext cx="8620125" cy="6927666"/>
          </a:xfrm>
          <a:prstGeom prst="rect">
            <a:avLst/>
          </a:prstGeom>
          <a:solidFill>
            <a:srgbClr val="1237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D223BEC7-95A8-304C-B8F4-54E77700D334}"/>
              </a:ext>
            </a:extLst>
          </p:cNvPr>
          <p:cNvSpPr>
            <a:spLocks noGrp="1"/>
          </p:cNvSpPr>
          <p:nvPr>
            <p:ph type="dt" sz="half" idx="10"/>
          </p:nvPr>
        </p:nvSpPr>
        <p:spPr>
          <a:xfrm>
            <a:off x="319184" y="6538911"/>
            <a:ext cx="2743200" cy="365125"/>
          </a:xfrm>
        </p:spPr>
        <p:txBody>
          <a:bodyPr/>
          <a:lstStyle/>
          <a:p>
            <a:r>
              <a:rPr lang="en-US" dirty="0"/>
              <a:t>Copyright ICMA 2022</a:t>
            </a:r>
          </a:p>
        </p:txBody>
      </p:sp>
      <p:sp>
        <p:nvSpPr>
          <p:cNvPr id="7" name="Rectangle 6">
            <a:extLst>
              <a:ext uri="{FF2B5EF4-FFF2-40B4-BE49-F238E27FC236}">
                <a16:creationId xmlns:a16="http://schemas.microsoft.com/office/drawing/2014/main" id="{5D97CAE6-FFDE-C94E-B097-BB1FF5C6650C}"/>
              </a:ext>
            </a:extLst>
          </p:cNvPr>
          <p:cNvSpPr/>
          <p:nvPr userDrawn="1"/>
        </p:nvSpPr>
        <p:spPr>
          <a:xfrm>
            <a:off x="2720401" y="3440204"/>
            <a:ext cx="2806432" cy="461665"/>
          </a:xfrm>
          <a:prstGeom prst="rect">
            <a:avLst/>
          </a:prstGeom>
        </p:spPr>
        <p:txBody>
          <a:bodyPr wrap="square">
            <a:spAutoFit/>
          </a:bodyPr>
          <a:lstStyle/>
          <a:p>
            <a:pPr algn="ctr"/>
            <a:r>
              <a:rPr lang="en-US" sz="2400" spc="0" dirty="0">
                <a:solidFill>
                  <a:schemeClr val="bg1"/>
                </a:solidFill>
                <a:latin typeface="Lato" panose="020F0502020204030203" pitchFamily="34" charset="77"/>
              </a:rPr>
              <a:t>Add image here</a:t>
            </a:r>
          </a:p>
        </p:txBody>
      </p:sp>
    </p:spTree>
    <p:extLst>
      <p:ext uri="{BB962C8B-B14F-4D97-AF65-F5344CB8AC3E}">
        <p14:creationId xmlns:p14="http://schemas.microsoft.com/office/powerpoint/2010/main" val="3383682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CD520-0FDB-8A42-9E57-C699EDF5372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083F427-6883-734D-8450-854801EA3BF5}"/>
              </a:ext>
            </a:extLst>
          </p:cNvPr>
          <p:cNvSpPr>
            <a:spLocks noGrp="1"/>
          </p:cNvSpPr>
          <p:nvPr>
            <p:ph type="dt" sz="half" idx="10"/>
          </p:nvPr>
        </p:nvSpPr>
        <p:spPr/>
        <p:txBody>
          <a:bodyPr/>
          <a:lstStyle/>
          <a:p>
            <a:fld id="{C79456E7-F85F-AC4D-AA2D-CA13C4305735}" type="datetimeFigureOut">
              <a:rPr lang="en-US" smtClean="0"/>
              <a:t>5/17/23</a:t>
            </a:fld>
            <a:endParaRPr lang="en-US"/>
          </a:p>
        </p:txBody>
      </p:sp>
      <p:sp>
        <p:nvSpPr>
          <p:cNvPr id="4" name="Footer Placeholder 3">
            <a:extLst>
              <a:ext uri="{FF2B5EF4-FFF2-40B4-BE49-F238E27FC236}">
                <a16:creationId xmlns:a16="http://schemas.microsoft.com/office/drawing/2014/main" id="{4E6F8F2D-8341-F94E-972C-5C384A2611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24EF2E-8CE6-0348-A84D-D01E6720CC6F}"/>
              </a:ext>
            </a:extLst>
          </p:cNvPr>
          <p:cNvSpPr>
            <a:spLocks noGrp="1"/>
          </p:cNvSpPr>
          <p:nvPr>
            <p:ph type="sldNum" sz="quarter" idx="12"/>
          </p:nvPr>
        </p:nvSpPr>
        <p:spPr/>
        <p:txBody>
          <a:bodyPr/>
          <a:lstStyle/>
          <a:p>
            <a:fld id="{38B6B176-1E97-304E-9374-D78897733815}" type="slidenum">
              <a:rPr lang="en-US" smtClean="0"/>
              <a:t>‹#›</a:t>
            </a:fld>
            <a:endParaRPr lang="en-US"/>
          </a:p>
        </p:txBody>
      </p:sp>
    </p:spTree>
    <p:extLst>
      <p:ext uri="{BB962C8B-B14F-4D97-AF65-F5344CB8AC3E}">
        <p14:creationId xmlns:p14="http://schemas.microsoft.com/office/powerpoint/2010/main" val="29447424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6CA69150-BA16-E744-8B5A-C97EFE79DE0E}"/>
              </a:ext>
            </a:extLst>
          </p:cNvPr>
          <p:cNvSpPr/>
          <p:nvPr userDrawn="1"/>
        </p:nvSpPr>
        <p:spPr>
          <a:xfrm>
            <a:off x="5395270" y="1342879"/>
            <a:ext cx="5871410" cy="1347537"/>
          </a:xfrm>
          <a:prstGeom prst="rect">
            <a:avLst/>
          </a:prstGeom>
          <a:noFill/>
          <a:ln w="38100">
            <a:solidFill>
              <a:srgbClr val="1037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E0D9B41E-1FA0-D54D-8E9F-3A0753E02919}"/>
              </a:ext>
            </a:extLst>
          </p:cNvPr>
          <p:cNvSpPr/>
          <p:nvPr userDrawn="1"/>
        </p:nvSpPr>
        <p:spPr>
          <a:xfrm>
            <a:off x="5395270" y="2991205"/>
            <a:ext cx="5871410" cy="1347537"/>
          </a:xfrm>
          <a:prstGeom prst="rect">
            <a:avLst/>
          </a:prstGeom>
          <a:solidFill>
            <a:srgbClr val="1037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2A02C3B5-3153-6343-8DA7-079101413B37}"/>
              </a:ext>
            </a:extLst>
          </p:cNvPr>
          <p:cNvSpPr/>
          <p:nvPr userDrawn="1"/>
        </p:nvSpPr>
        <p:spPr>
          <a:xfrm>
            <a:off x="5395270" y="4612973"/>
            <a:ext cx="5871410" cy="1347537"/>
          </a:xfrm>
          <a:prstGeom prst="rect">
            <a:avLst/>
          </a:prstGeom>
          <a:noFill/>
          <a:ln w="38100">
            <a:solidFill>
              <a:srgbClr val="1037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Date Placeholder 4">
            <a:extLst>
              <a:ext uri="{FF2B5EF4-FFF2-40B4-BE49-F238E27FC236}">
                <a16:creationId xmlns:a16="http://schemas.microsoft.com/office/drawing/2014/main" id="{EB733871-42CE-4D43-8C08-791508AFF2A3}"/>
              </a:ext>
            </a:extLst>
          </p:cNvPr>
          <p:cNvSpPr>
            <a:spLocks noGrp="1"/>
          </p:cNvSpPr>
          <p:nvPr>
            <p:ph type="dt" sz="half" idx="10"/>
          </p:nvPr>
        </p:nvSpPr>
        <p:spPr>
          <a:xfrm>
            <a:off x="432989" y="6453205"/>
            <a:ext cx="2743200" cy="365125"/>
          </a:xfrm>
        </p:spPr>
        <p:txBody>
          <a:bodyPr/>
          <a:lstStyle/>
          <a:p>
            <a:r>
              <a:rPr lang="en-US" dirty="0"/>
              <a:t>Copyright ICMA 2022</a:t>
            </a:r>
          </a:p>
        </p:txBody>
      </p:sp>
    </p:spTree>
    <p:extLst>
      <p:ext uri="{BB962C8B-B14F-4D97-AF65-F5344CB8AC3E}">
        <p14:creationId xmlns:p14="http://schemas.microsoft.com/office/powerpoint/2010/main" val="9789970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8BF7930-73D2-5F4B-B522-5EF56C27FD87}"/>
              </a:ext>
            </a:extLst>
          </p:cNvPr>
          <p:cNvSpPr/>
          <p:nvPr userDrawn="1"/>
        </p:nvSpPr>
        <p:spPr>
          <a:xfrm>
            <a:off x="9409946" y="2283"/>
            <a:ext cx="193058" cy="6858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638D68D-7A94-2449-9001-3929B8336096}"/>
              </a:ext>
            </a:extLst>
          </p:cNvPr>
          <p:cNvSpPr/>
          <p:nvPr userDrawn="1"/>
        </p:nvSpPr>
        <p:spPr>
          <a:xfrm>
            <a:off x="0" y="2283"/>
            <a:ext cx="193058" cy="6858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0F8EE509-FEE5-AF46-B500-8384FE34FC58}"/>
              </a:ext>
            </a:extLst>
          </p:cNvPr>
          <p:cNvSpPr/>
          <p:nvPr userDrawn="1"/>
        </p:nvSpPr>
        <p:spPr>
          <a:xfrm>
            <a:off x="6872819" y="2283"/>
            <a:ext cx="193058" cy="6858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583D967-7880-F143-80B8-F420BAB3D5FC}"/>
              </a:ext>
            </a:extLst>
          </p:cNvPr>
          <p:cNvSpPr/>
          <p:nvPr userDrawn="1"/>
        </p:nvSpPr>
        <p:spPr>
          <a:xfrm>
            <a:off x="38480" y="0"/>
            <a:ext cx="12002879" cy="1947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1654147-DE94-5E40-B17B-C5C9ED683C5B}"/>
              </a:ext>
            </a:extLst>
          </p:cNvPr>
          <p:cNvSpPr/>
          <p:nvPr userDrawn="1"/>
        </p:nvSpPr>
        <p:spPr>
          <a:xfrm>
            <a:off x="11999524" y="2283"/>
            <a:ext cx="193058" cy="6858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E0EC2C64-BE0D-F040-BC1D-DF4CB0245525}"/>
              </a:ext>
            </a:extLst>
          </p:cNvPr>
          <p:cNvSpPr/>
          <p:nvPr userDrawn="1"/>
        </p:nvSpPr>
        <p:spPr>
          <a:xfrm>
            <a:off x="6925084" y="3320282"/>
            <a:ext cx="5227471" cy="222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C434F5E4-FC28-664C-9BB1-8F784A22092E}"/>
              </a:ext>
            </a:extLst>
          </p:cNvPr>
          <p:cNvSpPr/>
          <p:nvPr userDrawn="1"/>
        </p:nvSpPr>
        <p:spPr>
          <a:xfrm>
            <a:off x="96529" y="6665576"/>
            <a:ext cx="12099408" cy="1947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696C3E98-81C1-4E47-B704-56EDE55BD228}"/>
              </a:ext>
            </a:extLst>
          </p:cNvPr>
          <p:cNvSpPr>
            <a:spLocks noGrp="1"/>
          </p:cNvSpPr>
          <p:nvPr>
            <p:ph type="dt" sz="half" idx="10"/>
          </p:nvPr>
        </p:nvSpPr>
        <p:spPr>
          <a:xfrm>
            <a:off x="363376" y="6576242"/>
            <a:ext cx="2743200" cy="365125"/>
          </a:xfrm>
        </p:spPr>
        <p:txBody>
          <a:bodyPr/>
          <a:lstStyle/>
          <a:p>
            <a:r>
              <a:rPr lang="en-US" dirty="0"/>
              <a:t>Copyright ICMA 2022</a:t>
            </a:r>
          </a:p>
        </p:txBody>
      </p:sp>
      <p:sp>
        <p:nvSpPr>
          <p:cNvPr id="18" name="Rectangle 17">
            <a:extLst>
              <a:ext uri="{FF2B5EF4-FFF2-40B4-BE49-F238E27FC236}">
                <a16:creationId xmlns:a16="http://schemas.microsoft.com/office/drawing/2014/main" id="{D0EA0B89-691D-A747-BDE7-6F2DE22EE8B2}"/>
              </a:ext>
            </a:extLst>
          </p:cNvPr>
          <p:cNvSpPr/>
          <p:nvPr userDrawn="1"/>
        </p:nvSpPr>
        <p:spPr>
          <a:xfrm>
            <a:off x="2129722" y="3154642"/>
            <a:ext cx="2806432" cy="461665"/>
          </a:xfrm>
          <a:prstGeom prst="rect">
            <a:avLst/>
          </a:prstGeom>
        </p:spPr>
        <p:txBody>
          <a:bodyPr wrap="square">
            <a:spAutoFit/>
          </a:bodyPr>
          <a:lstStyle/>
          <a:p>
            <a:pPr algn="ctr"/>
            <a:r>
              <a:rPr lang="en-US" sz="2400" spc="0" dirty="0">
                <a:solidFill>
                  <a:schemeClr val="bg1"/>
                </a:solidFill>
                <a:latin typeface="Lato" panose="020F0502020204030203" pitchFamily="34" charset="77"/>
              </a:rPr>
              <a:t>Add image here</a:t>
            </a:r>
          </a:p>
        </p:txBody>
      </p:sp>
    </p:spTree>
    <p:extLst>
      <p:ext uri="{BB962C8B-B14F-4D97-AF65-F5344CB8AC3E}">
        <p14:creationId xmlns:p14="http://schemas.microsoft.com/office/powerpoint/2010/main" val="9056804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98DF7A3-5E1E-9046-879A-523E23956C6F}"/>
              </a:ext>
            </a:extLst>
          </p:cNvPr>
          <p:cNvSpPr>
            <a:spLocks noGrp="1"/>
          </p:cNvSpPr>
          <p:nvPr>
            <p:ph type="dt" sz="half" idx="10"/>
          </p:nvPr>
        </p:nvSpPr>
        <p:spPr>
          <a:xfrm>
            <a:off x="373685" y="6473916"/>
            <a:ext cx="2743200" cy="365125"/>
          </a:xfrm>
        </p:spPr>
        <p:txBody>
          <a:bodyPr/>
          <a:lstStyle/>
          <a:p>
            <a:r>
              <a:rPr lang="en-US" dirty="0"/>
              <a:t>Copyright ICMA 2022</a:t>
            </a:r>
          </a:p>
        </p:txBody>
      </p:sp>
      <p:sp>
        <p:nvSpPr>
          <p:cNvPr id="11" name="Rectangle 10">
            <a:extLst>
              <a:ext uri="{FF2B5EF4-FFF2-40B4-BE49-F238E27FC236}">
                <a16:creationId xmlns:a16="http://schemas.microsoft.com/office/drawing/2014/main" id="{3CFFA878-93B7-F04C-9818-14EE8643974E}"/>
              </a:ext>
            </a:extLst>
          </p:cNvPr>
          <p:cNvSpPr/>
          <p:nvPr userDrawn="1"/>
        </p:nvSpPr>
        <p:spPr>
          <a:xfrm>
            <a:off x="-1" y="0"/>
            <a:ext cx="12192001" cy="6858000"/>
          </a:xfrm>
          <a:prstGeom prst="rect">
            <a:avLst/>
          </a:prstGeom>
          <a:solidFill>
            <a:srgbClr val="1037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114489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Title and Vertical Text">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98DF7A3-5E1E-9046-879A-523E23956C6F}"/>
              </a:ext>
            </a:extLst>
          </p:cNvPr>
          <p:cNvSpPr>
            <a:spLocks noGrp="1"/>
          </p:cNvSpPr>
          <p:nvPr>
            <p:ph type="dt" sz="half" idx="10"/>
          </p:nvPr>
        </p:nvSpPr>
        <p:spPr>
          <a:xfrm>
            <a:off x="373685" y="6473916"/>
            <a:ext cx="2743200" cy="365125"/>
          </a:xfrm>
        </p:spPr>
        <p:txBody>
          <a:bodyPr/>
          <a:lstStyle/>
          <a:p>
            <a:r>
              <a:rPr lang="en-US" dirty="0"/>
              <a:t>Copyright ICMA 2022</a:t>
            </a:r>
          </a:p>
        </p:txBody>
      </p:sp>
    </p:spTree>
    <p:extLst>
      <p:ext uri="{BB962C8B-B14F-4D97-AF65-F5344CB8AC3E}">
        <p14:creationId xmlns:p14="http://schemas.microsoft.com/office/powerpoint/2010/main" val="6320262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Title and Vertical Text">
    <p:bg>
      <p:bgPr>
        <a:solidFill>
          <a:srgbClr val="12376E"/>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98DF7A3-5E1E-9046-879A-523E23956C6F}"/>
              </a:ext>
            </a:extLst>
          </p:cNvPr>
          <p:cNvSpPr>
            <a:spLocks noGrp="1"/>
          </p:cNvSpPr>
          <p:nvPr>
            <p:ph type="dt" sz="half" idx="10"/>
          </p:nvPr>
        </p:nvSpPr>
        <p:spPr>
          <a:xfrm>
            <a:off x="217054" y="6492875"/>
            <a:ext cx="2743200" cy="365125"/>
          </a:xfrm>
        </p:spPr>
        <p:txBody>
          <a:bodyPr/>
          <a:lstStyle/>
          <a:p>
            <a:r>
              <a:rPr lang="en-US" dirty="0"/>
              <a:t>Copyright ICMA 2022</a:t>
            </a:r>
          </a:p>
        </p:txBody>
      </p:sp>
    </p:spTree>
    <p:extLst>
      <p:ext uri="{BB962C8B-B14F-4D97-AF65-F5344CB8AC3E}">
        <p14:creationId xmlns:p14="http://schemas.microsoft.com/office/powerpoint/2010/main" val="39750636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5_Title and Vertical Text">
    <p:bg>
      <p:bgPr>
        <a:solidFill>
          <a:srgbClr val="12376E"/>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FE90B4A-2253-204E-B05C-FF8F9909801A}"/>
              </a:ext>
            </a:extLst>
          </p:cNvPr>
          <p:cNvSpPr/>
          <p:nvPr userDrawn="1"/>
        </p:nvSpPr>
        <p:spPr>
          <a:xfrm>
            <a:off x="8582523" y="-23629"/>
            <a:ext cx="3609477" cy="6881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48D95AE3-5524-A84C-BA7F-8AB10AFE49FE}"/>
              </a:ext>
            </a:extLst>
          </p:cNvPr>
          <p:cNvSpPr/>
          <p:nvPr userDrawn="1"/>
        </p:nvSpPr>
        <p:spPr>
          <a:xfrm>
            <a:off x="-18377" y="0"/>
            <a:ext cx="3686476" cy="6881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A838DC4C-4F31-1141-8201-9381E1369AB1}"/>
              </a:ext>
            </a:extLst>
          </p:cNvPr>
          <p:cNvSpPr/>
          <p:nvPr userDrawn="1"/>
        </p:nvSpPr>
        <p:spPr>
          <a:xfrm>
            <a:off x="3784330" y="3825163"/>
            <a:ext cx="5447162" cy="2315756"/>
          </a:xfrm>
          <a:prstGeom prst="rect">
            <a:avLst/>
          </a:prstGeom>
          <a:noFill/>
          <a:ln w="57150">
            <a:solidFill>
              <a:srgbClr val="6AD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117615A5-CAF7-C94D-AB98-BFAD583EAA15}"/>
              </a:ext>
            </a:extLst>
          </p:cNvPr>
          <p:cNvSpPr/>
          <p:nvPr userDrawn="1"/>
        </p:nvSpPr>
        <p:spPr>
          <a:xfrm>
            <a:off x="3019132" y="336077"/>
            <a:ext cx="5447162" cy="2315756"/>
          </a:xfrm>
          <a:prstGeom prst="rect">
            <a:avLst/>
          </a:prstGeom>
          <a:noFill/>
          <a:ln w="57150">
            <a:solidFill>
              <a:srgbClr val="6AD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198DF7A3-5E1E-9046-879A-523E23956C6F}"/>
              </a:ext>
            </a:extLst>
          </p:cNvPr>
          <p:cNvSpPr>
            <a:spLocks noGrp="1"/>
          </p:cNvSpPr>
          <p:nvPr>
            <p:ph type="dt" sz="half" idx="10"/>
          </p:nvPr>
        </p:nvSpPr>
        <p:spPr>
          <a:xfrm>
            <a:off x="217054" y="6492875"/>
            <a:ext cx="2743200" cy="365125"/>
          </a:xfrm>
        </p:spPr>
        <p:txBody>
          <a:bodyPr/>
          <a:lstStyle/>
          <a:p>
            <a:r>
              <a:rPr lang="en-US" dirty="0"/>
              <a:t>Copyright ICMA 2022</a:t>
            </a:r>
          </a:p>
        </p:txBody>
      </p:sp>
      <p:sp>
        <p:nvSpPr>
          <p:cNvPr id="9" name="Rectangle 8">
            <a:extLst>
              <a:ext uri="{FF2B5EF4-FFF2-40B4-BE49-F238E27FC236}">
                <a16:creationId xmlns:a16="http://schemas.microsoft.com/office/drawing/2014/main" id="{A7EE7F5D-3950-2A49-83AF-F1AC33312AFE}"/>
              </a:ext>
            </a:extLst>
          </p:cNvPr>
          <p:cNvSpPr/>
          <p:nvPr userDrawn="1"/>
        </p:nvSpPr>
        <p:spPr>
          <a:xfrm>
            <a:off x="9067156" y="2507917"/>
            <a:ext cx="2806432" cy="1200329"/>
          </a:xfrm>
          <a:prstGeom prst="rect">
            <a:avLst/>
          </a:prstGeom>
        </p:spPr>
        <p:txBody>
          <a:bodyPr wrap="square">
            <a:spAutoFit/>
          </a:bodyPr>
          <a:lstStyle/>
          <a:p>
            <a:pPr algn="ctr"/>
            <a:r>
              <a:rPr lang="en-US" sz="2400" spc="0" dirty="0">
                <a:solidFill>
                  <a:srgbClr val="12376E"/>
                </a:solidFill>
                <a:latin typeface="Lato" panose="020F0502020204030203" pitchFamily="34" charset="77"/>
              </a:rPr>
              <a:t>Add image of person who said quote here</a:t>
            </a:r>
          </a:p>
        </p:txBody>
      </p:sp>
      <p:sp>
        <p:nvSpPr>
          <p:cNvPr id="10" name="Rectangle 9">
            <a:extLst>
              <a:ext uri="{FF2B5EF4-FFF2-40B4-BE49-F238E27FC236}">
                <a16:creationId xmlns:a16="http://schemas.microsoft.com/office/drawing/2014/main" id="{E04A15AB-50B9-E446-BF2C-E63B63758341}"/>
              </a:ext>
            </a:extLst>
          </p:cNvPr>
          <p:cNvSpPr/>
          <p:nvPr userDrawn="1"/>
        </p:nvSpPr>
        <p:spPr>
          <a:xfrm>
            <a:off x="421645" y="2699033"/>
            <a:ext cx="2806432" cy="1200329"/>
          </a:xfrm>
          <a:prstGeom prst="rect">
            <a:avLst/>
          </a:prstGeom>
        </p:spPr>
        <p:txBody>
          <a:bodyPr wrap="square">
            <a:spAutoFit/>
          </a:bodyPr>
          <a:lstStyle/>
          <a:p>
            <a:pPr algn="ctr"/>
            <a:r>
              <a:rPr lang="en-US" sz="2400" spc="0" dirty="0">
                <a:solidFill>
                  <a:srgbClr val="12376E"/>
                </a:solidFill>
                <a:latin typeface="Lato" panose="020F0502020204030203" pitchFamily="34" charset="77"/>
              </a:rPr>
              <a:t>Add image of person who said quote here</a:t>
            </a:r>
          </a:p>
        </p:txBody>
      </p:sp>
    </p:spTree>
    <p:extLst>
      <p:ext uri="{BB962C8B-B14F-4D97-AF65-F5344CB8AC3E}">
        <p14:creationId xmlns:p14="http://schemas.microsoft.com/office/powerpoint/2010/main" val="18992166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6_Title and Vertical Text">
    <p:bg>
      <p:bgPr>
        <a:solidFill>
          <a:schemeClr val="bg1"/>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ED725ADB-8491-684F-9B37-14F10651BFB3}"/>
              </a:ext>
            </a:extLst>
          </p:cNvPr>
          <p:cNvSpPr/>
          <p:nvPr userDrawn="1"/>
        </p:nvSpPr>
        <p:spPr>
          <a:xfrm>
            <a:off x="3496483" y="0"/>
            <a:ext cx="5088543" cy="6858000"/>
          </a:xfrm>
          <a:prstGeom prst="rect">
            <a:avLst/>
          </a:prstGeom>
          <a:solidFill>
            <a:srgbClr val="1037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0" name="Picture 39" descr="Shape, icon&#10;&#10;Description automatically generated">
            <a:extLst>
              <a:ext uri="{FF2B5EF4-FFF2-40B4-BE49-F238E27FC236}">
                <a16:creationId xmlns:a16="http://schemas.microsoft.com/office/drawing/2014/main" id="{B8BACF99-8290-B148-BBAE-CF01D96300EB}"/>
              </a:ext>
            </a:extLst>
          </p:cNvPr>
          <p:cNvPicPr>
            <a:picLocks noChangeAspect="1"/>
          </p:cNvPicPr>
          <p:nvPr userDrawn="1"/>
        </p:nvPicPr>
        <p:blipFill>
          <a:blip r:embed="rId2"/>
          <a:stretch>
            <a:fillRect/>
          </a:stretch>
        </p:blipFill>
        <p:spPr>
          <a:xfrm>
            <a:off x="1548666" y="1852659"/>
            <a:ext cx="282182" cy="282182"/>
          </a:xfrm>
          <a:prstGeom prst="rect">
            <a:avLst/>
          </a:prstGeom>
        </p:spPr>
      </p:pic>
      <p:cxnSp>
        <p:nvCxnSpPr>
          <p:cNvPr id="41" name="Straight Connector 40">
            <a:extLst>
              <a:ext uri="{FF2B5EF4-FFF2-40B4-BE49-F238E27FC236}">
                <a16:creationId xmlns:a16="http://schemas.microsoft.com/office/drawing/2014/main" id="{E61752C6-EB9D-FD45-A2AA-660B432A57E2}"/>
              </a:ext>
            </a:extLst>
          </p:cNvPr>
          <p:cNvCxnSpPr>
            <a:cxnSpLocks/>
          </p:cNvCxnSpPr>
          <p:nvPr userDrawn="1"/>
        </p:nvCxnSpPr>
        <p:spPr>
          <a:xfrm flipH="1">
            <a:off x="8206091" y="2000722"/>
            <a:ext cx="2038532" cy="0"/>
          </a:xfrm>
          <a:prstGeom prst="line">
            <a:avLst/>
          </a:prstGeom>
          <a:ln>
            <a:solidFill>
              <a:srgbClr val="10376E"/>
            </a:solidFill>
          </a:ln>
        </p:spPr>
        <p:style>
          <a:lnRef idx="1">
            <a:schemeClr val="accent1"/>
          </a:lnRef>
          <a:fillRef idx="0">
            <a:schemeClr val="accent1"/>
          </a:fillRef>
          <a:effectRef idx="0">
            <a:schemeClr val="accent1"/>
          </a:effectRef>
          <a:fontRef idx="minor">
            <a:schemeClr val="tx1"/>
          </a:fontRef>
        </p:style>
      </p:cxnSp>
      <p:pic>
        <p:nvPicPr>
          <p:cNvPr id="42" name="Picture 41" descr="Shape, icon&#10;&#10;Description automatically generated">
            <a:extLst>
              <a:ext uri="{FF2B5EF4-FFF2-40B4-BE49-F238E27FC236}">
                <a16:creationId xmlns:a16="http://schemas.microsoft.com/office/drawing/2014/main" id="{997F7F73-0A0E-F448-A437-9111C3432957}"/>
              </a:ext>
            </a:extLst>
          </p:cNvPr>
          <p:cNvPicPr>
            <a:picLocks noChangeAspect="1"/>
          </p:cNvPicPr>
          <p:nvPr userDrawn="1"/>
        </p:nvPicPr>
        <p:blipFill>
          <a:blip r:embed="rId2"/>
          <a:stretch>
            <a:fillRect/>
          </a:stretch>
        </p:blipFill>
        <p:spPr>
          <a:xfrm>
            <a:off x="10140986" y="1859631"/>
            <a:ext cx="282182" cy="282182"/>
          </a:xfrm>
          <a:prstGeom prst="rect">
            <a:avLst/>
          </a:prstGeom>
        </p:spPr>
      </p:pic>
      <p:sp>
        <p:nvSpPr>
          <p:cNvPr id="47" name="Date Placeholder 3">
            <a:extLst>
              <a:ext uri="{FF2B5EF4-FFF2-40B4-BE49-F238E27FC236}">
                <a16:creationId xmlns:a16="http://schemas.microsoft.com/office/drawing/2014/main" id="{57911D41-790F-794A-870A-77B593B86FDC}"/>
              </a:ext>
            </a:extLst>
          </p:cNvPr>
          <p:cNvSpPr>
            <a:spLocks noGrp="1"/>
          </p:cNvSpPr>
          <p:nvPr>
            <p:ph type="dt" sz="half" idx="10"/>
          </p:nvPr>
        </p:nvSpPr>
        <p:spPr>
          <a:xfrm>
            <a:off x="373685" y="6473916"/>
            <a:ext cx="2743200" cy="365125"/>
          </a:xfrm>
        </p:spPr>
        <p:txBody>
          <a:bodyPr/>
          <a:lstStyle/>
          <a:p>
            <a:r>
              <a:rPr lang="en-US" dirty="0"/>
              <a:t>Copyright ICMA 2022</a:t>
            </a:r>
          </a:p>
        </p:txBody>
      </p:sp>
      <p:cxnSp>
        <p:nvCxnSpPr>
          <p:cNvPr id="49" name="Straight Connector 48">
            <a:extLst>
              <a:ext uri="{FF2B5EF4-FFF2-40B4-BE49-F238E27FC236}">
                <a16:creationId xmlns:a16="http://schemas.microsoft.com/office/drawing/2014/main" id="{539BA3DE-C562-B84B-8D93-CEBFDE5AE2F7}"/>
              </a:ext>
            </a:extLst>
          </p:cNvPr>
          <p:cNvCxnSpPr>
            <a:cxnSpLocks/>
          </p:cNvCxnSpPr>
          <p:nvPr userDrawn="1"/>
        </p:nvCxnSpPr>
        <p:spPr>
          <a:xfrm flipH="1">
            <a:off x="1768832" y="2000722"/>
            <a:ext cx="2038532" cy="0"/>
          </a:xfrm>
          <a:prstGeom prst="line">
            <a:avLst/>
          </a:prstGeom>
          <a:ln>
            <a:solidFill>
              <a:srgbClr val="10376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41639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7_Title and Vertical Text">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CFE9B20B-069D-6C4F-9B97-C209F5598DD9}"/>
              </a:ext>
            </a:extLst>
          </p:cNvPr>
          <p:cNvSpPr/>
          <p:nvPr userDrawn="1"/>
        </p:nvSpPr>
        <p:spPr>
          <a:xfrm>
            <a:off x="4345522" y="0"/>
            <a:ext cx="3572287" cy="6858000"/>
          </a:xfrm>
          <a:prstGeom prst="rect">
            <a:avLst/>
          </a:prstGeom>
          <a:solidFill>
            <a:srgbClr val="1037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ounded Rectangle 57">
            <a:extLst>
              <a:ext uri="{FF2B5EF4-FFF2-40B4-BE49-F238E27FC236}">
                <a16:creationId xmlns:a16="http://schemas.microsoft.com/office/drawing/2014/main" id="{8AF93AD3-79B9-0841-9714-8852FA52CDF3}"/>
              </a:ext>
            </a:extLst>
          </p:cNvPr>
          <p:cNvSpPr/>
          <p:nvPr/>
        </p:nvSpPr>
        <p:spPr>
          <a:xfrm>
            <a:off x="800100" y="4964638"/>
            <a:ext cx="3170850" cy="275925"/>
          </a:xfrm>
          <a:prstGeom prst="roundRect">
            <a:avLst/>
          </a:prstGeom>
          <a:noFill/>
          <a:ln w="28575">
            <a:solidFill>
              <a:srgbClr val="1037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ounded Rectangle 63">
            <a:extLst>
              <a:ext uri="{FF2B5EF4-FFF2-40B4-BE49-F238E27FC236}">
                <a16:creationId xmlns:a16="http://schemas.microsoft.com/office/drawing/2014/main" id="{A918E4A0-314F-E644-9A4F-5A7506BB4A36}"/>
              </a:ext>
            </a:extLst>
          </p:cNvPr>
          <p:cNvSpPr/>
          <p:nvPr/>
        </p:nvSpPr>
        <p:spPr>
          <a:xfrm>
            <a:off x="800100" y="6138479"/>
            <a:ext cx="3170850" cy="275925"/>
          </a:xfrm>
          <a:prstGeom prst="roundRect">
            <a:avLst/>
          </a:prstGeom>
          <a:noFill/>
          <a:ln w="28575">
            <a:solidFill>
              <a:srgbClr val="1037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ounded Rectangle 69">
            <a:extLst>
              <a:ext uri="{FF2B5EF4-FFF2-40B4-BE49-F238E27FC236}">
                <a16:creationId xmlns:a16="http://schemas.microsoft.com/office/drawing/2014/main" id="{F67D4402-1DB9-794A-B811-F0A50A059E1E}"/>
              </a:ext>
            </a:extLst>
          </p:cNvPr>
          <p:cNvSpPr/>
          <p:nvPr/>
        </p:nvSpPr>
        <p:spPr>
          <a:xfrm>
            <a:off x="8218654" y="4964638"/>
            <a:ext cx="3170850" cy="275925"/>
          </a:xfrm>
          <a:prstGeom prst="roundRect">
            <a:avLst/>
          </a:prstGeom>
          <a:noFill/>
          <a:ln w="28575">
            <a:solidFill>
              <a:srgbClr val="1037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ounded Rectangle 75">
            <a:extLst>
              <a:ext uri="{FF2B5EF4-FFF2-40B4-BE49-F238E27FC236}">
                <a16:creationId xmlns:a16="http://schemas.microsoft.com/office/drawing/2014/main" id="{C91A34B7-F409-5D42-B69D-06791B59DE2A}"/>
              </a:ext>
            </a:extLst>
          </p:cNvPr>
          <p:cNvSpPr/>
          <p:nvPr/>
        </p:nvSpPr>
        <p:spPr>
          <a:xfrm>
            <a:off x="8218654" y="6137220"/>
            <a:ext cx="3170850" cy="275925"/>
          </a:xfrm>
          <a:prstGeom prst="roundRect">
            <a:avLst/>
          </a:prstGeom>
          <a:noFill/>
          <a:ln w="28575">
            <a:solidFill>
              <a:srgbClr val="1037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Date Placeholder 3">
            <a:extLst>
              <a:ext uri="{FF2B5EF4-FFF2-40B4-BE49-F238E27FC236}">
                <a16:creationId xmlns:a16="http://schemas.microsoft.com/office/drawing/2014/main" id="{68C613DA-D357-4040-835F-68B0EE43E63E}"/>
              </a:ext>
            </a:extLst>
          </p:cNvPr>
          <p:cNvSpPr>
            <a:spLocks noGrp="1"/>
          </p:cNvSpPr>
          <p:nvPr>
            <p:ph type="dt" sz="half" idx="10"/>
          </p:nvPr>
        </p:nvSpPr>
        <p:spPr>
          <a:xfrm>
            <a:off x="373685" y="6473916"/>
            <a:ext cx="2743200" cy="365125"/>
          </a:xfrm>
        </p:spPr>
        <p:txBody>
          <a:bodyPr/>
          <a:lstStyle/>
          <a:p>
            <a:r>
              <a:rPr lang="en-US" dirty="0"/>
              <a:t>Copyright ICMA 2022</a:t>
            </a:r>
          </a:p>
        </p:txBody>
      </p:sp>
    </p:spTree>
    <p:extLst>
      <p:ext uri="{BB962C8B-B14F-4D97-AF65-F5344CB8AC3E}">
        <p14:creationId xmlns:p14="http://schemas.microsoft.com/office/powerpoint/2010/main" val="35116850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8_Title and Vertical Text">
    <p:bg>
      <p:bgPr>
        <a:solidFill>
          <a:srgbClr val="12376E"/>
        </a:solidFill>
        <a:effectLst/>
      </p:bgPr>
    </p:bg>
    <p:spTree>
      <p:nvGrpSpPr>
        <p:cNvPr id="1" name=""/>
        <p:cNvGrpSpPr/>
        <p:nvPr/>
      </p:nvGrpSpPr>
      <p:grpSpPr>
        <a:xfrm>
          <a:off x="0" y="0"/>
          <a:ext cx="0" cy="0"/>
          <a:chOff x="0" y="0"/>
          <a:chExt cx="0" cy="0"/>
        </a:xfrm>
      </p:grpSpPr>
      <p:cxnSp>
        <p:nvCxnSpPr>
          <p:cNvPr id="44" name="Straight Connector 43">
            <a:extLst>
              <a:ext uri="{FF2B5EF4-FFF2-40B4-BE49-F238E27FC236}">
                <a16:creationId xmlns:a16="http://schemas.microsoft.com/office/drawing/2014/main" id="{A85ADE9C-7771-B04D-9B2C-8E5AC3217353}"/>
              </a:ext>
            </a:extLst>
          </p:cNvPr>
          <p:cNvCxnSpPr>
            <a:cxnSpLocks/>
          </p:cNvCxnSpPr>
          <p:nvPr userDrawn="1"/>
        </p:nvCxnSpPr>
        <p:spPr>
          <a:xfrm flipH="1" flipV="1">
            <a:off x="9126761" y="3050898"/>
            <a:ext cx="2023021" cy="1845567"/>
          </a:xfrm>
          <a:prstGeom prst="line">
            <a:avLst/>
          </a:prstGeom>
          <a:ln w="28575">
            <a:solidFill>
              <a:srgbClr val="A4CDE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9880918-6503-D343-B717-1610BC0181A7}"/>
              </a:ext>
            </a:extLst>
          </p:cNvPr>
          <p:cNvCxnSpPr>
            <a:cxnSpLocks/>
          </p:cNvCxnSpPr>
          <p:nvPr userDrawn="1"/>
        </p:nvCxnSpPr>
        <p:spPr>
          <a:xfrm flipV="1">
            <a:off x="6408948" y="2937592"/>
            <a:ext cx="2230980" cy="1928434"/>
          </a:xfrm>
          <a:prstGeom prst="line">
            <a:avLst/>
          </a:prstGeom>
          <a:ln w="28575">
            <a:solidFill>
              <a:srgbClr val="A4CDE2"/>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749F737-4DB8-4C42-8060-317EBEA13B15}"/>
              </a:ext>
            </a:extLst>
          </p:cNvPr>
          <p:cNvCxnSpPr>
            <a:cxnSpLocks/>
          </p:cNvCxnSpPr>
          <p:nvPr userDrawn="1"/>
        </p:nvCxnSpPr>
        <p:spPr>
          <a:xfrm>
            <a:off x="3837154" y="3052916"/>
            <a:ext cx="2099235" cy="1843549"/>
          </a:xfrm>
          <a:prstGeom prst="line">
            <a:avLst/>
          </a:prstGeom>
          <a:ln w="28575">
            <a:solidFill>
              <a:srgbClr val="A4CDE2"/>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7F66D34-AF15-234F-B8BB-6994EDEE1CDA}"/>
              </a:ext>
            </a:extLst>
          </p:cNvPr>
          <p:cNvCxnSpPr>
            <a:cxnSpLocks/>
          </p:cNvCxnSpPr>
          <p:nvPr userDrawn="1"/>
        </p:nvCxnSpPr>
        <p:spPr>
          <a:xfrm flipH="1">
            <a:off x="1165123" y="3052916"/>
            <a:ext cx="2060440" cy="1843549"/>
          </a:xfrm>
          <a:prstGeom prst="line">
            <a:avLst/>
          </a:prstGeom>
          <a:ln w="28575">
            <a:solidFill>
              <a:srgbClr val="A4CDE2"/>
            </a:solidFill>
          </a:ln>
        </p:spPr>
        <p:style>
          <a:lnRef idx="1">
            <a:schemeClr val="accent1"/>
          </a:lnRef>
          <a:fillRef idx="0">
            <a:schemeClr val="accent1"/>
          </a:fillRef>
          <a:effectRef idx="0">
            <a:schemeClr val="accent1"/>
          </a:effectRef>
          <a:fontRef idx="minor">
            <a:schemeClr val="tx1"/>
          </a:fontRef>
        </p:style>
      </p:cxnSp>
      <p:grpSp>
        <p:nvGrpSpPr>
          <p:cNvPr id="102" name="Group 101">
            <a:extLst>
              <a:ext uri="{FF2B5EF4-FFF2-40B4-BE49-F238E27FC236}">
                <a16:creationId xmlns:a16="http://schemas.microsoft.com/office/drawing/2014/main" id="{8571B9EB-8430-1647-9305-B307D9A91800}"/>
              </a:ext>
            </a:extLst>
          </p:cNvPr>
          <p:cNvGrpSpPr/>
          <p:nvPr userDrawn="1"/>
        </p:nvGrpSpPr>
        <p:grpSpPr>
          <a:xfrm>
            <a:off x="2968345" y="2360962"/>
            <a:ext cx="1126027" cy="1126027"/>
            <a:chOff x="202761" y="-35433"/>
            <a:chExt cx="1126027" cy="1126027"/>
          </a:xfrm>
        </p:grpSpPr>
        <p:pic>
          <p:nvPicPr>
            <p:cNvPr id="103" name="Picture 102" descr="Shape&#10;&#10;Description automatically generated">
              <a:extLst>
                <a:ext uri="{FF2B5EF4-FFF2-40B4-BE49-F238E27FC236}">
                  <a16:creationId xmlns:a16="http://schemas.microsoft.com/office/drawing/2014/main" id="{5434EE13-326E-A945-9F33-52E5FE93CB66}"/>
                </a:ext>
              </a:extLst>
            </p:cNvPr>
            <p:cNvPicPr>
              <a:picLocks noChangeAspect="1"/>
            </p:cNvPicPr>
            <p:nvPr/>
          </p:nvPicPr>
          <p:blipFill>
            <a:blip r:embed="rId2"/>
            <a:stretch>
              <a:fillRect/>
            </a:stretch>
          </p:blipFill>
          <p:spPr>
            <a:xfrm>
              <a:off x="202761" y="-35433"/>
              <a:ext cx="1126027" cy="1126027"/>
            </a:xfrm>
            <a:prstGeom prst="rect">
              <a:avLst/>
            </a:prstGeom>
          </p:spPr>
        </p:pic>
        <p:sp>
          <p:nvSpPr>
            <p:cNvPr id="104" name="TextBox 103">
              <a:extLst>
                <a:ext uri="{FF2B5EF4-FFF2-40B4-BE49-F238E27FC236}">
                  <a16:creationId xmlns:a16="http://schemas.microsoft.com/office/drawing/2014/main" id="{D7C201F1-B34F-E64D-BB01-3AFA75FEF908}"/>
                </a:ext>
              </a:extLst>
            </p:cNvPr>
            <p:cNvSpPr txBox="1"/>
            <p:nvPr/>
          </p:nvSpPr>
          <p:spPr>
            <a:xfrm>
              <a:off x="393900" y="230063"/>
              <a:ext cx="743751" cy="584775"/>
            </a:xfrm>
            <a:prstGeom prst="rect">
              <a:avLst/>
            </a:prstGeom>
            <a:noFill/>
          </p:spPr>
          <p:txBody>
            <a:bodyPr wrap="square" rtlCol="0">
              <a:spAutoFit/>
            </a:bodyPr>
            <a:lstStyle/>
            <a:p>
              <a:pPr algn="ctr"/>
              <a:r>
                <a:rPr lang="en-US" sz="3200" b="1" dirty="0">
                  <a:solidFill>
                    <a:schemeClr val="bg1"/>
                  </a:solidFill>
                  <a:latin typeface="DIN Condensed" pitchFamily="2" charset="0"/>
                </a:rPr>
                <a:t>02</a:t>
              </a:r>
            </a:p>
          </p:txBody>
        </p:sp>
      </p:grpSp>
      <p:grpSp>
        <p:nvGrpSpPr>
          <p:cNvPr id="105" name="Group 104">
            <a:extLst>
              <a:ext uri="{FF2B5EF4-FFF2-40B4-BE49-F238E27FC236}">
                <a16:creationId xmlns:a16="http://schemas.microsoft.com/office/drawing/2014/main" id="{931FF249-5965-9F40-B86A-9CE2E8B4325C}"/>
              </a:ext>
            </a:extLst>
          </p:cNvPr>
          <p:cNvGrpSpPr/>
          <p:nvPr userDrawn="1"/>
        </p:nvGrpSpPr>
        <p:grpSpPr>
          <a:xfrm>
            <a:off x="5616792" y="4303012"/>
            <a:ext cx="1126027" cy="1126027"/>
            <a:chOff x="202761" y="-35433"/>
            <a:chExt cx="1126027" cy="1126027"/>
          </a:xfrm>
        </p:grpSpPr>
        <p:pic>
          <p:nvPicPr>
            <p:cNvPr id="106" name="Picture 105" descr="Shape&#10;&#10;Description automatically generated">
              <a:extLst>
                <a:ext uri="{FF2B5EF4-FFF2-40B4-BE49-F238E27FC236}">
                  <a16:creationId xmlns:a16="http://schemas.microsoft.com/office/drawing/2014/main" id="{9CF27BE9-469A-CE45-9519-EE4E47EC3B65}"/>
                </a:ext>
              </a:extLst>
            </p:cNvPr>
            <p:cNvPicPr>
              <a:picLocks noChangeAspect="1"/>
            </p:cNvPicPr>
            <p:nvPr/>
          </p:nvPicPr>
          <p:blipFill>
            <a:blip r:embed="rId2"/>
            <a:stretch>
              <a:fillRect/>
            </a:stretch>
          </p:blipFill>
          <p:spPr>
            <a:xfrm>
              <a:off x="202761" y="-35433"/>
              <a:ext cx="1126027" cy="1126027"/>
            </a:xfrm>
            <a:prstGeom prst="rect">
              <a:avLst/>
            </a:prstGeom>
          </p:spPr>
        </p:pic>
        <p:sp>
          <p:nvSpPr>
            <p:cNvPr id="107" name="TextBox 106">
              <a:extLst>
                <a:ext uri="{FF2B5EF4-FFF2-40B4-BE49-F238E27FC236}">
                  <a16:creationId xmlns:a16="http://schemas.microsoft.com/office/drawing/2014/main" id="{6F2BDB97-D72D-2841-925C-D0B2AFCF6C7F}"/>
                </a:ext>
              </a:extLst>
            </p:cNvPr>
            <p:cNvSpPr txBox="1"/>
            <p:nvPr/>
          </p:nvSpPr>
          <p:spPr>
            <a:xfrm>
              <a:off x="393900" y="230063"/>
              <a:ext cx="743751" cy="584775"/>
            </a:xfrm>
            <a:prstGeom prst="rect">
              <a:avLst/>
            </a:prstGeom>
            <a:noFill/>
          </p:spPr>
          <p:txBody>
            <a:bodyPr wrap="square" rtlCol="0">
              <a:spAutoFit/>
            </a:bodyPr>
            <a:lstStyle/>
            <a:p>
              <a:pPr algn="ctr"/>
              <a:r>
                <a:rPr lang="en-US" sz="3200" b="1" dirty="0">
                  <a:solidFill>
                    <a:schemeClr val="bg1"/>
                  </a:solidFill>
                  <a:latin typeface="DIN Condensed" pitchFamily="2" charset="0"/>
                </a:rPr>
                <a:t>03</a:t>
              </a:r>
            </a:p>
          </p:txBody>
        </p:sp>
      </p:grpSp>
      <p:grpSp>
        <p:nvGrpSpPr>
          <p:cNvPr id="108" name="Group 107">
            <a:extLst>
              <a:ext uri="{FF2B5EF4-FFF2-40B4-BE49-F238E27FC236}">
                <a16:creationId xmlns:a16="http://schemas.microsoft.com/office/drawing/2014/main" id="{0F0703C0-F658-4243-92A4-2E73713A2254}"/>
              </a:ext>
            </a:extLst>
          </p:cNvPr>
          <p:cNvGrpSpPr/>
          <p:nvPr userDrawn="1"/>
        </p:nvGrpSpPr>
        <p:grpSpPr>
          <a:xfrm>
            <a:off x="8273158" y="2360962"/>
            <a:ext cx="1126027" cy="1126027"/>
            <a:chOff x="202761" y="-35433"/>
            <a:chExt cx="1126027" cy="1126027"/>
          </a:xfrm>
        </p:grpSpPr>
        <p:pic>
          <p:nvPicPr>
            <p:cNvPr id="109" name="Picture 108" descr="Shape&#10;&#10;Description automatically generated">
              <a:extLst>
                <a:ext uri="{FF2B5EF4-FFF2-40B4-BE49-F238E27FC236}">
                  <a16:creationId xmlns:a16="http://schemas.microsoft.com/office/drawing/2014/main" id="{3D8840E2-499B-2B41-9F69-B08F70037F58}"/>
                </a:ext>
              </a:extLst>
            </p:cNvPr>
            <p:cNvPicPr>
              <a:picLocks noChangeAspect="1"/>
            </p:cNvPicPr>
            <p:nvPr/>
          </p:nvPicPr>
          <p:blipFill>
            <a:blip r:embed="rId2"/>
            <a:stretch>
              <a:fillRect/>
            </a:stretch>
          </p:blipFill>
          <p:spPr>
            <a:xfrm>
              <a:off x="202761" y="-35433"/>
              <a:ext cx="1126027" cy="1126027"/>
            </a:xfrm>
            <a:prstGeom prst="rect">
              <a:avLst/>
            </a:prstGeom>
          </p:spPr>
        </p:pic>
        <p:sp>
          <p:nvSpPr>
            <p:cNvPr id="110" name="TextBox 109">
              <a:extLst>
                <a:ext uri="{FF2B5EF4-FFF2-40B4-BE49-F238E27FC236}">
                  <a16:creationId xmlns:a16="http://schemas.microsoft.com/office/drawing/2014/main" id="{8488DA0F-1B7C-0D46-829D-D1F994714672}"/>
                </a:ext>
              </a:extLst>
            </p:cNvPr>
            <p:cNvSpPr txBox="1"/>
            <p:nvPr/>
          </p:nvSpPr>
          <p:spPr>
            <a:xfrm>
              <a:off x="393900" y="230063"/>
              <a:ext cx="743751" cy="584775"/>
            </a:xfrm>
            <a:prstGeom prst="rect">
              <a:avLst/>
            </a:prstGeom>
            <a:noFill/>
          </p:spPr>
          <p:txBody>
            <a:bodyPr wrap="square" rtlCol="0">
              <a:spAutoFit/>
            </a:bodyPr>
            <a:lstStyle/>
            <a:p>
              <a:pPr algn="ctr"/>
              <a:r>
                <a:rPr lang="en-US" sz="3200" b="1" dirty="0">
                  <a:solidFill>
                    <a:schemeClr val="bg1"/>
                  </a:solidFill>
                  <a:latin typeface="DIN Condensed" pitchFamily="2" charset="0"/>
                </a:rPr>
                <a:t>04</a:t>
              </a:r>
            </a:p>
          </p:txBody>
        </p:sp>
      </p:grpSp>
      <p:grpSp>
        <p:nvGrpSpPr>
          <p:cNvPr id="111" name="Group 110">
            <a:extLst>
              <a:ext uri="{FF2B5EF4-FFF2-40B4-BE49-F238E27FC236}">
                <a16:creationId xmlns:a16="http://schemas.microsoft.com/office/drawing/2014/main" id="{60490D62-1B39-4844-A152-1450036AFE05}"/>
              </a:ext>
            </a:extLst>
          </p:cNvPr>
          <p:cNvGrpSpPr/>
          <p:nvPr userDrawn="1"/>
        </p:nvGrpSpPr>
        <p:grpSpPr>
          <a:xfrm>
            <a:off x="10631190" y="4303012"/>
            <a:ext cx="1126027" cy="1126027"/>
            <a:chOff x="202761" y="-35433"/>
            <a:chExt cx="1126027" cy="1126027"/>
          </a:xfrm>
        </p:grpSpPr>
        <p:pic>
          <p:nvPicPr>
            <p:cNvPr id="112" name="Picture 111" descr="Shape&#10;&#10;Description automatically generated">
              <a:extLst>
                <a:ext uri="{FF2B5EF4-FFF2-40B4-BE49-F238E27FC236}">
                  <a16:creationId xmlns:a16="http://schemas.microsoft.com/office/drawing/2014/main" id="{C33B3484-B019-2944-8DC2-1D57B41604D9}"/>
                </a:ext>
              </a:extLst>
            </p:cNvPr>
            <p:cNvPicPr>
              <a:picLocks noChangeAspect="1"/>
            </p:cNvPicPr>
            <p:nvPr/>
          </p:nvPicPr>
          <p:blipFill>
            <a:blip r:embed="rId2"/>
            <a:stretch>
              <a:fillRect/>
            </a:stretch>
          </p:blipFill>
          <p:spPr>
            <a:xfrm>
              <a:off x="202761" y="-35433"/>
              <a:ext cx="1126027" cy="1126027"/>
            </a:xfrm>
            <a:prstGeom prst="rect">
              <a:avLst/>
            </a:prstGeom>
          </p:spPr>
        </p:pic>
        <p:sp>
          <p:nvSpPr>
            <p:cNvPr id="113" name="TextBox 112">
              <a:extLst>
                <a:ext uri="{FF2B5EF4-FFF2-40B4-BE49-F238E27FC236}">
                  <a16:creationId xmlns:a16="http://schemas.microsoft.com/office/drawing/2014/main" id="{F6883D83-2743-514A-8A1F-A2F9A741E0F1}"/>
                </a:ext>
              </a:extLst>
            </p:cNvPr>
            <p:cNvSpPr txBox="1"/>
            <p:nvPr/>
          </p:nvSpPr>
          <p:spPr>
            <a:xfrm>
              <a:off x="393900" y="230063"/>
              <a:ext cx="743751" cy="584775"/>
            </a:xfrm>
            <a:prstGeom prst="rect">
              <a:avLst/>
            </a:prstGeom>
            <a:noFill/>
          </p:spPr>
          <p:txBody>
            <a:bodyPr wrap="square" rtlCol="0">
              <a:spAutoFit/>
            </a:bodyPr>
            <a:lstStyle/>
            <a:p>
              <a:pPr algn="ctr"/>
              <a:r>
                <a:rPr lang="en-US" sz="3200" b="1" dirty="0">
                  <a:solidFill>
                    <a:schemeClr val="bg1"/>
                  </a:solidFill>
                  <a:latin typeface="DIN Condensed" pitchFamily="2" charset="0"/>
                </a:rPr>
                <a:t>05</a:t>
              </a:r>
            </a:p>
          </p:txBody>
        </p:sp>
      </p:grpSp>
      <p:sp>
        <p:nvSpPr>
          <p:cNvPr id="117" name="Date Placeholder 3">
            <a:extLst>
              <a:ext uri="{FF2B5EF4-FFF2-40B4-BE49-F238E27FC236}">
                <a16:creationId xmlns:a16="http://schemas.microsoft.com/office/drawing/2014/main" id="{03305E6A-5D99-3C40-92DB-2739AEC4DB67}"/>
              </a:ext>
            </a:extLst>
          </p:cNvPr>
          <p:cNvSpPr>
            <a:spLocks noGrp="1"/>
          </p:cNvSpPr>
          <p:nvPr>
            <p:ph type="dt" sz="half" idx="10"/>
          </p:nvPr>
        </p:nvSpPr>
        <p:spPr>
          <a:xfrm>
            <a:off x="373685" y="6473916"/>
            <a:ext cx="2743200" cy="365125"/>
          </a:xfrm>
        </p:spPr>
        <p:txBody>
          <a:bodyPr/>
          <a:lstStyle/>
          <a:p>
            <a:r>
              <a:rPr lang="en-US" dirty="0"/>
              <a:t>Copyright ICMA 2022</a:t>
            </a:r>
          </a:p>
        </p:txBody>
      </p:sp>
    </p:spTree>
    <p:extLst>
      <p:ext uri="{BB962C8B-B14F-4D97-AF65-F5344CB8AC3E}">
        <p14:creationId xmlns:p14="http://schemas.microsoft.com/office/powerpoint/2010/main" val="22876369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9_Title and Vertical Text">
    <p:bg>
      <p:bgPr>
        <a:solidFill>
          <a:srgbClr val="12376E"/>
        </a:solidFill>
        <a:effectLst/>
      </p:bgPr>
    </p:bg>
    <p:spTree>
      <p:nvGrpSpPr>
        <p:cNvPr id="1" name=""/>
        <p:cNvGrpSpPr/>
        <p:nvPr/>
      </p:nvGrpSpPr>
      <p:grpSpPr>
        <a:xfrm>
          <a:off x="0" y="0"/>
          <a:ext cx="0" cy="0"/>
          <a:chOff x="0" y="0"/>
          <a:chExt cx="0" cy="0"/>
        </a:xfrm>
      </p:grpSpPr>
      <p:sp>
        <p:nvSpPr>
          <p:cNvPr id="68" name="Date Placeholder 3">
            <a:extLst>
              <a:ext uri="{FF2B5EF4-FFF2-40B4-BE49-F238E27FC236}">
                <a16:creationId xmlns:a16="http://schemas.microsoft.com/office/drawing/2014/main" id="{4F5FB201-E93F-024C-BBFC-92C66B172D31}"/>
              </a:ext>
            </a:extLst>
          </p:cNvPr>
          <p:cNvSpPr>
            <a:spLocks noGrp="1"/>
          </p:cNvSpPr>
          <p:nvPr>
            <p:ph type="dt" sz="half" idx="10"/>
          </p:nvPr>
        </p:nvSpPr>
        <p:spPr>
          <a:xfrm>
            <a:off x="113632" y="6473674"/>
            <a:ext cx="2743200" cy="365125"/>
          </a:xfrm>
        </p:spPr>
        <p:txBody>
          <a:bodyPr/>
          <a:lstStyle/>
          <a:p>
            <a:r>
              <a:rPr lang="en-US" dirty="0"/>
              <a:t>Copyright ICMA 2022</a:t>
            </a:r>
          </a:p>
        </p:txBody>
      </p:sp>
    </p:spTree>
    <p:extLst>
      <p:ext uri="{BB962C8B-B14F-4D97-AF65-F5344CB8AC3E}">
        <p14:creationId xmlns:p14="http://schemas.microsoft.com/office/powerpoint/2010/main" val="2385565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4A1531-D0A2-6F44-B6BC-5006EE3B2902}"/>
              </a:ext>
            </a:extLst>
          </p:cNvPr>
          <p:cNvSpPr>
            <a:spLocks noGrp="1"/>
          </p:cNvSpPr>
          <p:nvPr>
            <p:ph type="dt" sz="half" idx="10"/>
          </p:nvPr>
        </p:nvSpPr>
        <p:spPr/>
        <p:txBody>
          <a:bodyPr/>
          <a:lstStyle/>
          <a:p>
            <a:fld id="{C79456E7-F85F-AC4D-AA2D-CA13C4305735}" type="datetimeFigureOut">
              <a:rPr lang="en-US" smtClean="0"/>
              <a:t>5/17/23</a:t>
            </a:fld>
            <a:endParaRPr lang="en-US"/>
          </a:p>
        </p:txBody>
      </p:sp>
      <p:sp>
        <p:nvSpPr>
          <p:cNvPr id="3" name="Footer Placeholder 2">
            <a:extLst>
              <a:ext uri="{FF2B5EF4-FFF2-40B4-BE49-F238E27FC236}">
                <a16:creationId xmlns:a16="http://schemas.microsoft.com/office/drawing/2014/main" id="{C0B27BC9-94B6-004D-88E2-45D77D3DBEA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D842857-7BAA-D74D-B46C-7A19DE17C31C}"/>
              </a:ext>
            </a:extLst>
          </p:cNvPr>
          <p:cNvSpPr>
            <a:spLocks noGrp="1"/>
          </p:cNvSpPr>
          <p:nvPr>
            <p:ph type="sldNum" sz="quarter" idx="12"/>
          </p:nvPr>
        </p:nvSpPr>
        <p:spPr/>
        <p:txBody>
          <a:bodyPr/>
          <a:lstStyle/>
          <a:p>
            <a:fld id="{38B6B176-1E97-304E-9374-D78897733815}" type="slidenum">
              <a:rPr lang="en-US" smtClean="0"/>
              <a:t>‹#›</a:t>
            </a:fld>
            <a:endParaRPr lang="en-US"/>
          </a:p>
        </p:txBody>
      </p:sp>
    </p:spTree>
    <p:extLst>
      <p:ext uri="{BB962C8B-B14F-4D97-AF65-F5344CB8AC3E}">
        <p14:creationId xmlns:p14="http://schemas.microsoft.com/office/powerpoint/2010/main" val="9956091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0_Title and Vertical Text">
    <p:bg>
      <p:bgPr>
        <a:solidFill>
          <a:srgbClr val="12376E"/>
        </a:solidFill>
        <a:effectLst/>
      </p:bgPr>
    </p:bg>
    <p:spTree>
      <p:nvGrpSpPr>
        <p:cNvPr id="1" name=""/>
        <p:cNvGrpSpPr/>
        <p:nvPr/>
      </p:nvGrpSpPr>
      <p:grpSpPr>
        <a:xfrm>
          <a:off x="0" y="0"/>
          <a:ext cx="0" cy="0"/>
          <a:chOff x="0" y="0"/>
          <a:chExt cx="0" cy="0"/>
        </a:xfrm>
      </p:grpSpPr>
      <p:graphicFrame>
        <p:nvGraphicFramePr>
          <p:cNvPr id="60" name="Chart 59">
            <a:extLst>
              <a:ext uri="{FF2B5EF4-FFF2-40B4-BE49-F238E27FC236}">
                <a16:creationId xmlns:a16="http://schemas.microsoft.com/office/drawing/2014/main" id="{EB371371-CC3B-824A-9AD4-2E76356F81C5}"/>
              </a:ext>
            </a:extLst>
          </p:cNvPr>
          <p:cNvGraphicFramePr/>
          <p:nvPr userDrawn="1">
            <p:extLst>
              <p:ext uri="{D42A27DB-BD31-4B8C-83A1-F6EECF244321}">
                <p14:modId xmlns:p14="http://schemas.microsoft.com/office/powerpoint/2010/main" val="950717671"/>
              </p:ext>
            </p:extLst>
          </p:nvPr>
        </p:nvGraphicFramePr>
        <p:xfrm>
          <a:off x="5272287" y="855503"/>
          <a:ext cx="8128000" cy="5418667"/>
        </p:xfrm>
        <a:graphic>
          <a:graphicData uri="http://schemas.openxmlformats.org/drawingml/2006/chart">
            <c:chart xmlns:c="http://schemas.openxmlformats.org/drawingml/2006/chart" xmlns:r="http://schemas.openxmlformats.org/officeDocument/2006/relationships" r:id="rId2"/>
          </a:graphicData>
        </a:graphic>
      </p:graphicFrame>
      <p:sp>
        <p:nvSpPr>
          <p:cNvPr id="59" name="Date Placeholder 3">
            <a:extLst>
              <a:ext uri="{FF2B5EF4-FFF2-40B4-BE49-F238E27FC236}">
                <a16:creationId xmlns:a16="http://schemas.microsoft.com/office/drawing/2014/main" id="{7262E082-87F1-B24B-AA40-2AF0EC6974BB}"/>
              </a:ext>
            </a:extLst>
          </p:cNvPr>
          <p:cNvSpPr>
            <a:spLocks noGrp="1"/>
          </p:cNvSpPr>
          <p:nvPr>
            <p:ph type="dt" sz="half" idx="10"/>
          </p:nvPr>
        </p:nvSpPr>
        <p:spPr>
          <a:xfrm>
            <a:off x="373685" y="6473916"/>
            <a:ext cx="2743200" cy="365125"/>
          </a:xfrm>
        </p:spPr>
        <p:txBody>
          <a:bodyPr/>
          <a:lstStyle/>
          <a:p>
            <a:r>
              <a:rPr lang="en-US" dirty="0"/>
              <a:t>Copyright ICMA and ResourceX 2022</a:t>
            </a:r>
          </a:p>
        </p:txBody>
      </p:sp>
    </p:spTree>
    <p:extLst>
      <p:ext uri="{BB962C8B-B14F-4D97-AF65-F5344CB8AC3E}">
        <p14:creationId xmlns:p14="http://schemas.microsoft.com/office/powerpoint/2010/main" val="34194019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1_Title and Vertical Text">
    <p:bg>
      <p:bgPr>
        <a:solidFill>
          <a:schemeClr val="bg1"/>
        </a:solidFill>
        <a:effectLst/>
      </p:bgPr>
    </p:bg>
    <p:spTree>
      <p:nvGrpSpPr>
        <p:cNvPr id="1" name=""/>
        <p:cNvGrpSpPr/>
        <p:nvPr/>
      </p:nvGrpSpPr>
      <p:grpSpPr>
        <a:xfrm>
          <a:off x="0" y="0"/>
          <a:ext cx="0" cy="0"/>
          <a:chOff x="0" y="0"/>
          <a:chExt cx="0" cy="0"/>
        </a:xfrm>
      </p:grpSpPr>
      <p:pic>
        <p:nvPicPr>
          <p:cNvPr id="23" name="Picture 22" descr="Shape&#10;&#10;Description automatically generated">
            <a:extLst>
              <a:ext uri="{FF2B5EF4-FFF2-40B4-BE49-F238E27FC236}">
                <a16:creationId xmlns:a16="http://schemas.microsoft.com/office/drawing/2014/main" id="{7BCAD871-7D6B-B247-B962-5AE7DCD5AE6A}"/>
              </a:ext>
            </a:extLst>
          </p:cNvPr>
          <p:cNvPicPr>
            <a:picLocks noChangeAspect="1"/>
          </p:cNvPicPr>
          <p:nvPr userDrawn="1"/>
        </p:nvPicPr>
        <p:blipFill>
          <a:blip r:embed="rId2"/>
          <a:stretch>
            <a:fillRect/>
          </a:stretch>
        </p:blipFill>
        <p:spPr>
          <a:xfrm>
            <a:off x="6485718" y="2666143"/>
            <a:ext cx="3764007" cy="3764007"/>
          </a:xfrm>
          <a:prstGeom prst="rect">
            <a:avLst/>
          </a:prstGeom>
        </p:spPr>
      </p:pic>
      <p:sp>
        <p:nvSpPr>
          <p:cNvPr id="24" name="Rectangle 23">
            <a:extLst>
              <a:ext uri="{FF2B5EF4-FFF2-40B4-BE49-F238E27FC236}">
                <a16:creationId xmlns:a16="http://schemas.microsoft.com/office/drawing/2014/main" id="{53F56CCA-1B64-034E-B953-1CD9B5FEF2AB}"/>
              </a:ext>
            </a:extLst>
          </p:cNvPr>
          <p:cNvSpPr/>
          <p:nvPr userDrawn="1"/>
        </p:nvSpPr>
        <p:spPr>
          <a:xfrm>
            <a:off x="-991241" y="365385"/>
            <a:ext cx="6697525" cy="1015663"/>
          </a:xfrm>
          <a:prstGeom prst="rect">
            <a:avLst/>
          </a:prstGeom>
        </p:spPr>
        <p:txBody>
          <a:bodyPr wrap="square">
            <a:spAutoFit/>
          </a:bodyPr>
          <a:lstStyle/>
          <a:p>
            <a:pPr algn="ctr"/>
            <a:r>
              <a:rPr lang="en-US" sz="6000" spc="600" dirty="0">
                <a:solidFill>
                  <a:schemeClr val="bg1"/>
                </a:solidFill>
                <a:latin typeface="DIN Condensed" pitchFamily="2" charset="0"/>
              </a:rPr>
              <a:t>SLIDE TITLE</a:t>
            </a:r>
          </a:p>
        </p:txBody>
      </p:sp>
      <p:grpSp>
        <p:nvGrpSpPr>
          <p:cNvPr id="28" name="Group 27">
            <a:extLst>
              <a:ext uri="{FF2B5EF4-FFF2-40B4-BE49-F238E27FC236}">
                <a16:creationId xmlns:a16="http://schemas.microsoft.com/office/drawing/2014/main" id="{6CFEF2CA-B0BC-4B41-ABA4-5856B82CC4E9}"/>
              </a:ext>
            </a:extLst>
          </p:cNvPr>
          <p:cNvGrpSpPr/>
          <p:nvPr userDrawn="1"/>
        </p:nvGrpSpPr>
        <p:grpSpPr>
          <a:xfrm>
            <a:off x="7506744" y="1020651"/>
            <a:ext cx="4683745" cy="5377318"/>
            <a:chOff x="6763451" y="1708613"/>
            <a:chExt cx="4683745" cy="5377318"/>
          </a:xfrm>
        </p:grpSpPr>
        <p:pic>
          <p:nvPicPr>
            <p:cNvPr id="29" name="Picture 28" descr="Shape, arrow&#10;&#10;Description automatically generated">
              <a:extLst>
                <a:ext uri="{FF2B5EF4-FFF2-40B4-BE49-F238E27FC236}">
                  <a16:creationId xmlns:a16="http://schemas.microsoft.com/office/drawing/2014/main" id="{66615E31-1358-174B-9C8F-03DCBC9B6AC1}"/>
                </a:ext>
              </a:extLst>
            </p:cNvPr>
            <p:cNvPicPr>
              <a:picLocks noChangeAspect="1"/>
            </p:cNvPicPr>
            <p:nvPr/>
          </p:nvPicPr>
          <p:blipFill>
            <a:blip r:embed="rId3"/>
            <a:stretch>
              <a:fillRect/>
            </a:stretch>
          </p:blipFill>
          <p:spPr>
            <a:xfrm>
              <a:off x="7731141" y="3369876"/>
              <a:ext cx="3716055" cy="3716055"/>
            </a:xfrm>
            <a:prstGeom prst="rect">
              <a:avLst/>
            </a:prstGeom>
          </p:spPr>
        </p:pic>
        <p:pic>
          <p:nvPicPr>
            <p:cNvPr id="30" name="Picture 29" descr="Shape&#10;&#10;Description automatically generated with medium confidence">
              <a:extLst>
                <a:ext uri="{FF2B5EF4-FFF2-40B4-BE49-F238E27FC236}">
                  <a16:creationId xmlns:a16="http://schemas.microsoft.com/office/drawing/2014/main" id="{CF1A46A1-F085-3145-B6C5-CC52598CE23B}"/>
                </a:ext>
              </a:extLst>
            </p:cNvPr>
            <p:cNvPicPr>
              <a:picLocks noChangeAspect="1"/>
            </p:cNvPicPr>
            <p:nvPr/>
          </p:nvPicPr>
          <p:blipFill>
            <a:blip r:embed="rId4"/>
            <a:stretch>
              <a:fillRect/>
            </a:stretch>
          </p:blipFill>
          <p:spPr>
            <a:xfrm>
              <a:off x="6763451" y="1708613"/>
              <a:ext cx="3716055" cy="3716055"/>
            </a:xfrm>
            <a:prstGeom prst="rect">
              <a:avLst/>
            </a:prstGeom>
          </p:spPr>
        </p:pic>
      </p:grpSp>
      <p:sp>
        <p:nvSpPr>
          <p:cNvPr id="69" name="Date Placeholder 3">
            <a:extLst>
              <a:ext uri="{FF2B5EF4-FFF2-40B4-BE49-F238E27FC236}">
                <a16:creationId xmlns:a16="http://schemas.microsoft.com/office/drawing/2014/main" id="{5CA525C1-AB7D-F04E-B153-2BE9E91CD1B6}"/>
              </a:ext>
            </a:extLst>
          </p:cNvPr>
          <p:cNvSpPr>
            <a:spLocks noGrp="1"/>
          </p:cNvSpPr>
          <p:nvPr>
            <p:ph type="dt" sz="half" idx="10"/>
          </p:nvPr>
        </p:nvSpPr>
        <p:spPr>
          <a:xfrm>
            <a:off x="373685" y="6473916"/>
            <a:ext cx="2743200" cy="365125"/>
          </a:xfrm>
        </p:spPr>
        <p:txBody>
          <a:bodyPr/>
          <a:lstStyle/>
          <a:p>
            <a:r>
              <a:rPr lang="en-US" dirty="0"/>
              <a:t>Copyright ICMA 2022</a:t>
            </a:r>
          </a:p>
        </p:txBody>
      </p:sp>
    </p:spTree>
    <p:extLst>
      <p:ext uri="{BB962C8B-B14F-4D97-AF65-F5344CB8AC3E}">
        <p14:creationId xmlns:p14="http://schemas.microsoft.com/office/powerpoint/2010/main" val="11861051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2_Title and Vertical Text">
    <p:bg>
      <p:bgPr>
        <a:solidFill>
          <a:schemeClr val="bg1"/>
        </a:solidFill>
        <a:effectLst/>
      </p:bgPr>
    </p:bg>
    <p:spTree>
      <p:nvGrpSpPr>
        <p:cNvPr id="1" name=""/>
        <p:cNvGrpSpPr/>
        <p:nvPr/>
      </p:nvGrpSpPr>
      <p:grpSpPr>
        <a:xfrm>
          <a:off x="0" y="0"/>
          <a:ext cx="0" cy="0"/>
          <a:chOff x="0" y="0"/>
          <a:chExt cx="0" cy="0"/>
        </a:xfrm>
      </p:grpSpPr>
      <p:pic>
        <p:nvPicPr>
          <p:cNvPr id="35" name="Picture 34" descr="A picture containing sky, outdoor, city&#10;&#10;Description automatically generated">
            <a:extLst>
              <a:ext uri="{FF2B5EF4-FFF2-40B4-BE49-F238E27FC236}">
                <a16:creationId xmlns:a16="http://schemas.microsoft.com/office/drawing/2014/main" id="{BC8E56FC-F4BA-364D-8D92-479DE82D44A7}"/>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7449015" cy="6858000"/>
          </a:xfrm>
          <a:prstGeom prst="rect">
            <a:avLst/>
          </a:prstGeom>
        </p:spPr>
      </p:pic>
      <p:sp>
        <p:nvSpPr>
          <p:cNvPr id="36" name="Rectangle 35">
            <a:extLst>
              <a:ext uri="{FF2B5EF4-FFF2-40B4-BE49-F238E27FC236}">
                <a16:creationId xmlns:a16="http://schemas.microsoft.com/office/drawing/2014/main" id="{4409DEA5-47AF-C24A-A563-3CB21B024768}"/>
              </a:ext>
            </a:extLst>
          </p:cNvPr>
          <p:cNvSpPr/>
          <p:nvPr userDrawn="1"/>
        </p:nvSpPr>
        <p:spPr>
          <a:xfrm>
            <a:off x="0" y="0"/>
            <a:ext cx="7449015" cy="6858000"/>
          </a:xfrm>
          <a:prstGeom prst="rect">
            <a:avLst/>
          </a:prstGeom>
          <a:solidFill>
            <a:srgbClr val="10376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9653E064-C135-D548-B51C-740E43FCDDDC}"/>
              </a:ext>
            </a:extLst>
          </p:cNvPr>
          <p:cNvSpPr/>
          <p:nvPr userDrawn="1"/>
        </p:nvSpPr>
        <p:spPr>
          <a:xfrm>
            <a:off x="202682" y="2921581"/>
            <a:ext cx="7043659" cy="1015663"/>
          </a:xfrm>
          <a:prstGeom prst="rect">
            <a:avLst/>
          </a:prstGeom>
        </p:spPr>
        <p:txBody>
          <a:bodyPr wrap="none">
            <a:spAutoFit/>
          </a:bodyPr>
          <a:lstStyle/>
          <a:p>
            <a:pPr algn="ctr"/>
            <a:r>
              <a:rPr lang="en-US" sz="6000" spc="600" dirty="0">
                <a:solidFill>
                  <a:schemeClr val="bg1"/>
                </a:solidFill>
                <a:latin typeface="DIN Condensed" pitchFamily="2" charset="0"/>
              </a:rPr>
              <a:t>APPLYING EXCELLENCE</a:t>
            </a:r>
          </a:p>
        </p:txBody>
      </p:sp>
      <p:sp>
        <p:nvSpPr>
          <p:cNvPr id="40" name="TextBox 39">
            <a:extLst>
              <a:ext uri="{FF2B5EF4-FFF2-40B4-BE49-F238E27FC236}">
                <a16:creationId xmlns:a16="http://schemas.microsoft.com/office/drawing/2014/main" id="{4A4D5CB5-47A8-CB48-9FC3-3E59B9EEFD8B}"/>
              </a:ext>
            </a:extLst>
          </p:cNvPr>
          <p:cNvSpPr txBox="1"/>
          <p:nvPr/>
        </p:nvSpPr>
        <p:spPr>
          <a:xfrm>
            <a:off x="7281137" y="245318"/>
            <a:ext cx="1094039" cy="523220"/>
          </a:xfrm>
          <a:prstGeom prst="rect">
            <a:avLst/>
          </a:prstGeom>
          <a:noFill/>
        </p:spPr>
        <p:txBody>
          <a:bodyPr wrap="square" rtlCol="0">
            <a:spAutoFit/>
          </a:bodyPr>
          <a:lstStyle/>
          <a:p>
            <a:pPr algn="ctr"/>
            <a:r>
              <a:rPr lang="en-US" sz="2800" dirty="0">
                <a:solidFill>
                  <a:srgbClr val="03244D"/>
                </a:solidFill>
                <a:latin typeface="DIN Condensed" pitchFamily="2" charset="0"/>
              </a:rPr>
              <a:t>01</a:t>
            </a:r>
          </a:p>
        </p:txBody>
      </p:sp>
      <p:sp>
        <p:nvSpPr>
          <p:cNvPr id="43" name="TextBox 42">
            <a:extLst>
              <a:ext uri="{FF2B5EF4-FFF2-40B4-BE49-F238E27FC236}">
                <a16:creationId xmlns:a16="http://schemas.microsoft.com/office/drawing/2014/main" id="{4BCD3A99-0843-B14A-8FFC-3EAD0EA2191F}"/>
              </a:ext>
            </a:extLst>
          </p:cNvPr>
          <p:cNvSpPr txBox="1"/>
          <p:nvPr/>
        </p:nvSpPr>
        <p:spPr>
          <a:xfrm>
            <a:off x="7314752" y="1567854"/>
            <a:ext cx="1094039" cy="523220"/>
          </a:xfrm>
          <a:prstGeom prst="rect">
            <a:avLst/>
          </a:prstGeom>
          <a:noFill/>
        </p:spPr>
        <p:txBody>
          <a:bodyPr wrap="square" rtlCol="0">
            <a:spAutoFit/>
          </a:bodyPr>
          <a:lstStyle/>
          <a:p>
            <a:pPr algn="ctr"/>
            <a:r>
              <a:rPr lang="en-US" sz="2800" dirty="0">
                <a:solidFill>
                  <a:srgbClr val="03244D"/>
                </a:solidFill>
                <a:latin typeface="DIN Condensed" pitchFamily="2" charset="0"/>
              </a:rPr>
              <a:t>02</a:t>
            </a:r>
          </a:p>
        </p:txBody>
      </p:sp>
      <p:sp>
        <p:nvSpPr>
          <p:cNvPr id="50" name="TextBox 49">
            <a:extLst>
              <a:ext uri="{FF2B5EF4-FFF2-40B4-BE49-F238E27FC236}">
                <a16:creationId xmlns:a16="http://schemas.microsoft.com/office/drawing/2014/main" id="{37F0AAB2-4F95-4246-8841-D97C9A5C7E50}"/>
              </a:ext>
            </a:extLst>
          </p:cNvPr>
          <p:cNvSpPr txBox="1"/>
          <p:nvPr/>
        </p:nvSpPr>
        <p:spPr>
          <a:xfrm>
            <a:off x="7276474" y="2904845"/>
            <a:ext cx="1094039" cy="523220"/>
          </a:xfrm>
          <a:prstGeom prst="rect">
            <a:avLst/>
          </a:prstGeom>
          <a:noFill/>
        </p:spPr>
        <p:txBody>
          <a:bodyPr wrap="square" rtlCol="0">
            <a:spAutoFit/>
          </a:bodyPr>
          <a:lstStyle/>
          <a:p>
            <a:pPr algn="ctr"/>
            <a:r>
              <a:rPr lang="en-US" sz="2800" dirty="0">
                <a:solidFill>
                  <a:srgbClr val="03244D"/>
                </a:solidFill>
                <a:latin typeface="DIN Condensed" pitchFamily="2" charset="0"/>
              </a:rPr>
              <a:t>03</a:t>
            </a:r>
          </a:p>
        </p:txBody>
      </p:sp>
      <p:sp>
        <p:nvSpPr>
          <p:cNvPr id="53" name="TextBox 52">
            <a:extLst>
              <a:ext uri="{FF2B5EF4-FFF2-40B4-BE49-F238E27FC236}">
                <a16:creationId xmlns:a16="http://schemas.microsoft.com/office/drawing/2014/main" id="{A71DBBE2-9044-1B4D-952F-82A924F3874C}"/>
              </a:ext>
            </a:extLst>
          </p:cNvPr>
          <p:cNvSpPr txBox="1"/>
          <p:nvPr/>
        </p:nvSpPr>
        <p:spPr>
          <a:xfrm>
            <a:off x="7314752" y="4212926"/>
            <a:ext cx="1094039" cy="523220"/>
          </a:xfrm>
          <a:prstGeom prst="rect">
            <a:avLst/>
          </a:prstGeom>
          <a:noFill/>
        </p:spPr>
        <p:txBody>
          <a:bodyPr wrap="square" rtlCol="0">
            <a:spAutoFit/>
          </a:bodyPr>
          <a:lstStyle/>
          <a:p>
            <a:pPr algn="ctr"/>
            <a:r>
              <a:rPr lang="en-US" sz="2800" dirty="0">
                <a:solidFill>
                  <a:srgbClr val="03244D"/>
                </a:solidFill>
                <a:latin typeface="DIN Condensed" pitchFamily="2" charset="0"/>
              </a:rPr>
              <a:t>04</a:t>
            </a:r>
          </a:p>
        </p:txBody>
      </p:sp>
      <p:sp>
        <p:nvSpPr>
          <p:cNvPr id="56" name="TextBox 55">
            <a:extLst>
              <a:ext uri="{FF2B5EF4-FFF2-40B4-BE49-F238E27FC236}">
                <a16:creationId xmlns:a16="http://schemas.microsoft.com/office/drawing/2014/main" id="{82408E03-8DB6-B746-B89E-DC9BEAD07A50}"/>
              </a:ext>
            </a:extLst>
          </p:cNvPr>
          <p:cNvSpPr txBox="1"/>
          <p:nvPr/>
        </p:nvSpPr>
        <p:spPr>
          <a:xfrm>
            <a:off x="7314752" y="5535462"/>
            <a:ext cx="1094039" cy="523220"/>
          </a:xfrm>
          <a:prstGeom prst="rect">
            <a:avLst/>
          </a:prstGeom>
          <a:noFill/>
        </p:spPr>
        <p:txBody>
          <a:bodyPr wrap="square" rtlCol="0">
            <a:spAutoFit/>
          </a:bodyPr>
          <a:lstStyle/>
          <a:p>
            <a:pPr algn="ctr"/>
            <a:r>
              <a:rPr lang="en-US" sz="2800" dirty="0">
                <a:solidFill>
                  <a:srgbClr val="03244D"/>
                </a:solidFill>
                <a:latin typeface="DIN Condensed" pitchFamily="2" charset="0"/>
              </a:rPr>
              <a:t>05</a:t>
            </a:r>
          </a:p>
        </p:txBody>
      </p:sp>
      <p:cxnSp>
        <p:nvCxnSpPr>
          <p:cNvPr id="58" name="Straight Connector 57">
            <a:extLst>
              <a:ext uri="{FF2B5EF4-FFF2-40B4-BE49-F238E27FC236}">
                <a16:creationId xmlns:a16="http://schemas.microsoft.com/office/drawing/2014/main" id="{62423AAB-A4E7-A64E-8352-AE775AF3EE72}"/>
              </a:ext>
            </a:extLst>
          </p:cNvPr>
          <p:cNvCxnSpPr>
            <a:cxnSpLocks/>
          </p:cNvCxnSpPr>
          <p:nvPr userDrawn="1"/>
        </p:nvCxnSpPr>
        <p:spPr>
          <a:xfrm>
            <a:off x="8575288" y="1460810"/>
            <a:ext cx="2754351" cy="0"/>
          </a:xfrm>
          <a:prstGeom prst="line">
            <a:avLst/>
          </a:prstGeom>
          <a:ln>
            <a:solidFill>
              <a:srgbClr val="BFBCB2"/>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945BB96F-8F7A-7D40-9821-7DC272D4DCC4}"/>
              </a:ext>
            </a:extLst>
          </p:cNvPr>
          <p:cNvCxnSpPr>
            <a:cxnSpLocks/>
          </p:cNvCxnSpPr>
          <p:nvPr userDrawn="1"/>
        </p:nvCxnSpPr>
        <p:spPr>
          <a:xfrm>
            <a:off x="8575288" y="2795239"/>
            <a:ext cx="2754351" cy="0"/>
          </a:xfrm>
          <a:prstGeom prst="line">
            <a:avLst/>
          </a:prstGeom>
          <a:ln>
            <a:solidFill>
              <a:srgbClr val="BFBCB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2DD32B88-0002-AE44-A3E4-9E210348A01F}"/>
              </a:ext>
            </a:extLst>
          </p:cNvPr>
          <p:cNvCxnSpPr>
            <a:cxnSpLocks/>
          </p:cNvCxnSpPr>
          <p:nvPr userDrawn="1"/>
        </p:nvCxnSpPr>
        <p:spPr>
          <a:xfrm>
            <a:off x="8691686" y="4107366"/>
            <a:ext cx="2754351" cy="0"/>
          </a:xfrm>
          <a:prstGeom prst="line">
            <a:avLst/>
          </a:prstGeom>
          <a:ln>
            <a:solidFill>
              <a:srgbClr val="BFBCB2"/>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5B732CF-E0CE-A844-A4F7-503128682EBB}"/>
              </a:ext>
            </a:extLst>
          </p:cNvPr>
          <p:cNvCxnSpPr>
            <a:cxnSpLocks/>
          </p:cNvCxnSpPr>
          <p:nvPr userDrawn="1"/>
        </p:nvCxnSpPr>
        <p:spPr>
          <a:xfrm>
            <a:off x="8754714" y="5430644"/>
            <a:ext cx="2754351" cy="0"/>
          </a:xfrm>
          <a:prstGeom prst="line">
            <a:avLst/>
          </a:prstGeom>
          <a:ln>
            <a:solidFill>
              <a:srgbClr val="BFBCB2"/>
            </a:solidFill>
          </a:ln>
        </p:spPr>
        <p:style>
          <a:lnRef idx="1">
            <a:schemeClr val="accent1"/>
          </a:lnRef>
          <a:fillRef idx="0">
            <a:schemeClr val="accent1"/>
          </a:fillRef>
          <a:effectRef idx="0">
            <a:schemeClr val="accent1"/>
          </a:effectRef>
          <a:fontRef idx="minor">
            <a:schemeClr val="tx1"/>
          </a:fontRef>
        </p:style>
      </p:cxnSp>
      <p:sp>
        <p:nvSpPr>
          <p:cNvPr id="73" name="Date Placeholder 3">
            <a:extLst>
              <a:ext uri="{FF2B5EF4-FFF2-40B4-BE49-F238E27FC236}">
                <a16:creationId xmlns:a16="http://schemas.microsoft.com/office/drawing/2014/main" id="{B0D80859-54BF-374D-ABB7-E6C389D46416}"/>
              </a:ext>
            </a:extLst>
          </p:cNvPr>
          <p:cNvSpPr>
            <a:spLocks noGrp="1"/>
          </p:cNvSpPr>
          <p:nvPr>
            <p:ph type="dt" sz="half" idx="10"/>
          </p:nvPr>
        </p:nvSpPr>
        <p:spPr>
          <a:xfrm>
            <a:off x="373685" y="6473916"/>
            <a:ext cx="2743200" cy="365125"/>
          </a:xfrm>
        </p:spPr>
        <p:txBody>
          <a:bodyPr/>
          <a:lstStyle/>
          <a:p>
            <a:r>
              <a:rPr lang="en-US" dirty="0"/>
              <a:t>Copyright ICMA and ResourceX 2022</a:t>
            </a:r>
          </a:p>
        </p:txBody>
      </p:sp>
    </p:spTree>
    <p:extLst>
      <p:ext uri="{BB962C8B-B14F-4D97-AF65-F5344CB8AC3E}">
        <p14:creationId xmlns:p14="http://schemas.microsoft.com/office/powerpoint/2010/main" val="11181522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3_Title and Vertical Text">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3847932-0042-2640-ADD1-1E737234A800}"/>
              </a:ext>
            </a:extLst>
          </p:cNvPr>
          <p:cNvSpPr/>
          <p:nvPr userDrawn="1"/>
        </p:nvSpPr>
        <p:spPr>
          <a:xfrm>
            <a:off x="327840" y="328891"/>
            <a:ext cx="6263459" cy="830997"/>
          </a:xfrm>
          <a:prstGeom prst="rect">
            <a:avLst/>
          </a:prstGeom>
          <a:solidFill>
            <a:srgbClr val="1037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pc="600" dirty="0">
                <a:latin typeface="DIN Condensed" pitchFamily="2" charset="0"/>
              </a:rPr>
              <a:t>WAS THIS EXPERIENCE</a:t>
            </a:r>
          </a:p>
        </p:txBody>
      </p:sp>
      <p:sp>
        <p:nvSpPr>
          <p:cNvPr id="30" name="Content Placeholder 22">
            <a:extLst>
              <a:ext uri="{FF2B5EF4-FFF2-40B4-BE49-F238E27FC236}">
                <a16:creationId xmlns:a16="http://schemas.microsoft.com/office/drawing/2014/main" id="{6155B92A-0D18-FC49-A317-22C0AD22AE71}"/>
              </a:ext>
            </a:extLst>
          </p:cNvPr>
          <p:cNvSpPr txBox="1">
            <a:spLocks/>
          </p:cNvSpPr>
          <p:nvPr userDrawn="1"/>
        </p:nvSpPr>
        <p:spPr>
          <a:xfrm>
            <a:off x="0" y="2335862"/>
            <a:ext cx="12192000" cy="4148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buNone/>
            </a:pPr>
            <a:r>
              <a:rPr lang="en-US" sz="1800" dirty="0">
                <a:latin typeface="Lato" panose="020F0502020204030203" pitchFamily="34" charset="77"/>
              </a:rPr>
              <a:t>Please take a few minutes to give us your thoughts by using the QR code or survey link below. </a:t>
            </a:r>
          </a:p>
        </p:txBody>
      </p:sp>
      <p:sp>
        <p:nvSpPr>
          <p:cNvPr id="31" name="Rectangle 30">
            <a:extLst>
              <a:ext uri="{FF2B5EF4-FFF2-40B4-BE49-F238E27FC236}">
                <a16:creationId xmlns:a16="http://schemas.microsoft.com/office/drawing/2014/main" id="{69FD2B4D-8A53-814C-9F8B-7853D2B79F3F}"/>
              </a:ext>
            </a:extLst>
          </p:cNvPr>
          <p:cNvSpPr/>
          <p:nvPr userDrawn="1"/>
        </p:nvSpPr>
        <p:spPr>
          <a:xfrm>
            <a:off x="4290241" y="1297715"/>
            <a:ext cx="6549938" cy="830997"/>
          </a:xfrm>
          <a:prstGeom prst="rect">
            <a:avLst/>
          </a:prstGeom>
          <a:solidFill>
            <a:srgbClr val="1037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pc="600" dirty="0">
                <a:latin typeface="DIN Condensed" pitchFamily="2" charset="0"/>
              </a:rPr>
              <a:t>RELEVANT &amp; ENGAGING? </a:t>
            </a:r>
          </a:p>
        </p:txBody>
      </p:sp>
      <p:sp>
        <p:nvSpPr>
          <p:cNvPr id="44" name="Date Placeholder 3">
            <a:extLst>
              <a:ext uri="{FF2B5EF4-FFF2-40B4-BE49-F238E27FC236}">
                <a16:creationId xmlns:a16="http://schemas.microsoft.com/office/drawing/2014/main" id="{645D72C3-BE9F-554E-B4C0-A41AE5C8FF2A}"/>
              </a:ext>
            </a:extLst>
          </p:cNvPr>
          <p:cNvSpPr>
            <a:spLocks noGrp="1"/>
          </p:cNvSpPr>
          <p:nvPr>
            <p:ph type="dt" sz="half" idx="10"/>
          </p:nvPr>
        </p:nvSpPr>
        <p:spPr>
          <a:xfrm>
            <a:off x="373685" y="6473916"/>
            <a:ext cx="2743200" cy="365125"/>
          </a:xfrm>
        </p:spPr>
        <p:txBody>
          <a:bodyPr/>
          <a:lstStyle/>
          <a:p>
            <a:r>
              <a:rPr lang="en-US" dirty="0"/>
              <a:t>Copyright ICMA and ResourceX 2022</a:t>
            </a:r>
          </a:p>
        </p:txBody>
      </p:sp>
      <p:sp>
        <p:nvSpPr>
          <p:cNvPr id="8" name="Rectangle 7">
            <a:extLst>
              <a:ext uri="{FF2B5EF4-FFF2-40B4-BE49-F238E27FC236}">
                <a16:creationId xmlns:a16="http://schemas.microsoft.com/office/drawing/2014/main" id="{FEDD3897-BAEC-144E-9798-C5F61F7EF6F1}"/>
              </a:ext>
            </a:extLst>
          </p:cNvPr>
          <p:cNvSpPr/>
          <p:nvPr userDrawn="1"/>
        </p:nvSpPr>
        <p:spPr>
          <a:xfrm>
            <a:off x="1980555" y="3876439"/>
            <a:ext cx="2806432" cy="461665"/>
          </a:xfrm>
          <a:prstGeom prst="rect">
            <a:avLst/>
          </a:prstGeom>
        </p:spPr>
        <p:txBody>
          <a:bodyPr wrap="square">
            <a:spAutoFit/>
          </a:bodyPr>
          <a:lstStyle/>
          <a:p>
            <a:pPr algn="ctr"/>
            <a:r>
              <a:rPr lang="en-US" sz="2400" spc="0" dirty="0">
                <a:solidFill>
                  <a:srgbClr val="12376E"/>
                </a:solidFill>
                <a:latin typeface="Lato" panose="020F0502020204030203" pitchFamily="34" charset="77"/>
              </a:rPr>
              <a:t>Add QR code here</a:t>
            </a:r>
          </a:p>
        </p:txBody>
      </p:sp>
    </p:spTree>
    <p:extLst>
      <p:ext uri="{BB962C8B-B14F-4D97-AF65-F5344CB8AC3E}">
        <p14:creationId xmlns:p14="http://schemas.microsoft.com/office/powerpoint/2010/main" val="40583801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BB4F5DC-9747-A144-94CE-809EC2ABAA3E}"/>
              </a:ext>
            </a:extLst>
          </p:cNvPr>
          <p:cNvSpPr>
            <a:spLocks noGrp="1"/>
          </p:cNvSpPr>
          <p:nvPr>
            <p:ph type="dt" sz="half" idx="10"/>
          </p:nvPr>
        </p:nvSpPr>
        <p:spPr>
          <a:xfrm>
            <a:off x="563880" y="6356350"/>
            <a:ext cx="2743200" cy="365125"/>
          </a:xfrm>
        </p:spPr>
        <p:txBody>
          <a:bodyPr/>
          <a:lstStyle/>
          <a:p>
            <a:r>
              <a:rPr lang="en-US" dirty="0"/>
              <a:t>Copyright ICMA and ResourceX 2022</a:t>
            </a:r>
          </a:p>
        </p:txBody>
      </p:sp>
      <p:pic>
        <p:nvPicPr>
          <p:cNvPr id="8" name="Picture 7" descr="Icon&#10;&#10;Description automatically generated">
            <a:extLst>
              <a:ext uri="{FF2B5EF4-FFF2-40B4-BE49-F238E27FC236}">
                <a16:creationId xmlns:a16="http://schemas.microsoft.com/office/drawing/2014/main" id="{2F6E9743-15D4-BA40-82BA-98EAF87A341B}"/>
              </a:ext>
            </a:extLst>
          </p:cNvPr>
          <p:cNvPicPr>
            <a:picLocks noChangeAspect="1"/>
          </p:cNvPicPr>
          <p:nvPr userDrawn="1"/>
        </p:nvPicPr>
        <p:blipFill>
          <a:blip r:embed="rId2"/>
          <a:stretch>
            <a:fillRect/>
          </a:stretch>
        </p:blipFill>
        <p:spPr>
          <a:xfrm>
            <a:off x="8844646" y="2989276"/>
            <a:ext cx="879446" cy="879446"/>
          </a:xfrm>
          <a:prstGeom prst="rect">
            <a:avLst/>
          </a:prstGeom>
        </p:spPr>
      </p:pic>
      <p:sp>
        <p:nvSpPr>
          <p:cNvPr id="10" name="TextBox 9">
            <a:extLst>
              <a:ext uri="{FF2B5EF4-FFF2-40B4-BE49-F238E27FC236}">
                <a16:creationId xmlns:a16="http://schemas.microsoft.com/office/drawing/2014/main" id="{06D2377D-F9CE-2D4D-BC19-E9DC7A433BBD}"/>
              </a:ext>
            </a:extLst>
          </p:cNvPr>
          <p:cNvSpPr txBox="1"/>
          <p:nvPr userDrawn="1"/>
        </p:nvSpPr>
        <p:spPr>
          <a:xfrm>
            <a:off x="1357889" y="2451490"/>
            <a:ext cx="6386513" cy="1200329"/>
          </a:xfrm>
          <a:prstGeom prst="rect">
            <a:avLst/>
          </a:prstGeom>
          <a:noFill/>
        </p:spPr>
        <p:txBody>
          <a:bodyPr wrap="square" rtlCol="0">
            <a:spAutoFit/>
          </a:bodyPr>
          <a:lstStyle/>
          <a:p>
            <a:pPr algn="ctr"/>
            <a:r>
              <a:rPr lang="en-US" sz="7200" spc="600" dirty="0">
                <a:solidFill>
                  <a:schemeClr val="bg1"/>
                </a:solidFill>
                <a:latin typeface="DIN Condensed" pitchFamily="2" charset="0"/>
              </a:rPr>
              <a:t>THANK YOU</a:t>
            </a:r>
          </a:p>
        </p:txBody>
      </p:sp>
      <p:cxnSp>
        <p:nvCxnSpPr>
          <p:cNvPr id="13" name="Straight Connector 12">
            <a:extLst>
              <a:ext uri="{FF2B5EF4-FFF2-40B4-BE49-F238E27FC236}">
                <a16:creationId xmlns:a16="http://schemas.microsoft.com/office/drawing/2014/main" id="{DAACE043-E89F-C84F-A9DA-FA6BF557B2E1}"/>
              </a:ext>
            </a:extLst>
          </p:cNvPr>
          <p:cNvCxnSpPr/>
          <p:nvPr userDrawn="1"/>
        </p:nvCxnSpPr>
        <p:spPr>
          <a:xfrm>
            <a:off x="8754177" y="0"/>
            <a:ext cx="0" cy="685800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E2E67F21-1762-F14F-9448-DD6BD2DC59F6}"/>
              </a:ext>
            </a:extLst>
          </p:cNvPr>
          <p:cNvSpPr/>
          <p:nvPr userDrawn="1"/>
        </p:nvSpPr>
        <p:spPr>
          <a:xfrm>
            <a:off x="8754179" y="1017456"/>
            <a:ext cx="3437821" cy="461665"/>
          </a:xfrm>
          <a:prstGeom prst="rect">
            <a:avLst/>
          </a:prstGeom>
        </p:spPr>
        <p:txBody>
          <a:bodyPr wrap="square">
            <a:spAutoFit/>
          </a:bodyPr>
          <a:lstStyle/>
          <a:p>
            <a:pPr algn="ctr"/>
            <a:r>
              <a:rPr lang="en-US" sz="2400" spc="300" dirty="0">
                <a:solidFill>
                  <a:schemeClr val="bg1"/>
                </a:solidFill>
                <a:latin typeface="DIN Condensed" pitchFamily="2" charset="0"/>
              </a:rPr>
              <a:t>CONTACT</a:t>
            </a:r>
          </a:p>
        </p:txBody>
      </p:sp>
      <p:pic>
        <p:nvPicPr>
          <p:cNvPr id="18" name="Picture 17" descr="A picture containing icon&#10;&#10;Description automatically generated">
            <a:extLst>
              <a:ext uri="{FF2B5EF4-FFF2-40B4-BE49-F238E27FC236}">
                <a16:creationId xmlns:a16="http://schemas.microsoft.com/office/drawing/2014/main" id="{7053C15A-0FB1-9644-AB2B-D72FF9E19B23}"/>
              </a:ext>
            </a:extLst>
          </p:cNvPr>
          <p:cNvPicPr>
            <a:picLocks noChangeAspect="1"/>
          </p:cNvPicPr>
          <p:nvPr userDrawn="1"/>
        </p:nvPicPr>
        <p:blipFill>
          <a:blip r:embed="rId3"/>
          <a:stretch>
            <a:fillRect/>
          </a:stretch>
        </p:blipFill>
        <p:spPr>
          <a:xfrm>
            <a:off x="8844646" y="1685784"/>
            <a:ext cx="890166" cy="890166"/>
          </a:xfrm>
          <a:prstGeom prst="rect">
            <a:avLst/>
          </a:prstGeom>
        </p:spPr>
      </p:pic>
      <p:pic>
        <p:nvPicPr>
          <p:cNvPr id="19" name="Picture 18" descr="Icon&#10;&#10;Description automatically generated">
            <a:extLst>
              <a:ext uri="{FF2B5EF4-FFF2-40B4-BE49-F238E27FC236}">
                <a16:creationId xmlns:a16="http://schemas.microsoft.com/office/drawing/2014/main" id="{AD73860D-E1D5-384F-99D8-0B06835C3A7B}"/>
              </a:ext>
            </a:extLst>
          </p:cNvPr>
          <p:cNvPicPr>
            <a:picLocks noChangeAspect="1"/>
          </p:cNvPicPr>
          <p:nvPr userDrawn="1"/>
        </p:nvPicPr>
        <p:blipFill>
          <a:blip r:embed="rId4"/>
          <a:stretch>
            <a:fillRect/>
          </a:stretch>
        </p:blipFill>
        <p:spPr>
          <a:xfrm>
            <a:off x="8884726" y="4224616"/>
            <a:ext cx="890166" cy="890166"/>
          </a:xfrm>
          <a:prstGeom prst="rect">
            <a:avLst/>
          </a:prstGeom>
        </p:spPr>
      </p:pic>
    </p:spTree>
    <p:extLst>
      <p:ext uri="{BB962C8B-B14F-4D97-AF65-F5344CB8AC3E}">
        <p14:creationId xmlns:p14="http://schemas.microsoft.com/office/powerpoint/2010/main" val="130320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911B1-7B11-CB4A-8735-335762EB6E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9E0CFE2-85B9-3241-828E-34FBD6940A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8F54D2-D345-054D-BECA-7E4412B680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6AC0463-FAB9-8647-9AD6-D37C6A5CB28B}"/>
              </a:ext>
            </a:extLst>
          </p:cNvPr>
          <p:cNvSpPr>
            <a:spLocks noGrp="1"/>
          </p:cNvSpPr>
          <p:nvPr>
            <p:ph type="dt" sz="half" idx="10"/>
          </p:nvPr>
        </p:nvSpPr>
        <p:spPr/>
        <p:txBody>
          <a:bodyPr/>
          <a:lstStyle/>
          <a:p>
            <a:fld id="{C79456E7-F85F-AC4D-AA2D-CA13C4305735}" type="datetimeFigureOut">
              <a:rPr lang="en-US" smtClean="0"/>
              <a:t>5/17/23</a:t>
            </a:fld>
            <a:endParaRPr lang="en-US"/>
          </a:p>
        </p:txBody>
      </p:sp>
      <p:sp>
        <p:nvSpPr>
          <p:cNvPr id="6" name="Footer Placeholder 5">
            <a:extLst>
              <a:ext uri="{FF2B5EF4-FFF2-40B4-BE49-F238E27FC236}">
                <a16:creationId xmlns:a16="http://schemas.microsoft.com/office/drawing/2014/main" id="{68B19DF4-E58A-2144-86ED-C64E05F093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7DB713-2F6D-D64E-8E58-0EA8A159AEB3}"/>
              </a:ext>
            </a:extLst>
          </p:cNvPr>
          <p:cNvSpPr>
            <a:spLocks noGrp="1"/>
          </p:cNvSpPr>
          <p:nvPr>
            <p:ph type="sldNum" sz="quarter" idx="12"/>
          </p:nvPr>
        </p:nvSpPr>
        <p:spPr/>
        <p:txBody>
          <a:bodyPr/>
          <a:lstStyle/>
          <a:p>
            <a:fld id="{38B6B176-1E97-304E-9374-D78897733815}" type="slidenum">
              <a:rPr lang="en-US" smtClean="0"/>
              <a:t>‹#›</a:t>
            </a:fld>
            <a:endParaRPr lang="en-US"/>
          </a:p>
        </p:txBody>
      </p:sp>
    </p:spTree>
    <p:extLst>
      <p:ext uri="{BB962C8B-B14F-4D97-AF65-F5344CB8AC3E}">
        <p14:creationId xmlns:p14="http://schemas.microsoft.com/office/powerpoint/2010/main" val="2195040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5C01-B955-6241-8BF9-8D543687D5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0F78D2-4440-2149-BD34-742343C835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0194D34-DD2A-6744-A07F-EDA6045E11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08D3687-3529-1144-9B99-9CD6DACA12F4}"/>
              </a:ext>
            </a:extLst>
          </p:cNvPr>
          <p:cNvSpPr>
            <a:spLocks noGrp="1"/>
          </p:cNvSpPr>
          <p:nvPr>
            <p:ph type="dt" sz="half" idx="10"/>
          </p:nvPr>
        </p:nvSpPr>
        <p:spPr/>
        <p:txBody>
          <a:bodyPr/>
          <a:lstStyle/>
          <a:p>
            <a:fld id="{C79456E7-F85F-AC4D-AA2D-CA13C4305735}" type="datetimeFigureOut">
              <a:rPr lang="en-US" smtClean="0"/>
              <a:t>5/17/23</a:t>
            </a:fld>
            <a:endParaRPr lang="en-US"/>
          </a:p>
        </p:txBody>
      </p:sp>
      <p:sp>
        <p:nvSpPr>
          <p:cNvPr id="6" name="Footer Placeholder 5">
            <a:extLst>
              <a:ext uri="{FF2B5EF4-FFF2-40B4-BE49-F238E27FC236}">
                <a16:creationId xmlns:a16="http://schemas.microsoft.com/office/drawing/2014/main" id="{725BA704-9574-384B-9B35-E5C1DA6326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16F0D0-D557-4140-95CC-10EE52582D85}"/>
              </a:ext>
            </a:extLst>
          </p:cNvPr>
          <p:cNvSpPr>
            <a:spLocks noGrp="1"/>
          </p:cNvSpPr>
          <p:nvPr>
            <p:ph type="sldNum" sz="quarter" idx="12"/>
          </p:nvPr>
        </p:nvSpPr>
        <p:spPr/>
        <p:txBody>
          <a:bodyPr/>
          <a:lstStyle/>
          <a:p>
            <a:fld id="{38B6B176-1E97-304E-9374-D78897733815}" type="slidenum">
              <a:rPr lang="en-US" smtClean="0"/>
              <a:t>‹#›</a:t>
            </a:fld>
            <a:endParaRPr lang="en-US"/>
          </a:p>
        </p:txBody>
      </p:sp>
    </p:spTree>
    <p:extLst>
      <p:ext uri="{BB962C8B-B14F-4D97-AF65-F5344CB8AC3E}">
        <p14:creationId xmlns:p14="http://schemas.microsoft.com/office/powerpoint/2010/main" val="314495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5" Type="http://schemas.openxmlformats.org/officeDocument/2006/relationships/theme" Target="../theme/theme3.xml"/><Relationship Id="rId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4.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theme" Target="../theme/theme6.xml"/><Relationship Id="rId5" Type="http://schemas.openxmlformats.org/officeDocument/2006/relationships/slideLayout" Target="../slideLayouts/slideLayout43.xml"/><Relationship Id="rId4" Type="http://schemas.openxmlformats.org/officeDocument/2006/relationships/slideLayout" Target="../slideLayouts/slideLayout42.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theme" Target="../theme/theme7.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slideLayout" Target="../slideLayouts/slideLayout74.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22BAB9-F294-254A-A02B-BE6FDC0341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BB0A7D2-CF32-EB47-902A-3DD91EE01E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C1CA18-5089-4948-B36D-C7020F05F0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9456E7-F85F-AC4D-AA2D-CA13C4305735}" type="datetimeFigureOut">
              <a:rPr lang="en-US" smtClean="0"/>
              <a:t>5/17/23</a:t>
            </a:fld>
            <a:endParaRPr lang="en-US"/>
          </a:p>
        </p:txBody>
      </p:sp>
      <p:sp>
        <p:nvSpPr>
          <p:cNvPr id="5" name="Footer Placeholder 4">
            <a:extLst>
              <a:ext uri="{FF2B5EF4-FFF2-40B4-BE49-F238E27FC236}">
                <a16:creationId xmlns:a16="http://schemas.microsoft.com/office/drawing/2014/main" id="{84940FB0-3053-A046-BECC-BF6A5679E3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ADC8916-F119-D541-9409-BF01D0738C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B6B176-1E97-304E-9374-D78897733815}" type="slidenum">
              <a:rPr lang="en-US" smtClean="0"/>
              <a:t>‹#›</a:t>
            </a:fld>
            <a:endParaRPr lang="en-US"/>
          </a:p>
        </p:txBody>
      </p:sp>
    </p:spTree>
    <p:extLst>
      <p:ext uri="{BB962C8B-B14F-4D97-AF65-F5344CB8AC3E}">
        <p14:creationId xmlns:p14="http://schemas.microsoft.com/office/powerpoint/2010/main" val="13581134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824" r:id="rId12"/>
    <p:sldLayoutId id="214748385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a:off x="533400" y="1384300"/>
            <a:ext cx="11126349" cy="91"/>
          </a:xfrm>
          <a:prstGeom prst="line">
            <a:avLst/>
          </a:prstGeom>
          <a:ln w="12700">
            <a:solidFill>
              <a:srgbClr val="9A9A9A"/>
            </a:solidFill>
            <a:miter lim="400000"/>
          </a:ln>
        </p:spPr>
        <p:txBody>
          <a:bodyPr lIns="25400" tIns="25400" rIns="25400" bIns="25400" anchor="ctr"/>
          <a:lstStyle/>
          <a:p>
            <a:pPr algn="l" defTabSz="228600">
              <a:defRPr sz="1200">
                <a:latin typeface="Helvetica"/>
                <a:ea typeface="Helvetica"/>
                <a:cs typeface="Helvetica"/>
                <a:sym typeface="Helvetica"/>
              </a:defRPr>
            </a:pPr>
            <a:endParaRPr sz="600"/>
          </a:p>
        </p:txBody>
      </p:sp>
      <p:sp>
        <p:nvSpPr>
          <p:cNvPr id="3" name="Shape 3"/>
          <p:cNvSpPr>
            <a:spLocks noGrp="1"/>
          </p:cNvSpPr>
          <p:nvPr>
            <p:ph type="title"/>
          </p:nvPr>
        </p:nvSpPr>
        <p:spPr>
          <a:xfrm>
            <a:off x="533400" y="234950"/>
            <a:ext cx="11118850" cy="98425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b">
            <a:normAutofit/>
          </a:bodyPr>
          <a:lstStyle/>
          <a:p>
            <a:r>
              <a:t>Title Text</a:t>
            </a:r>
          </a:p>
        </p:txBody>
      </p:sp>
      <p:sp>
        <p:nvSpPr>
          <p:cNvPr id="4" name="Shape 4"/>
          <p:cNvSpPr>
            <a:spLocks noGrp="1"/>
          </p:cNvSpPr>
          <p:nvPr>
            <p:ph type="body" idx="1"/>
          </p:nvPr>
        </p:nvSpPr>
        <p:spPr>
          <a:xfrm>
            <a:off x="533400" y="1562100"/>
            <a:ext cx="11118850" cy="46863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5" name="Shape 5"/>
          <p:cNvSpPr>
            <a:spLocks noGrp="1"/>
          </p:cNvSpPr>
          <p:nvPr>
            <p:ph type="sldNum" sz="quarter" idx="2"/>
          </p:nvPr>
        </p:nvSpPr>
        <p:spPr>
          <a:xfrm>
            <a:off x="11564737" y="6496050"/>
            <a:ext cx="227626" cy="241092"/>
          </a:xfrm>
          <a:prstGeom prst="rect">
            <a:avLst/>
          </a:prstGeom>
          <a:ln w="12700">
            <a:miter lim="400000"/>
          </a:ln>
        </p:spPr>
        <p:txBody>
          <a:bodyPr wrap="none" lIns="50800" tIns="50800" rIns="50800" bIns="50800">
            <a:spAutoFit/>
          </a:bodyPr>
          <a:lstStyle>
            <a:lvl1pPr algn="r">
              <a:defRPr sz="900">
                <a:latin typeface="Helvetica Neue"/>
                <a:ea typeface="Helvetica Neue"/>
                <a:cs typeface="Helvetica Neue"/>
                <a:sym typeface="Helvetica Neue"/>
              </a:defRPr>
            </a:lvl1pPr>
          </a:lstStyle>
          <a:p>
            <a:fld id="{86CB4B4D-7CA3-9044-876B-883B54F8677D}" type="slidenum">
              <a:t>‹#›</a:t>
            </a:fld>
            <a:endParaRPr/>
          </a:p>
        </p:txBody>
      </p:sp>
    </p:spTree>
    <p:extLst>
      <p:ext uri="{BB962C8B-B14F-4D97-AF65-F5344CB8AC3E}">
        <p14:creationId xmlns:p14="http://schemas.microsoft.com/office/powerpoint/2010/main" val="312649254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Lst>
  <p:transition spd="med"/>
  <p:txStyles>
    <p:titleStyle>
      <a:lvl1pPr marL="0" marR="0" indent="0" algn="l" defTabSz="412750" rtl="0" latinLnBrk="0">
        <a:lnSpc>
          <a:spcPct val="100000"/>
        </a:lnSpc>
        <a:spcBef>
          <a:spcPts val="0"/>
        </a:spcBef>
        <a:spcAft>
          <a:spcPts val="0"/>
        </a:spcAft>
        <a:buClrTx/>
        <a:buSzTx/>
        <a:buFontTx/>
        <a:buNone/>
        <a:tabLst/>
        <a:defRPr sz="2900" b="0" i="0" u="none" strike="noStrike" cap="none" spc="0" baseline="0">
          <a:ln>
            <a:noFill/>
          </a:ln>
          <a:solidFill>
            <a:srgbClr val="000000"/>
          </a:solidFill>
          <a:uFillTx/>
          <a:latin typeface="+mn-lt"/>
          <a:ea typeface="+mn-ea"/>
          <a:cs typeface="+mn-cs"/>
          <a:sym typeface="Helvetica Neue Light"/>
        </a:defRPr>
      </a:lvl1pPr>
      <a:lvl2pPr marL="0" marR="0" indent="114300" algn="l" defTabSz="412750" rtl="0" latinLnBrk="0">
        <a:lnSpc>
          <a:spcPct val="100000"/>
        </a:lnSpc>
        <a:spcBef>
          <a:spcPts val="0"/>
        </a:spcBef>
        <a:spcAft>
          <a:spcPts val="0"/>
        </a:spcAft>
        <a:buClrTx/>
        <a:buSzTx/>
        <a:buFontTx/>
        <a:buNone/>
        <a:tabLst/>
        <a:defRPr sz="2900" b="0" i="0" u="none" strike="noStrike" cap="none" spc="0" baseline="0">
          <a:ln>
            <a:noFill/>
          </a:ln>
          <a:solidFill>
            <a:srgbClr val="000000"/>
          </a:solidFill>
          <a:uFillTx/>
          <a:latin typeface="+mn-lt"/>
          <a:ea typeface="+mn-ea"/>
          <a:cs typeface="+mn-cs"/>
          <a:sym typeface="Helvetica Neue Light"/>
        </a:defRPr>
      </a:lvl2pPr>
      <a:lvl3pPr marL="0" marR="0" indent="228600" algn="l" defTabSz="412750" rtl="0" latinLnBrk="0">
        <a:lnSpc>
          <a:spcPct val="100000"/>
        </a:lnSpc>
        <a:spcBef>
          <a:spcPts val="0"/>
        </a:spcBef>
        <a:spcAft>
          <a:spcPts val="0"/>
        </a:spcAft>
        <a:buClrTx/>
        <a:buSzTx/>
        <a:buFontTx/>
        <a:buNone/>
        <a:tabLst/>
        <a:defRPr sz="2900" b="0" i="0" u="none" strike="noStrike" cap="none" spc="0" baseline="0">
          <a:ln>
            <a:noFill/>
          </a:ln>
          <a:solidFill>
            <a:srgbClr val="000000"/>
          </a:solidFill>
          <a:uFillTx/>
          <a:latin typeface="+mn-lt"/>
          <a:ea typeface="+mn-ea"/>
          <a:cs typeface="+mn-cs"/>
          <a:sym typeface="Helvetica Neue Light"/>
        </a:defRPr>
      </a:lvl3pPr>
      <a:lvl4pPr marL="0" marR="0" indent="342900" algn="l" defTabSz="412750" rtl="0" latinLnBrk="0">
        <a:lnSpc>
          <a:spcPct val="100000"/>
        </a:lnSpc>
        <a:spcBef>
          <a:spcPts val="0"/>
        </a:spcBef>
        <a:spcAft>
          <a:spcPts val="0"/>
        </a:spcAft>
        <a:buClrTx/>
        <a:buSzTx/>
        <a:buFontTx/>
        <a:buNone/>
        <a:tabLst/>
        <a:defRPr sz="2900" b="0" i="0" u="none" strike="noStrike" cap="none" spc="0" baseline="0">
          <a:ln>
            <a:noFill/>
          </a:ln>
          <a:solidFill>
            <a:srgbClr val="000000"/>
          </a:solidFill>
          <a:uFillTx/>
          <a:latin typeface="+mn-lt"/>
          <a:ea typeface="+mn-ea"/>
          <a:cs typeface="+mn-cs"/>
          <a:sym typeface="Helvetica Neue Light"/>
        </a:defRPr>
      </a:lvl4pPr>
      <a:lvl5pPr marL="0" marR="0" indent="457200" algn="l" defTabSz="412750" rtl="0" latinLnBrk="0">
        <a:lnSpc>
          <a:spcPct val="100000"/>
        </a:lnSpc>
        <a:spcBef>
          <a:spcPts val="0"/>
        </a:spcBef>
        <a:spcAft>
          <a:spcPts val="0"/>
        </a:spcAft>
        <a:buClrTx/>
        <a:buSzTx/>
        <a:buFontTx/>
        <a:buNone/>
        <a:tabLst/>
        <a:defRPr sz="2900" b="0" i="0" u="none" strike="noStrike" cap="none" spc="0" baseline="0">
          <a:ln>
            <a:noFill/>
          </a:ln>
          <a:solidFill>
            <a:srgbClr val="000000"/>
          </a:solidFill>
          <a:uFillTx/>
          <a:latin typeface="+mn-lt"/>
          <a:ea typeface="+mn-ea"/>
          <a:cs typeface="+mn-cs"/>
          <a:sym typeface="Helvetica Neue Light"/>
        </a:defRPr>
      </a:lvl5pPr>
      <a:lvl6pPr marL="0" marR="0" indent="571500" algn="l" defTabSz="412750" rtl="0" latinLnBrk="0">
        <a:lnSpc>
          <a:spcPct val="100000"/>
        </a:lnSpc>
        <a:spcBef>
          <a:spcPts val="0"/>
        </a:spcBef>
        <a:spcAft>
          <a:spcPts val="0"/>
        </a:spcAft>
        <a:buClrTx/>
        <a:buSzTx/>
        <a:buFontTx/>
        <a:buNone/>
        <a:tabLst/>
        <a:defRPr sz="2900" b="0" i="0" u="none" strike="noStrike" cap="none" spc="0" baseline="0">
          <a:ln>
            <a:noFill/>
          </a:ln>
          <a:solidFill>
            <a:srgbClr val="000000"/>
          </a:solidFill>
          <a:uFillTx/>
          <a:latin typeface="+mn-lt"/>
          <a:ea typeface="+mn-ea"/>
          <a:cs typeface="+mn-cs"/>
          <a:sym typeface="Helvetica Neue Light"/>
        </a:defRPr>
      </a:lvl6pPr>
      <a:lvl7pPr marL="0" marR="0" indent="685800" algn="l" defTabSz="412750" rtl="0" latinLnBrk="0">
        <a:lnSpc>
          <a:spcPct val="100000"/>
        </a:lnSpc>
        <a:spcBef>
          <a:spcPts val="0"/>
        </a:spcBef>
        <a:spcAft>
          <a:spcPts val="0"/>
        </a:spcAft>
        <a:buClrTx/>
        <a:buSzTx/>
        <a:buFontTx/>
        <a:buNone/>
        <a:tabLst/>
        <a:defRPr sz="2900" b="0" i="0" u="none" strike="noStrike" cap="none" spc="0" baseline="0">
          <a:ln>
            <a:noFill/>
          </a:ln>
          <a:solidFill>
            <a:srgbClr val="000000"/>
          </a:solidFill>
          <a:uFillTx/>
          <a:latin typeface="+mn-lt"/>
          <a:ea typeface="+mn-ea"/>
          <a:cs typeface="+mn-cs"/>
          <a:sym typeface="Helvetica Neue Light"/>
        </a:defRPr>
      </a:lvl7pPr>
      <a:lvl8pPr marL="0" marR="0" indent="800100" algn="l" defTabSz="412750" rtl="0" latinLnBrk="0">
        <a:lnSpc>
          <a:spcPct val="100000"/>
        </a:lnSpc>
        <a:spcBef>
          <a:spcPts val="0"/>
        </a:spcBef>
        <a:spcAft>
          <a:spcPts val="0"/>
        </a:spcAft>
        <a:buClrTx/>
        <a:buSzTx/>
        <a:buFontTx/>
        <a:buNone/>
        <a:tabLst/>
        <a:defRPr sz="2900" b="0" i="0" u="none" strike="noStrike" cap="none" spc="0" baseline="0">
          <a:ln>
            <a:noFill/>
          </a:ln>
          <a:solidFill>
            <a:srgbClr val="000000"/>
          </a:solidFill>
          <a:uFillTx/>
          <a:latin typeface="+mn-lt"/>
          <a:ea typeface="+mn-ea"/>
          <a:cs typeface="+mn-cs"/>
          <a:sym typeface="Helvetica Neue Light"/>
        </a:defRPr>
      </a:lvl8pPr>
      <a:lvl9pPr marL="0" marR="0" indent="914400" algn="l" defTabSz="412750" rtl="0" latinLnBrk="0">
        <a:lnSpc>
          <a:spcPct val="100000"/>
        </a:lnSpc>
        <a:spcBef>
          <a:spcPts val="0"/>
        </a:spcBef>
        <a:spcAft>
          <a:spcPts val="0"/>
        </a:spcAft>
        <a:buClrTx/>
        <a:buSzTx/>
        <a:buFontTx/>
        <a:buNone/>
        <a:tabLst/>
        <a:defRPr sz="2900" b="0" i="0" u="none" strike="noStrike" cap="none" spc="0" baseline="0">
          <a:ln>
            <a:noFill/>
          </a:ln>
          <a:solidFill>
            <a:srgbClr val="000000"/>
          </a:solidFill>
          <a:uFillTx/>
          <a:latin typeface="+mn-lt"/>
          <a:ea typeface="+mn-ea"/>
          <a:cs typeface="+mn-cs"/>
          <a:sym typeface="Helvetica Neue Light"/>
        </a:defRPr>
      </a:lvl9pPr>
    </p:titleStyle>
    <p:bodyStyle>
      <a:lvl1pPr marL="317500" marR="0" indent="-317500" algn="l" defTabSz="412750" rtl="0" latinLnBrk="0">
        <a:lnSpc>
          <a:spcPct val="100000"/>
        </a:lnSpc>
        <a:spcBef>
          <a:spcPts val="2950"/>
        </a:spcBef>
        <a:spcAft>
          <a:spcPts val="0"/>
        </a:spcAft>
        <a:buClrTx/>
        <a:buSzPct val="75000"/>
        <a:buFont typeface="Helvetica Neue"/>
        <a:buChar char="•"/>
        <a:tabLst/>
        <a:defRPr sz="2500" b="0" i="0" u="none" strike="noStrike" cap="none" spc="0" baseline="0">
          <a:ln>
            <a:noFill/>
          </a:ln>
          <a:solidFill>
            <a:srgbClr val="747474"/>
          </a:solidFill>
          <a:uFillTx/>
          <a:latin typeface="+mn-lt"/>
          <a:ea typeface="+mn-ea"/>
          <a:cs typeface="+mn-cs"/>
          <a:sym typeface="Helvetica Neue Light"/>
        </a:defRPr>
      </a:lvl1pPr>
      <a:lvl2pPr marL="635000" marR="0" indent="-317500" algn="l" defTabSz="412750" rtl="0" latinLnBrk="0">
        <a:lnSpc>
          <a:spcPct val="100000"/>
        </a:lnSpc>
        <a:spcBef>
          <a:spcPts val="2950"/>
        </a:spcBef>
        <a:spcAft>
          <a:spcPts val="0"/>
        </a:spcAft>
        <a:buClrTx/>
        <a:buSzPct val="75000"/>
        <a:buFont typeface="Helvetica Neue"/>
        <a:buChar char="•"/>
        <a:tabLst/>
        <a:defRPr sz="2500" b="0" i="0" u="none" strike="noStrike" cap="none" spc="0" baseline="0">
          <a:ln>
            <a:noFill/>
          </a:ln>
          <a:solidFill>
            <a:srgbClr val="747474"/>
          </a:solidFill>
          <a:uFillTx/>
          <a:latin typeface="+mn-lt"/>
          <a:ea typeface="+mn-ea"/>
          <a:cs typeface="+mn-cs"/>
          <a:sym typeface="Helvetica Neue Light"/>
        </a:defRPr>
      </a:lvl2pPr>
      <a:lvl3pPr marL="952500" marR="0" indent="-317500" algn="l" defTabSz="412750" rtl="0" latinLnBrk="0">
        <a:lnSpc>
          <a:spcPct val="100000"/>
        </a:lnSpc>
        <a:spcBef>
          <a:spcPts val="2950"/>
        </a:spcBef>
        <a:spcAft>
          <a:spcPts val="0"/>
        </a:spcAft>
        <a:buClrTx/>
        <a:buSzPct val="75000"/>
        <a:buFont typeface="Helvetica Neue"/>
        <a:buChar char="•"/>
        <a:tabLst/>
        <a:defRPr sz="2500" b="0" i="0" u="none" strike="noStrike" cap="none" spc="0" baseline="0">
          <a:ln>
            <a:noFill/>
          </a:ln>
          <a:solidFill>
            <a:srgbClr val="747474"/>
          </a:solidFill>
          <a:uFillTx/>
          <a:latin typeface="+mn-lt"/>
          <a:ea typeface="+mn-ea"/>
          <a:cs typeface="+mn-cs"/>
          <a:sym typeface="Helvetica Neue Light"/>
        </a:defRPr>
      </a:lvl3pPr>
      <a:lvl4pPr marL="1270000" marR="0" indent="-317500" algn="l" defTabSz="412750" rtl="0" latinLnBrk="0">
        <a:lnSpc>
          <a:spcPct val="100000"/>
        </a:lnSpc>
        <a:spcBef>
          <a:spcPts val="2950"/>
        </a:spcBef>
        <a:spcAft>
          <a:spcPts val="0"/>
        </a:spcAft>
        <a:buClrTx/>
        <a:buSzPct val="75000"/>
        <a:buFont typeface="Helvetica Neue"/>
        <a:buChar char="•"/>
        <a:tabLst/>
        <a:defRPr sz="2500" b="0" i="0" u="none" strike="noStrike" cap="none" spc="0" baseline="0">
          <a:ln>
            <a:noFill/>
          </a:ln>
          <a:solidFill>
            <a:srgbClr val="747474"/>
          </a:solidFill>
          <a:uFillTx/>
          <a:latin typeface="+mn-lt"/>
          <a:ea typeface="+mn-ea"/>
          <a:cs typeface="+mn-cs"/>
          <a:sym typeface="Helvetica Neue Light"/>
        </a:defRPr>
      </a:lvl4pPr>
      <a:lvl5pPr marL="1587500" marR="0" indent="-317500" algn="l" defTabSz="412750" rtl="0" latinLnBrk="0">
        <a:lnSpc>
          <a:spcPct val="100000"/>
        </a:lnSpc>
        <a:spcBef>
          <a:spcPts val="2950"/>
        </a:spcBef>
        <a:spcAft>
          <a:spcPts val="0"/>
        </a:spcAft>
        <a:buClrTx/>
        <a:buSzPct val="75000"/>
        <a:buFont typeface="Helvetica Neue"/>
        <a:buChar char="•"/>
        <a:tabLst/>
        <a:defRPr sz="2500" b="0" i="0" u="none" strike="noStrike" cap="none" spc="0" baseline="0">
          <a:ln>
            <a:noFill/>
          </a:ln>
          <a:solidFill>
            <a:srgbClr val="747474"/>
          </a:solidFill>
          <a:uFillTx/>
          <a:latin typeface="+mn-lt"/>
          <a:ea typeface="+mn-ea"/>
          <a:cs typeface="+mn-cs"/>
          <a:sym typeface="Helvetica Neue Light"/>
        </a:defRPr>
      </a:lvl5pPr>
      <a:lvl6pPr marL="1905000" marR="0" indent="-317500" algn="l" defTabSz="412750" rtl="0" latinLnBrk="0">
        <a:lnSpc>
          <a:spcPct val="100000"/>
        </a:lnSpc>
        <a:spcBef>
          <a:spcPts val="2950"/>
        </a:spcBef>
        <a:spcAft>
          <a:spcPts val="0"/>
        </a:spcAft>
        <a:buClrTx/>
        <a:buSzPct val="75000"/>
        <a:buFont typeface="Helvetica Neue"/>
        <a:buChar char="•"/>
        <a:tabLst/>
        <a:defRPr sz="2500" b="0" i="0" u="none" strike="noStrike" cap="none" spc="0" baseline="0">
          <a:ln>
            <a:noFill/>
          </a:ln>
          <a:solidFill>
            <a:srgbClr val="747474"/>
          </a:solidFill>
          <a:uFillTx/>
          <a:latin typeface="+mn-lt"/>
          <a:ea typeface="+mn-ea"/>
          <a:cs typeface="+mn-cs"/>
          <a:sym typeface="Helvetica Neue Light"/>
        </a:defRPr>
      </a:lvl6pPr>
      <a:lvl7pPr marL="2222500" marR="0" indent="-317500" algn="l" defTabSz="412750" rtl="0" latinLnBrk="0">
        <a:lnSpc>
          <a:spcPct val="100000"/>
        </a:lnSpc>
        <a:spcBef>
          <a:spcPts val="2950"/>
        </a:spcBef>
        <a:spcAft>
          <a:spcPts val="0"/>
        </a:spcAft>
        <a:buClrTx/>
        <a:buSzPct val="75000"/>
        <a:buFont typeface="Helvetica Neue"/>
        <a:buChar char="•"/>
        <a:tabLst/>
        <a:defRPr sz="2500" b="0" i="0" u="none" strike="noStrike" cap="none" spc="0" baseline="0">
          <a:ln>
            <a:noFill/>
          </a:ln>
          <a:solidFill>
            <a:srgbClr val="747474"/>
          </a:solidFill>
          <a:uFillTx/>
          <a:latin typeface="+mn-lt"/>
          <a:ea typeface="+mn-ea"/>
          <a:cs typeface="+mn-cs"/>
          <a:sym typeface="Helvetica Neue Light"/>
        </a:defRPr>
      </a:lvl7pPr>
      <a:lvl8pPr marL="2540000" marR="0" indent="-317500" algn="l" defTabSz="412750" rtl="0" latinLnBrk="0">
        <a:lnSpc>
          <a:spcPct val="100000"/>
        </a:lnSpc>
        <a:spcBef>
          <a:spcPts val="2950"/>
        </a:spcBef>
        <a:spcAft>
          <a:spcPts val="0"/>
        </a:spcAft>
        <a:buClrTx/>
        <a:buSzPct val="75000"/>
        <a:buFont typeface="Helvetica Neue"/>
        <a:buChar char="•"/>
        <a:tabLst/>
        <a:defRPr sz="2500" b="0" i="0" u="none" strike="noStrike" cap="none" spc="0" baseline="0">
          <a:ln>
            <a:noFill/>
          </a:ln>
          <a:solidFill>
            <a:srgbClr val="747474"/>
          </a:solidFill>
          <a:uFillTx/>
          <a:latin typeface="+mn-lt"/>
          <a:ea typeface="+mn-ea"/>
          <a:cs typeface="+mn-cs"/>
          <a:sym typeface="Helvetica Neue Light"/>
        </a:defRPr>
      </a:lvl8pPr>
      <a:lvl9pPr marL="2857500" marR="0" indent="-317500" algn="l" defTabSz="412750" rtl="0" latinLnBrk="0">
        <a:lnSpc>
          <a:spcPct val="100000"/>
        </a:lnSpc>
        <a:spcBef>
          <a:spcPts val="2950"/>
        </a:spcBef>
        <a:spcAft>
          <a:spcPts val="0"/>
        </a:spcAft>
        <a:buClrTx/>
        <a:buSzPct val="75000"/>
        <a:buFont typeface="Helvetica Neue"/>
        <a:buChar char="•"/>
        <a:tabLst/>
        <a:defRPr sz="2500" b="0" i="0" u="none" strike="noStrike" cap="none" spc="0" baseline="0">
          <a:ln>
            <a:noFill/>
          </a:ln>
          <a:solidFill>
            <a:srgbClr val="747474"/>
          </a:solidFill>
          <a:uFillTx/>
          <a:latin typeface="+mn-lt"/>
          <a:ea typeface="+mn-ea"/>
          <a:cs typeface="+mn-cs"/>
          <a:sym typeface="Helvetica Neue Light"/>
        </a:defRPr>
      </a:lvl9pPr>
    </p:bodyStyle>
    <p:otherStyle>
      <a:lvl1pPr marL="0" marR="0" indent="0" algn="r" defTabSz="41275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a:defRPr>
      </a:lvl1pPr>
      <a:lvl2pPr marL="0" marR="0" indent="114300" algn="r" defTabSz="41275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a:defRPr>
      </a:lvl2pPr>
      <a:lvl3pPr marL="0" marR="0" indent="228600" algn="r" defTabSz="41275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a:defRPr>
      </a:lvl3pPr>
      <a:lvl4pPr marL="0" marR="0" indent="342900" algn="r" defTabSz="41275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a:defRPr>
      </a:lvl4pPr>
      <a:lvl5pPr marL="0" marR="0" indent="457200" algn="r" defTabSz="41275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a:defRPr>
      </a:lvl5pPr>
      <a:lvl6pPr marL="0" marR="0" indent="571500" algn="r" defTabSz="41275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a:defRPr>
      </a:lvl6pPr>
      <a:lvl7pPr marL="0" marR="0" indent="685800" algn="r" defTabSz="41275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a:defRPr>
      </a:lvl7pPr>
      <a:lvl8pPr marL="0" marR="0" indent="800100" algn="r" defTabSz="41275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a:defRPr>
      </a:lvl8pPr>
      <a:lvl9pPr marL="0" marR="0" indent="914400" algn="r" defTabSz="41275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a:off x="533400" y="1384300"/>
            <a:ext cx="11126349" cy="91"/>
          </a:xfrm>
          <a:prstGeom prst="line">
            <a:avLst/>
          </a:prstGeom>
          <a:ln w="12700">
            <a:solidFill>
              <a:srgbClr val="9A9A9A"/>
            </a:solidFill>
            <a:miter lim="400000"/>
          </a:ln>
        </p:spPr>
        <p:txBody>
          <a:bodyPr lIns="25400" tIns="25400" rIns="25400" bIns="25400" anchor="ctr"/>
          <a:lstStyle/>
          <a:p>
            <a:pPr algn="l" defTabSz="228600">
              <a:defRPr sz="1200">
                <a:latin typeface="Helvetica"/>
                <a:ea typeface="Helvetica"/>
                <a:cs typeface="Helvetica"/>
                <a:sym typeface="Helvetica"/>
              </a:defRPr>
            </a:pPr>
            <a:endParaRPr sz="600"/>
          </a:p>
        </p:txBody>
      </p:sp>
      <p:sp>
        <p:nvSpPr>
          <p:cNvPr id="3" name="Shape 3"/>
          <p:cNvSpPr>
            <a:spLocks noGrp="1"/>
          </p:cNvSpPr>
          <p:nvPr>
            <p:ph type="title"/>
          </p:nvPr>
        </p:nvSpPr>
        <p:spPr>
          <a:xfrm>
            <a:off x="533400" y="234950"/>
            <a:ext cx="11118850" cy="98425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b">
            <a:normAutofit/>
          </a:bodyPr>
          <a:lstStyle/>
          <a:p>
            <a:r>
              <a:t>Title Text</a:t>
            </a:r>
          </a:p>
        </p:txBody>
      </p:sp>
      <p:sp>
        <p:nvSpPr>
          <p:cNvPr id="4" name="Shape 4"/>
          <p:cNvSpPr>
            <a:spLocks noGrp="1"/>
          </p:cNvSpPr>
          <p:nvPr>
            <p:ph type="body" idx="1"/>
          </p:nvPr>
        </p:nvSpPr>
        <p:spPr>
          <a:xfrm>
            <a:off x="533400" y="1562100"/>
            <a:ext cx="11118850" cy="46863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5" name="Shape 5"/>
          <p:cNvSpPr>
            <a:spLocks noGrp="1"/>
          </p:cNvSpPr>
          <p:nvPr>
            <p:ph type="sldNum" sz="quarter" idx="2"/>
          </p:nvPr>
        </p:nvSpPr>
        <p:spPr>
          <a:xfrm>
            <a:off x="11564737" y="6496050"/>
            <a:ext cx="227626" cy="241092"/>
          </a:xfrm>
          <a:prstGeom prst="rect">
            <a:avLst/>
          </a:prstGeom>
          <a:ln w="12700">
            <a:miter lim="400000"/>
          </a:ln>
        </p:spPr>
        <p:txBody>
          <a:bodyPr wrap="none" lIns="50800" tIns="50800" rIns="50800" bIns="50800">
            <a:spAutoFit/>
          </a:bodyPr>
          <a:lstStyle>
            <a:lvl1pPr algn="r">
              <a:defRPr sz="900">
                <a:latin typeface="Helvetica Neue"/>
                <a:ea typeface="Helvetica Neue"/>
                <a:cs typeface="Helvetica Neue"/>
                <a:sym typeface="Helvetica Neue"/>
              </a:defRPr>
            </a:lvl1pPr>
          </a:lstStyle>
          <a:p>
            <a:fld id="{86CB4B4D-7CA3-9044-876B-883B54F8677D}" type="slidenum">
              <a:t>‹#›</a:t>
            </a:fld>
            <a:endParaRPr/>
          </a:p>
        </p:txBody>
      </p:sp>
    </p:spTree>
    <p:extLst>
      <p:ext uri="{BB962C8B-B14F-4D97-AF65-F5344CB8AC3E}">
        <p14:creationId xmlns:p14="http://schemas.microsoft.com/office/powerpoint/2010/main" val="1261670209"/>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5" r:id="rId3"/>
    <p:sldLayoutId id="2147483873" r:id="rId4"/>
  </p:sldLayoutIdLst>
  <p:transition spd="med"/>
  <p:hf hdr="0" ftr="0" dt="0"/>
  <p:txStyles>
    <p:titleStyle>
      <a:lvl1pPr marL="0" marR="0" indent="0" algn="l" defTabSz="412750" rtl="0" latinLnBrk="0">
        <a:lnSpc>
          <a:spcPct val="100000"/>
        </a:lnSpc>
        <a:spcBef>
          <a:spcPts val="0"/>
        </a:spcBef>
        <a:spcAft>
          <a:spcPts val="0"/>
        </a:spcAft>
        <a:buClrTx/>
        <a:buSzTx/>
        <a:buFontTx/>
        <a:buNone/>
        <a:tabLst/>
        <a:defRPr sz="2900" b="0" i="0" u="none" strike="noStrike" cap="none" spc="0" baseline="0">
          <a:ln>
            <a:noFill/>
          </a:ln>
          <a:solidFill>
            <a:srgbClr val="000000"/>
          </a:solidFill>
          <a:uFillTx/>
          <a:latin typeface="+mn-lt"/>
          <a:ea typeface="+mn-ea"/>
          <a:cs typeface="+mn-cs"/>
          <a:sym typeface="Helvetica Neue Light"/>
        </a:defRPr>
      </a:lvl1pPr>
      <a:lvl2pPr marL="0" marR="0" indent="114300" algn="l" defTabSz="412750" rtl="0" latinLnBrk="0">
        <a:lnSpc>
          <a:spcPct val="100000"/>
        </a:lnSpc>
        <a:spcBef>
          <a:spcPts val="0"/>
        </a:spcBef>
        <a:spcAft>
          <a:spcPts val="0"/>
        </a:spcAft>
        <a:buClrTx/>
        <a:buSzTx/>
        <a:buFontTx/>
        <a:buNone/>
        <a:tabLst/>
        <a:defRPr sz="2900" b="0" i="0" u="none" strike="noStrike" cap="none" spc="0" baseline="0">
          <a:ln>
            <a:noFill/>
          </a:ln>
          <a:solidFill>
            <a:srgbClr val="000000"/>
          </a:solidFill>
          <a:uFillTx/>
          <a:latin typeface="+mn-lt"/>
          <a:ea typeface="+mn-ea"/>
          <a:cs typeface="+mn-cs"/>
          <a:sym typeface="Helvetica Neue Light"/>
        </a:defRPr>
      </a:lvl2pPr>
      <a:lvl3pPr marL="0" marR="0" indent="228600" algn="l" defTabSz="412750" rtl="0" latinLnBrk="0">
        <a:lnSpc>
          <a:spcPct val="100000"/>
        </a:lnSpc>
        <a:spcBef>
          <a:spcPts val="0"/>
        </a:spcBef>
        <a:spcAft>
          <a:spcPts val="0"/>
        </a:spcAft>
        <a:buClrTx/>
        <a:buSzTx/>
        <a:buFontTx/>
        <a:buNone/>
        <a:tabLst/>
        <a:defRPr sz="2900" b="0" i="0" u="none" strike="noStrike" cap="none" spc="0" baseline="0">
          <a:ln>
            <a:noFill/>
          </a:ln>
          <a:solidFill>
            <a:srgbClr val="000000"/>
          </a:solidFill>
          <a:uFillTx/>
          <a:latin typeface="+mn-lt"/>
          <a:ea typeface="+mn-ea"/>
          <a:cs typeface="+mn-cs"/>
          <a:sym typeface="Helvetica Neue Light"/>
        </a:defRPr>
      </a:lvl3pPr>
      <a:lvl4pPr marL="0" marR="0" indent="342900" algn="l" defTabSz="412750" rtl="0" latinLnBrk="0">
        <a:lnSpc>
          <a:spcPct val="100000"/>
        </a:lnSpc>
        <a:spcBef>
          <a:spcPts val="0"/>
        </a:spcBef>
        <a:spcAft>
          <a:spcPts val="0"/>
        </a:spcAft>
        <a:buClrTx/>
        <a:buSzTx/>
        <a:buFontTx/>
        <a:buNone/>
        <a:tabLst/>
        <a:defRPr sz="2900" b="0" i="0" u="none" strike="noStrike" cap="none" spc="0" baseline="0">
          <a:ln>
            <a:noFill/>
          </a:ln>
          <a:solidFill>
            <a:srgbClr val="000000"/>
          </a:solidFill>
          <a:uFillTx/>
          <a:latin typeface="+mn-lt"/>
          <a:ea typeface="+mn-ea"/>
          <a:cs typeface="+mn-cs"/>
          <a:sym typeface="Helvetica Neue Light"/>
        </a:defRPr>
      </a:lvl4pPr>
      <a:lvl5pPr marL="0" marR="0" indent="457200" algn="l" defTabSz="412750" rtl="0" latinLnBrk="0">
        <a:lnSpc>
          <a:spcPct val="100000"/>
        </a:lnSpc>
        <a:spcBef>
          <a:spcPts val="0"/>
        </a:spcBef>
        <a:spcAft>
          <a:spcPts val="0"/>
        </a:spcAft>
        <a:buClrTx/>
        <a:buSzTx/>
        <a:buFontTx/>
        <a:buNone/>
        <a:tabLst/>
        <a:defRPr sz="2900" b="0" i="0" u="none" strike="noStrike" cap="none" spc="0" baseline="0">
          <a:ln>
            <a:noFill/>
          </a:ln>
          <a:solidFill>
            <a:srgbClr val="000000"/>
          </a:solidFill>
          <a:uFillTx/>
          <a:latin typeface="+mn-lt"/>
          <a:ea typeface="+mn-ea"/>
          <a:cs typeface="+mn-cs"/>
          <a:sym typeface="Helvetica Neue Light"/>
        </a:defRPr>
      </a:lvl5pPr>
      <a:lvl6pPr marL="0" marR="0" indent="571500" algn="l" defTabSz="412750" rtl="0" latinLnBrk="0">
        <a:lnSpc>
          <a:spcPct val="100000"/>
        </a:lnSpc>
        <a:spcBef>
          <a:spcPts val="0"/>
        </a:spcBef>
        <a:spcAft>
          <a:spcPts val="0"/>
        </a:spcAft>
        <a:buClrTx/>
        <a:buSzTx/>
        <a:buFontTx/>
        <a:buNone/>
        <a:tabLst/>
        <a:defRPr sz="2900" b="0" i="0" u="none" strike="noStrike" cap="none" spc="0" baseline="0">
          <a:ln>
            <a:noFill/>
          </a:ln>
          <a:solidFill>
            <a:srgbClr val="000000"/>
          </a:solidFill>
          <a:uFillTx/>
          <a:latin typeface="+mn-lt"/>
          <a:ea typeface="+mn-ea"/>
          <a:cs typeface="+mn-cs"/>
          <a:sym typeface="Helvetica Neue Light"/>
        </a:defRPr>
      </a:lvl6pPr>
      <a:lvl7pPr marL="0" marR="0" indent="685800" algn="l" defTabSz="412750" rtl="0" latinLnBrk="0">
        <a:lnSpc>
          <a:spcPct val="100000"/>
        </a:lnSpc>
        <a:spcBef>
          <a:spcPts val="0"/>
        </a:spcBef>
        <a:spcAft>
          <a:spcPts val="0"/>
        </a:spcAft>
        <a:buClrTx/>
        <a:buSzTx/>
        <a:buFontTx/>
        <a:buNone/>
        <a:tabLst/>
        <a:defRPr sz="2900" b="0" i="0" u="none" strike="noStrike" cap="none" spc="0" baseline="0">
          <a:ln>
            <a:noFill/>
          </a:ln>
          <a:solidFill>
            <a:srgbClr val="000000"/>
          </a:solidFill>
          <a:uFillTx/>
          <a:latin typeface="+mn-lt"/>
          <a:ea typeface="+mn-ea"/>
          <a:cs typeface="+mn-cs"/>
          <a:sym typeface="Helvetica Neue Light"/>
        </a:defRPr>
      </a:lvl7pPr>
      <a:lvl8pPr marL="0" marR="0" indent="800100" algn="l" defTabSz="412750" rtl="0" latinLnBrk="0">
        <a:lnSpc>
          <a:spcPct val="100000"/>
        </a:lnSpc>
        <a:spcBef>
          <a:spcPts val="0"/>
        </a:spcBef>
        <a:spcAft>
          <a:spcPts val="0"/>
        </a:spcAft>
        <a:buClrTx/>
        <a:buSzTx/>
        <a:buFontTx/>
        <a:buNone/>
        <a:tabLst/>
        <a:defRPr sz="2900" b="0" i="0" u="none" strike="noStrike" cap="none" spc="0" baseline="0">
          <a:ln>
            <a:noFill/>
          </a:ln>
          <a:solidFill>
            <a:srgbClr val="000000"/>
          </a:solidFill>
          <a:uFillTx/>
          <a:latin typeface="+mn-lt"/>
          <a:ea typeface="+mn-ea"/>
          <a:cs typeface="+mn-cs"/>
          <a:sym typeface="Helvetica Neue Light"/>
        </a:defRPr>
      </a:lvl8pPr>
      <a:lvl9pPr marL="0" marR="0" indent="914400" algn="l" defTabSz="412750" rtl="0" latinLnBrk="0">
        <a:lnSpc>
          <a:spcPct val="100000"/>
        </a:lnSpc>
        <a:spcBef>
          <a:spcPts val="0"/>
        </a:spcBef>
        <a:spcAft>
          <a:spcPts val="0"/>
        </a:spcAft>
        <a:buClrTx/>
        <a:buSzTx/>
        <a:buFontTx/>
        <a:buNone/>
        <a:tabLst/>
        <a:defRPr sz="2900" b="0" i="0" u="none" strike="noStrike" cap="none" spc="0" baseline="0">
          <a:ln>
            <a:noFill/>
          </a:ln>
          <a:solidFill>
            <a:srgbClr val="000000"/>
          </a:solidFill>
          <a:uFillTx/>
          <a:latin typeface="+mn-lt"/>
          <a:ea typeface="+mn-ea"/>
          <a:cs typeface="+mn-cs"/>
          <a:sym typeface="Helvetica Neue Light"/>
        </a:defRPr>
      </a:lvl9pPr>
    </p:titleStyle>
    <p:bodyStyle>
      <a:lvl1pPr marL="317500" marR="0" indent="-317500" algn="l" defTabSz="412750" rtl="0" latinLnBrk="0">
        <a:lnSpc>
          <a:spcPct val="100000"/>
        </a:lnSpc>
        <a:spcBef>
          <a:spcPts val="2950"/>
        </a:spcBef>
        <a:spcAft>
          <a:spcPts val="0"/>
        </a:spcAft>
        <a:buClrTx/>
        <a:buSzPct val="75000"/>
        <a:buFont typeface="Helvetica Neue"/>
        <a:buChar char="•"/>
        <a:tabLst/>
        <a:defRPr sz="2500" b="0" i="0" u="none" strike="noStrike" cap="none" spc="0" baseline="0">
          <a:ln>
            <a:noFill/>
          </a:ln>
          <a:solidFill>
            <a:srgbClr val="747474"/>
          </a:solidFill>
          <a:uFillTx/>
          <a:latin typeface="+mn-lt"/>
          <a:ea typeface="+mn-ea"/>
          <a:cs typeface="+mn-cs"/>
          <a:sym typeface="Helvetica Neue Light"/>
        </a:defRPr>
      </a:lvl1pPr>
      <a:lvl2pPr marL="635000" marR="0" indent="-317500" algn="l" defTabSz="412750" rtl="0" latinLnBrk="0">
        <a:lnSpc>
          <a:spcPct val="100000"/>
        </a:lnSpc>
        <a:spcBef>
          <a:spcPts val="2950"/>
        </a:spcBef>
        <a:spcAft>
          <a:spcPts val="0"/>
        </a:spcAft>
        <a:buClrTx/>
        <a:buSzPct val="75000"/>
        <a:buFont typeface="Helvetica Neue"/>
        <a:buChar char="•"/>
        <a:tabLst/>
        <a:defRPr sz="2500" b="0" i="0" u="none" strike="noStrike" cap="none" spc="0" baseline="0">
          <a:ln>
            <a:noFill/>
          </a:ln>
          <a:solidFill>
            <a:srgbClr val="747474"/>
          </a:solidFill>
          <a:uFillTx/>
          <a:latin typeface="+mn-lt"/>
          <a:ea typeface="+mn-ea"/>
          <a:cs typeface="+mn-cs"/>
          <a:sym typeface="Helvetica Neue Light"/>
        </a:defRPr>
      </a:lvl2pPr>
      <a:lvl3pPr marL="952500" marR="0" indent="-317500" algn="l" defTabSz="412750" rtl="0" latinLnBrk="0">
        <a:lnSpc>
          <a:spcPct val="100000"/>
        </a:lnSpc>
        <a:spcBef>
          <a:spcPts val="2950"/>
        </a:spcBef>
        <a:spcAft>
          <a:spcPts val="0"/>
        </a:spcAft>
        <a:buClrTx/>
        <a:buSzPct val="75000"/>
        <a:buFont typeface="Helvetica Neue"/>
        <a:buChar char="•"/>
        <a:tabLst/>
        <a:defRPr sz="2500" b="0" i="0" u="none" strike="noStrike" cap="none" spc="0" baseline="0">
          <a:ln>
            <a:noFill/>
          </a:ln>
          <a:solidFill>
            <a:srgbClr val="747474"/>
          </a:solidFill>
          <a:uFillTx/>
          <a:latin typeface="+mn-lt"/>
          <a:ea typeface="+mn-ea"/>
          <a:cs typeface="+mn-cs"/>
          <a:sym typeface="Helvetica Neue Light"/>
        </a:defRPr>
      </a:lvl3pPr>
      <a:lvl4pPr marL="1270000" marR="0" indent="-317500" algn="l" defTabSz="412750" rtl="0" latinLnBrk="0">
        <a:lnSpc>
          <a:spcPct val="100000"/>
        </a:lnSpc>
        <a:spcBef>
          <a:spcPts val="2950"/>
        </a:spcBef>
        <a:spcAft>
          <a:spcPts val="0"/>
        </a:spcAft>
        <a:buClrTx/>
        <a:buSzPct val="75000"/>
        <a:buFont typeface="Helvetica Neue"/>
        <a:buChar char="•"/>
        <a:tabLst/>
        <a:defRPr sz="2500" b="0" i="0" u="none" strike="noStrike" cap="none" spc="0" baseline="0">
          <a:ln>
            <a:noFill/>
          </a:ln>
          <a:solidFill>
            <a:srgbClr val="747474"/>
          </a:solidFill>
          <a:uFillTx/>
          <a:latin typeface="+mn-lt"/>
          <a:ea typeface="+mn-ea"/>
          <a:cs typeface="+mn-cs"/>
          <a:sym typeface="Helvetica Neue Light"/>
        </a:defRPr>
      </a:lvl4pPr>
      <a:lvl5pPr marL="1587500" marR="0" indent="-317500" algn="l" defTabSz="412750" rtl="0" latinLnBrk="0">
        <a:lnSpc>
          <a:spcPct val="100000"/>
        </a:lnSpc>
        <a:spcBef>
          <a:spcPts val="2950"/>
        </a:spcBef>
        <a:spcAft>
          <a:spcPts val="0"/>
        </a:spcAft>
        <a:buClrTx/>
        <a:buSzPct val="75000"/>
        <a:buFont typeface="Helvetica Neue"/>
        <a:buChar char="•"/>
        <a:tabLst/>
        <a:defRPr sz="2500" b="0" i="0" u="none" strike="noStrike" cap="none" spc="0" baseline="0">
          <a:ln>
            <a:noFill/>
          </a:ln>
          <a:solidFill>
            <a:srgbClr val="747474"/>
          </a:solidFill>
          <a:uFillTx/>
          <a:latin typeface="+mn-lt"/>
          <a:ea typeface="+mn-ea"/>
          <a:cs typeface="+mn-cs"/>
          <a:sym typeface="Helvetica Neue Light"/>
        </a:defRPr>
      </a:lvl5pPr>
      <a:lvl6pPr marL="1905000" marR="0" indent="-317500" algn="l" defTabSz="412750" rtl="0" latinLnBrk="0">
        <a:lnSpc>
          <a:spcPct val="100000"/>
        </a:lnSpc>
        <a:spcBef>
          <a:spcPts val="2950"/>
        </a:spcBef>
        <a:spcAft>
          <a:spcPts val="0"/>
        </a:spcAft>
        <a:buClrTx/>
        <a:buSzPct val="75000"/>
        <a:buFont typeface="Helvetica Neue"/>
        <a:buChar char="•"/>
        <a:tabLst/>
        <a:defRPr sz="2500" b="0" i="0" u="none" strike="noStrike" cap="none" spc="0" baseline="0">
          <a:ln>
            <a:noFill/>
          </a:ln>
          <a:solidFill>
            <a:srgbClr val="747474"/>
          </a:solidFill>
          <a:uFillTx/>
          <a:latin typeface="+mn-lt"/>
          <a:ea typeface="+mn-ea"/>
          <a:cs typeface="+mn-cs"/>
          <a:sym typeface="Helvetica Neue Light"/>
        </a:defRPr>
      </a:lvl6pPr>
      <a:lvl7pPr marL="2222500" marR="0" indent="-317500" algn="l" defTabSz="412750" rtl="0" latinLnBrk="0">
        <a:lnSpc>
          <a:spcPct val="100000"/>
        </a:lnSpc>
        <a:spcBef>
          <a:spcPts val="2950"/>
        </a:spcBef>
        <a:spcAft>
          <a:spcPts val="0"/>
        </a:spcAft>
        <a:buClrTx/>
        <a:buSzPct val="75000"/>
        <a:buFont typeface="Helvetica Neue"/>
        <a:buChar char="•"/>
        <a:tabLst/>
        <a:defRPr sz="2500" b="0" i="0" u="none" strike="noStrike" cap="none" spc="0" baseline="0">
          <a:ln>
            <a:noFill/>
          </a:ln>
          <a:solidFill>
            <a:srgbClr val="747474"/>
          </a:solidFill>
          <a:uFillTx/>
          <a:latin typeface="+mn-lt"/>
          <a:ea typeface="+mn-ea"/>
          <a:cs typeface="+mn-cs"/>
          <a:sym typeface="Helvetica Neue Light"/>
        </a:defRPr>
      </a:lvl7pPr>
      <a:lvl8pPr marL="2540000" marR="0" indent="-317500" algn="l" defTabSz="412750" rtl="0" latinLnBrk="0">
        <a:lnSpc>
          <a:spcPct val="100000"/>
        </a:lnSpc>
        <a:spcBef>
          <a:spcPts val="2950"/>
        </a:spcBef>
        <a:spcAft>
          <a:spcPts val="0"/>
        </a:spcAft>
        <a:buClrTx/>
        <a:buSzPct val="75000"/>
        <a:buFont typeface="Helvetica Neue"/>
        <a:buChar char="•"/>
        <a:tabLst/>
        <a:defRPr sz="2500" b="0" i="0" u="none" strike="noStrike" cap="none" spc="0" baseline="0">
          <a:ln>
            <a:noFill/>
          </a:ln>
          <a:solidFill>
            <a:srgbClr val="747474"/>
          </a:solidFill>
          <a:uFillTx/>
          <a:latin typeface="+mn-lt"/>
          <a:ea typeface="+mn-ea"/>
          <a:cs typeface="+mn-cs"/>
          <a:sym typeface="Helvetica Neue Light"/>
        </a:defRPr>
      </a:lvl8pPr>
      <a:lvl9pPr marL="2857500" marR="0" indent="-317500" algn="l" defTabSz="412750" rtl="0" latinLnBrk="0">
        <a:lnSpc>
          <a:spcPct val="100000"/>
        </a:lnSpc>
        <a:spcBef>
          <a:spcPts val="2950"/>
        </a:spcBef>
        <a:spcAft>
          <a:spcPts val="0"/>
        </a:spcAft>
        <a:buClrTx/>
        <a:buSzPct val="75000"/>
        <a:buFont typeface="Helvetica Neue"/>
        <a:buChar char="•"/>
        <a:tabLst/>
        <a:defRPr sz="2500" b="0" i="0" u="none" strike="noStrike" cap="none" spc="0" baseline="0">
          <a:ln>
            <a:noFill/>
          </a:ln>
          <a:solidFill>
            <a:srgbClr val="747474"/>
          </a:solidFill>
          <a:uFillTx/>
          <a:latin typeface="+mn-lt"/>
          <a:ea typeface="+mn-ea"/>
          <a:cs typeface="+mn-cs"/>
          <a:sym typeface="Helvetica Neue Light"/>
        </a:defRPr>
      </a:lvl9pPr>
    </p:bodyStyle>
    <p:otherStyle>
      <a:lvl1pPr marL="0" marR="0" indent="0" algn="r" defTabSz="41275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a:defRPr>
      </a:lvl1pPr>
      <a:lvl2pPr marL="0" marR="0" indent="114300" algn="r" defTabSz="41275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a:defRPr>
      </a:lvl2pPr>
      <a:lvl3pPr marL="0" marR="0" indent="228600" algn="r" defTabSz="41275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a:defRPr>
      </a:lvl3pPr>
      <a:lvl4pPr marL="0" marR="0" indent="342900" algn="r" defTabSz="41275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a:defRPr>
      </a:lvl4pPr>
      <a:lvl5pPr marL="0" marR="0" indent="457200" algn="r" defTabSz="41275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a:defRPr>
      </a:lvl5pPr>
      <a:lvl6pPr marL="0" marR="0" indent="571500" algn="r" defTabSz="41275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a:defRPr>
      </a:lvl6pPr>
      <a:lvl7pPr marL="0" marR="0" indent="685800" algn="r" defTabSz="41275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a:defRPr>
      </a:lvl7pPr>
      <a:lvl8pPr marL="0" marR="0" indent="800100" algn="r" defTabSz="41275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a:defRPr>
      </a:lvl8pPr>
      <a:lvl9pPr marL="0" marR="0" indent="914400" algn="r" defTabSz="41275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22BAB9-F294-254A-A02B-BE6FDC0341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BB0A7D2-CF32-EB47-902A-3DD91EE01E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C1CA18-5089-4948-B36D-C7020F05F0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84940FB0-3053-A046-BECC-BF6A5679E3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ADC8916-F119-D541-9409-BF01D0738C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B6B176-1E97-304E-9374-D78897733815}" type="slidenum">
              <a:rPr lang="en-US" smtClean="0"/>
              <a:t>‹#›</a:t>
            </a:fld>
            <a:endParaRPr lang="en-US"/>
          </a:p>
        </p:txBody>
      </p:sp>
    </p:spTree>
    <p:extLst>
      <p:ext uri="{BB962C8B-B14F-4D97-AF65-F5344CB8AC3E}">
        <p14:creationId xmlns:p14="http://schemas.microsoft.com/office/powerpoint/2010/main" val="1773381997"/>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823"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a:off x="533400" y="1384300"/>
            <a:ext cx="11126349" cy="91"/>
          </a:xfrm>
          <a:prstGeom prst="line">
            <a:avLst/>
          </a:prstGeom>
          <a:ln w="12700">
            <a:solidFill>
              <a:srgbClr val="9A9A9A"/>
            </a:solidFill>
            <a:miter lim="400000"/>
          </a:ln>
        </p:spPr>
        <p:txBody>
          <a:bodyPr lIns="25400" tIns="25400" rIns="25400" bIns="25400" anchor="ctr"/>
          <a:lstStyle/>
          <a:p>
            <a:pPr algn="l" defTabSz="228600">
              <a:defRPr sz="1200">
                <a:latin typeface="Helvetica"/>
                <a:ea typeface="Helvetica"/>
                <a:cs typeface="Helvetica"/>
                <a:sym typeface="Helvetica"/>
              </a:defRPr>
            </a:pPr>
            <a:endParaRPr sz="600">
              <a:latin typeface="Helvetica"/>
              <a:ea typeface="Helvetica"/>
              <a:cs typeface="Helvetica"/>
              <a:sym typeface="Helvetica"/>
            </a:endParaRPr>
          </a:p>
        </p:txBody>
      </p:sp>
      <p:sp>
        <p:nvSpPr>
          <p:cNvPr id="3" name="Shape 3"/>
          <p:cNvSpPr>
            <a:spLocks noGrp="1"/>
          </p:cNvSpPr>
          <p:nvPr>
            <p:ph type="title"/>
          </p:nvPr>
        </p:nvSpPr>
        <p:spPr>
          <a:xfrm>
            <a:off x="533400" y="234950"/>
            <a:ext cx="11118850" cy="98425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b">
            <a:normAutofit/>
          </a:bodyPr>
          <a:lstStyle/>
          <a:p>
            <a:r>
              <a:t>Title Text</a:t>
            </a:r>
          </a:p>
        </p:txBody>
      </p:sp>
      <p:sp>
        <p:nvSpPr>
          <p:cNvPr id="4" name="Shape 4"/>
          <p:cNvSpPr>
            <a:spLocks noGrp="1"/>
          </p:cNvSpPr>
          <p:nvPr>
            <p:ph type="body" idx="1"/>
          </p:nvPr>
        </p:nvSpPr>
        <p:spPr>
          <a:xfrm>
            <a:off x="533400" y="1562100"/>
            <a:ext cx="11118850" cy="46863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5" name="Shape 5"/>
          <p:cNvSpPr>
            <a:spLocks noGrp="1"/>
          </p:cNvSpPr>
          <p:nvPr>
            <p:ph type="sldNum" sz="quarter" idx="2"/>
          </p:nvPr>
        </p:nvSpPr>
        <p:spPr>
          <a:xfrm>
            <a:off x="11564737" y="6496050"/>
            <a:ext cx="227626" cy="241092"/>
          </a:xfrm>
          <a:prstGeom prst="rect">
            <a:avLst/>
          </a:prstGeom>
          <a:ln w="12700">
            <a:miter lim="400000"/>
          </a:ln>
        </p:spPr>
        <p:txBody>
          <a:bodyPr wrap="none" lIns="50800" tIns="50800" rIns="50800" bIns="50800">
            <a:spAutoFit/>
          </a:bodyPr>
          <a:lstStyle>
            <a:lvl1pPr algn="r">
              <a:defRPr sz="900">
                <a:latin typeface="Helvetica Neue"/>
                <a:ea typeface="Helvetica Neue"/>
                <a:cs typeface="Helvetica Neue"/>
                <a:sym typeface="Helvetica Neue"/>
              </a:defRPr>
            </a:lvl1pPr>
          </a:lstStyle>
          <a:p>
            <a:fld id="{86CB4B4D-7CA3-9044-876B-883B54F8677D}" type="slidenum">
              <a:rPr/>
              <a:pPr/>
              <a:t>‹#›</a:t>
            </a:fld>
            <a:endParaRPr/>
          </a:p>
        </p:txBody>
      </p:sp>
    </p:spTree>
    <p:extLst>
      <p:ext uri="{BB962C8B-B14F-4D97-AF65-F5344CB8AC3E}">
        <p14:creationId xmlns:p14="http://schemas.microsoft.com/office/powerpoint/2010/main" val="3750285443"/>
      </p:ext>
    </p:extLst>
  </p:cSld>
  <p:clrMap bg1="lt1" tx1="dk1" bg2="lt2" tx2="dk2" accent1="accent1" accent2="accent2" accent3="accent3" accent4="accent4" accent5="accent5" accent6="accent6" hlink="hlink" folHlink="folHlink"/>
  <p:sldLayoutIdLst>
    <p:sldLayoutId id="2147483826" r:id="rId1"/>
    <p:sldLayoutId id="2147483828" r:id="rId2"/>
    <p:sldLayoutId id="2147483829" r:id="rId3"/>
  </p:sldLayoutIdLst>
  <p:transition spd="med"/>
  <p:hf sldNum="0" hdr="0" ftr="0" dt="0"/>
  <p:txStyles>
    <p:titleStyle>
      <a:lvl1pPr marL="0" marR="0" indent="0" algn="l" defTabSz="412750" rtl="0" latinLnBrk="0">
        <a:lnSpc>
          <a:spcPct val="100000"/>
        </a:lnSpc>
        <a:spcBef>
          <a:spcPts val="0"/>
        </a:spcBef>
        <a:spcAft>
          <a:spcPts val="0"/>
        </a:spcAft>
        <a:buClrTx/>
        <a:buSzTx/>
        <a:buFontTx/>
        <a:buNone/>
        <a:tabLst/>
        <a:defRPr sz="2900" b="0" i="0" u="none" strike="noStrike" cap="none" spc="0" baseline="0">
          <a:ln>
            <a:noFill/>
          </a:ln>
          <a:solidFill>
            <a:srgbClr val="000000"/>
          </a:solidFill>
          <a:uFillTx/>
          <a:latin typeface="+mn-lt"/>
          <a:ea typeface="+mn-ea"/>
          <a:cs typeface="+mn-cs"/>
          <a:sym typeface="Helvetica Neue Light"/>
        </a:defRPr>
      </a:lvl1pPr>
      <a:lvl2pPr marL="0" marR="0" indent="114300" algn="l" defTabSz="412750" rtl="0" latinLnBrk="0">
        <a:lnSpc>
          <a:spcPct val="100000"/>
        </a:lnSpc>
        <a:spcBef>
          <a:spcPts val="0"/>
        </a:spcBef>
        <a:spcAft>
          <a:spcPts val="0"/>
        </a:spcAft>
        <a:buClrTx/>
        <a:buSzTx/>
        <a:buFontTx/>
        <a:buNone/>
        <a:tabLst/>
        <a:defRPr sz="2900" b="0" i="0" u="none" strike="noStrike" cap="none" spc="0" baseline="0">
          <a:ln>
            <a:noFill/>
          </a:ln>
          <a:solidFill>
            <a:srgbClr val="000000"/>
          </a:solidFill>
          <a:uFillTx/>
          <a:latin typeface="+mn-lt"/>
          <a:ea typeface="+mn-ea"/>
          <a:cs typeface="+mn-cs"/>
          <a:sym typeface="Helvetica Neue Light"/>
        </a:defRPr>
      </a:lvl2pPr>
      <a:lvl3pPr marL="0" marR="0" indent="228600" algn="l" defTabSz="412750" rtl="0" latinLnBrk="0">
        <a:lnSpc>
          <a:spcPct val="100000"/>
        </a:lnSpc>
        <a:spcBef>
          <a:spcPts val="0"/>
        </a:spcBef>
        <a:spcAft>
          <a:spcPts val="0"/>
        </a:spcAft>
        <a:buClrTx/>
        <a:buSzTx/>
        <a:buFontTx/>
        <a:buNone/>
        <a:tabLst/>
        <a:defRPr sz="2900" b="0" i="0" u="none" strike="noStrike" cap="none" spc="0" baseline="0">
          <a:ln>
            <a:noFill/>
          </a:ln>
          <a:solidFill>
            <a:srgbClr val="000000"/>
          </a:solidFill>
          <a:uFillTx/>
          <a:latin typeface="+mn-lt"/>
          <a:ea typeface="+mn-ea"/>
          <a:cs typeface="+mn-cs"/>
          <a:sym typeface="Helvetica Neue Light"/>
        </a:defRPr>
      </a:lvl3pPr>
      <a:lvl4pPr marL="0" marR="0" indent="342900" algn="l" defTabSz="412750" rtl="0" latinLnBrk="0">
        <a:lnSpc>
          <a:spcPct val="100000"/>
        </a:lnSpc>
        <a:spcBef>
          <a:spcPts val="0"/>
        </a:spcBef>
        <a:spcAft>
          <a:spcPts val="0"/>
        </a:spcAft>
        <a:buClrTx/>
        <a:buSzTx/>
        <a:buFontTx/>
        <a:buNone/>
        <a:tabLst/>
        <a:defRPr sz="2900" b="0" i="0" u="none" strike="noStrike" cap="none" spc="0" baseline="0">
          <a:ln>
            <a:noFill/>
          </a:ln>
          <a:solidFill>
            <a:srgbClr val="000000"/>
          </a:solidFill>
          <a:uFillTx/>
          <a:latin typeface="+mn-lt"/>
          <a:ea typeface="+mn-ea"/>
          <a:cs typeface="+mn-cs"/>
          <a:sym typeface="Helvetica Neue Light"/>
        </a:defRPr>
      </a:lvl4pPr>
      <a:lvl5pPr marL="0" marR="0" indent="457200" algn="l" defTabSz="412750" rtl="0" latinLnBrk="0">
        <a:lnSpc>
          <a:spcPct val="100000"/>
        </a:lnSpc>
        <a:spcBef>
          <a:spcPts val="0"/>
        </a:spcBef>
        <a:spcAft>
          <a:spcPts val="0"/>
        </a:spcAft>
        <a:buClrTx/>
        <a:buSzTx/>
        <a:buFontTx/>
        <a:buNone/>
        <a:tabLst/>
        <a:defRPr sz="2900" b="0" i="0" u="none" strike="noStrike" cap="none" spc="0" baseline="0">
          <a:ln>
            <a:noFill/>
          </a:ln>
          <a:solidFill>
            <a:srgbClr val="000000"/>
          </a:solidFill>
          <a:uFillTx/>
          <a:latin typeface="+mn-lt"/>
          <a:ea typeface="+mn-ea"/>
          <a:cs typeface="+mn-cs"/>
          <a:sym typeface="Helvetica Neue Light"/>
        </a:defRPr>
      </a:lvl5pPr>
      <a:lvl6pPr marL="0" marR="0" indent="571500" algn="l" defTabSz="412750" rtl="0" latinLnBrk="0">
        <a:lnSpc>
          <a:spcPct val="100000"/>
        </a:lnSpc>
        <a:spcBef>
          <a:spcPts val="0"/>
        </a:spcBef>
        <a:spcAft>
          <a:spcPts val="0"/>
        </a:spcAft>
        <a:buClrTx/>
        <a:buSzTx/>
        <a:buFontTx/>
        <a:buNone/>
        <a:tabLst/>
        <a:defRPr sz="2900" b="0" i="0" u="none" strike="noStrike" cap="none" spc="0" baseline="0">
          <a:ln>
            <a:noFill/>
          </a:ln>
          <a:solidFill>
            <a:srgbClr val="000000"/>
          </a:solidFill>
          <a:uFillTx/>
          <a:latin typeface="+mn-lt"/>
          <a:ea typeface="+mn-ea"/>
          <a:cs typeface="+mn-cs"/>
          <a:sym typeface="Helvetica Neue Light"/>
        </a:defRPr>
      </a:lvl6pPr>
      <a:lvl7pPr marL="0" marR="0" indent="685800" algn="l" defTabSz="412750" rtl="0" latinLnBrk="0">
        <a:lnSpc>
          <a:spcPct val="100000"/>
        </a:lnSpc>
        <a:spcBef>
          <a:spcPts val="0"/>
        </a:spcBef>
        <a:spcAft>
          <a:spcPts val="0"/>
        </a:spcAft>
        <a:buClrTx/>
        <a:buSzTx/>
        <a:buFontTx/>
        <a:buNone/>
        <a:tabLst/>
        <a:defRPr sz="2900" b="0" i="0" u="none" strike="noStrike" cap="none" spc="0" baseline="0">
          <a:ln>
            <a:noFill/>
          </a:ln>
          <a:solidFill>
            <a:srgbClr val="000000"/>
          </a:solidFill>
          <a:uFillTx/>
          <a:latin typeface="+mn-lt"/>
          <a:ea typeface="+mn-ea"/>
          <a:cs typeface="+mn-cs"/>
          <a:sym typeface="Helvetica Neue Light"/>
        </a:defRPr>
      </a:lvl7pPr>
      <a:lvl8pPr marL="0" marR="0" indent="800100" algn="l" defTabSz="412750" rtl="0" latinLnBrk="0">
        <a:lnSpc>
          <a:spcPct val="100000"/>
        </a:lnSpc>
        <a:spcBef>
          <a:spcPts val="0"/>
        </a:spcBef>
        <a:spcAft>
          <a:spcPts val="0"/>
        </a:spcAft>
        <a:buClrTx/>
        <a:buSzTx/>
        <a:buFontTx/>
        <a:buNone/>
        <a:tabLst/>
        <a:defRPr sz="2900" b="0" i="0" u="none" strike="noStrike" cap="none" spc="0" baseline="0">
          <a:ln>
            <a:noFill/>
          </a:ln>
          <a:solidFill>
            <a:srgbClr val="000000"/>
          </a:solidFill>
          <a:uFillTx/>
          <a:latin typeface="+mn-lt"/>
          <a:ea typeface="+mn-ea"/>
          <a:cs typeface="+mn-cs"/>
          <a:sym typeface="Helvetica Neue Light"/>
        </a:defRPr>
      </a:lvl8pPr>
      <a:lvl9pPr marL="0" marR="0" indent="914400" algn="l" defTabSz="412750" rtl="0" latinLnBrk="0">
        <a:lnSpc>
          <a:spcPct val="100000"/>
        </a:lnSpc>
        <a:spcBef>
          <a:spcPts val="0"/>
        </a:spcBef>
        <a:spcAft>
          <a:spcPts val="0"/>
        </a:spcAft>
        <a:buClrTx/>
        <a:buSzTx/>
        <a:buFontTx/>
        <a:buNone/>
        <a:tabLst/>
        <a:defRPr sz="2900" b="0" i="0" u="none" strike="noStrike" cap="none" spc="0" baseline="0">
          <a:ln>
            <a:noFill/>
          </a:ln>
          <a:solidFill>
            <a:srgbClr val="000000"/>
          </a:solidFill>
          <a:uFillTx/>
          <a:latin typeface="+mn-lt"/>
          <a:ea typeface="+mn-ea"/>
          <a:cs typeface="+mn-cs"/>
          <a:sym typeface="Helvetica Neue Light"/>
        </a:defRPr>
      </a:lvl9pPr>
    </p:titleStyle>
    <p:bodyStyle>
      <a:lvl1pPr marL="317500" marR="0" indent="-317500" algn="l" defTabSz="412750" rtl="0" latinLnBrk="0">
        <a:lnSpc>
          <a:spcPct val="100000"/>
        </a:lnSpc>
        <a:spcBef>
          <a:spcPts val="2950"/>
        </a:spcBef>
        <a:spcAft>
          <a:spcPts val="0"/>
        </a:spcAft>
        <a:buClrTx/>
        <a:buSzPct val="75000"/>
        <a:buFont typeface="Helvetica Neue"/>
        <a:buChar char="•"/>
        <a:tabLst/>
        <a:defRPr sz="2500" b="0" i="0" u="none" strike="noStrike" cap="none" spc="0" baseline="0">
          <a:ln>
            <a:noFill/>
          </a:ln>
          <a:solidFill>
            <a:srgbClr val="747474"/>
          </a:solidFill>
          <a:uFillTx/>
          <a:latin typeface="+mn-lt"/>
          <a:ea typeface="+mn-ea"/>
          <a:cs typeface="+mn-cs"/>
          <a:sym typeface="Helvetica Neue Light"/>
        </a:defRPr>
      </a:lvl1pPr>
      <a:lvl2pPr marL="635000" marR="0" indent="-317500" algn="l" defTabSz="412750" rtl="0" latinLnBrk="0">
        <a:lnSpc>
          <a:spcPct val="100000"/>
        </a:lnSpc>
        <a:spcBef>
          <a:spcPts val="2950"/>
        </a:spcBef>
        <a:spcAft>
          <a:spcPts val="0"/>
        </a:spcAft>
        <a:buClrTx/>
        <a:buSzPct val="75000"/>
        <a:buFont typeface="Helvetica Neue"/>
        <a:buChar char="•"/>
        <a:tabLst/>
        <a:defRPr sz="2500" b="0" i="0" u="none" strike="noStrike" cap="none" spc="0" baseline="0">
          <a:ln>
            <a:noFill/>
          </a:ln>
          <a:solidFill>
            <a:srgbClr val="747474"/>
          </a:solidFill>
          <a:uFillTx/>
          <a:latin typeface="+mn-lt"/>
          <a:ea typeface="+mn-ea"/>
          <a:cs typeface="+mn-cs"/>
          <a:sym typeface="Helvetica Neue Light"/>
        </a:defRPr>
      </a:lvl2pPr>
      <a:lvl3pPr marL="952500" marR="0" indent="-317500" algn="l" defTabSz="412750" rtl="0" latinLnBrk="0">
        <a:lnSpc>
          <a:spcPct val="100000"/>
        </a:lnSpc>
        <a:spcBef>
          <a:spcPts val="2950"/>
        </a:spcBef>
        <a:spcAft>
          <a:spcPts val="0"/>
        </a:spcAft>
        <a:buClrTx/>
        <a:buSzPct val="75000"/>
        <a:buFont typeface="Helvetica Neue"/>
        <a:buChar char="•"/>
        <a:tabLst/>
        <a:defRPr sz="2500" b="0" i="0" u="none" strike="noStrike" cap="none" spc="0" baseline="0">
          <a:ln>
            <a:noFill/>
          </a:ln>
          <a:solidFill>
            <a:srgbClr val="747474"/>
          </a:solidFill>
          <a:uFillTx/>
          <a:latin typeface="+mn-lt"/>
          <a:ea typeface="+mn-ea"/>
          <a:cs typeface="+mn-cs"/>
          <a:sym typeface="Helvetica Neue Light"/>
        </a:defRPr>
      </a:lvl3pPr>
      <a:lvl4pPr marL="1270000" marR="0" indent="-317500" algn="l" defTabSz="412750" rtl="0" latinLnBrk="0">
        <a:lnSpc>
          <a:spcPct val="100000"/>
        </a:lnSpc>
        <a:spcBef>
          <a:spcPts val="2950"/>
        </a:spcBef>
        <a:spcAft>
          <a:spcPts val="0"/>
        </a:spcAft>
        <a:buClrTx/>
        <a:buSzPct val="75000"/>
        <a:buFont typeface="Helvetica Neue"/>
        <a:buChar char="•"/>
        <a:tabLst/>
        <a:defRPr sz="2500" b="0" i="0" u="none" strike="noStrike" cap="none" spc="0" baseline="0">
          <a:ln>
            <a:noFill/>
          </a:ln>
          <a:solidFill>
            <a:srgbClr val="747474"/>
          </a:solidFill>
          <a:uFillTx/>
          <a:latin typeface="+mn-lt"/>
          <a:ea typeface="+mn-ea"/>
          <a:cs typeface="+mn-cs"/>
          <a:sym typeface="Helvetica Neue Light"/>
        </a:defRPr>
      </a:lvl4pPr>
      <a:lvl5pPr marL="1587500" marR="0" indent="-317500" algn="l" defTabSz="412750" rtl="0" latinLnBrk="0">
        <a:lnSpc>
          <a:spcPct val="100000"/>
        </a:lnSpc>
        <a:spcBef>
          <a:spcPts val="2950"/>
        </a:spcBef>
        <a:spcAft>
          <a:spcPts val="0"/>
        </a:spcAft>
        <a:buClrTx/>
        <a:buSzPct val="75000"/>
        <a:buFont typeface="Helvetica Neue"/>
        <a:buChar char="•"/>
        <a:tabLst/>
        <a:defRPr sz="2500" b="0" i="0" u="none" strike="noStrike" cap="none" spc="0" baseline="0">
          <a:ln>
            <a:noFill/>
          </a:ln>
          <a:solidFill>
            <a:srgbClr val="747474"/>
          </a:solidFill>
          <a:uFillTx/>
          <a:latin typeface="+mn-lt"/>
          <a:ea typeface="+mn-ea"/>
          <a:cs typeface="+mn-cs"/>
          <a:sym typeface="Helvetica Neue Light"/>
        </a:defRPr>
      </a:lvl5pPr>
      <a:lvl6pPr marL="1905000" marR="0" indent="-317500" algn="l" defTabSz="412750" rtl="0" latinLnBrk="0">
        <a:lnSpc>
          <a:spcPct val="100000"/>
        </a:lnSpc>
        <a:spcBef>
          <a:spcPts val="2950"/>
        </a:spcBef>
        <a:spcAft>
          <a:spcPts val="0"/>
        </a:spcAft>
        <a:buClrTx/>
        <a:buSzPct val="75000"/>
        <a:buFont typeface="Helvetica Neue"/>
        <a:buChar char="•"/>
        <a:tabLst/>
        <a:defRPr sz="2500" b="0" i="0" u="none" strike="noStrike" cap="none" spc="0" baseline="0">
          <a:ln>
            <a:noFill/>
          </a:ln>
          <a:solidFill>
            <a:srgbClr val="747474"/>
          </a:solidFill>
          <a:uFillTx/>
          <a:latin typeface="+mn-lt"/>
          <a:ea typeface="+mn-ea"/>
          <a:cs typeface="+mn-cs"/>
          <a:sym typeface="Helvetica Neue Light"/>
        </a:defRPr>
      </a:lvl6pPr>
      <a:lvl7pPr marL="2222500" marR="0" indent="-317500" algn="l" defTabSz="412750" rtl="0" latinLnBrk="0">
        <a:lnSpc>
          <a:spcPct val="100000"/>
        </a:lnSpc>
        <a:spcBef>
          <a:spcPts val="2950"/>
        </a:spcBef>
        <a:spcAft>
          <a:spcPts val="0"/>
        </a:spcAft>
        <a:buClrTx/>
        <a:buSzPct val="75000"/>
        <a:buFont typeface="Helvetica Neue"/>
        <a:buChar char="•"/>
        <a:tabLst/>
        <a:defRPr sz="2500" b="0" i="0" u="none" strike="noStrike" cap="none" spc="0" baseline="0">
          <a:ln>
            <a:noFill/>
          </a:ln>
          <a:solidFill>
            <a:srgbClr val="747474"/>
          </a:solidFill>
          <a:uFillTx/>
          <a:latin typeface="+mn-lt"/>
          <a:ea typeface="+mn-ea"/>
          <a:cs typeface="+mn-cs"/>
          <a:sym typeface="Helvetica Neue Light"/>
        </a:defRPr>
      </a:lvl7pPr>
      <a:lvl8pPr marL="2540000" marR="0" indent="-317500" algn="l" defTabSz="412750" rtl="0" latinLnBrk="0">
        <a:lnSpc>
          <a:spcPct val="100000"/>
        </a:lnSpc>
        <a:spcBef>
          <a:spcPts val="2950"/>
        </a:spcBef>
        <a:spcAft>
          <a:spcPts val="0"/>
        </a:spcAft>
        <a:buClrTx/>
        <a:buSzPct val="75000"/>
        <a:buFont typeface="Helvetica Neue"/>
        <a:buChar char="•"/>
        <a:tabLst/>
        <a:defRPr sz="2500" b="0" i="0" u="none" strike="noStrike" cap="none" spc="0" baseline="0">
          <a:ln>
            <a:noFill/>
          </a:ln>
          <a:solidFill>
            <a:srgbClr val="747474"/>
          </a:solidFill>
          <a:uFillTx/>
          <a:latin typeface="+mn-lt"/>
          <a:ea typeface="+mn-ea"/>
          <a:cs typeface="+mn-cs"/>
          <a:sym typeface="Helvetica Neue Light"/>
        </a:defRPr>
      </a:lvl8pPr>
      <a:lvl9pPr marL="2857500" marR="0" indent="-317500" algn="l" defTabSz="412750" rtl="0" latinLnBrk="0">
        <a:lnSpc>
          <a:spcPct val="100000"/>
        </a:lnSpc>
        <a:spcBef>
          <a:spcPts val="2950"/>
        </a:spcBef>
        <a:spcAft>
          <a:spcPts val="0"/>
        </a:spcAft>
        <a:buClrTx/>
        <a:buSzPct val="75000"/>
        <a:buFont typeface="Helvetica Neue"/>
        <a:buChar char="•"/>
        <a:tabLst/>
        <a:defRPr sz="2500" b="0" i="0" u="none" strike="noStrike" cap="none" spc="0" baseline="0">
          <a:ln>
            <a:noFill/>
          </a:ln>
          <a:solidFill>
            <a:srgbClr val="747474"/>
          </a:solidFill>
          <a:uFillTx/>
          <a:latin typeface="+mn-lt"/>
          <a:ea typeface="+mn-ea"/>
          <a:cs typeface="+mn-cs"/>
          <a:sym typeface="Helvetica Neue Light"/>
        </a:defRPr>
      </a:lvl9pPr>
    </p:bodyStyle>
    <p:otherStyle>
      <a:lvl1pPr marL="0" marR="0" indent="0" algn="r" defTabSz="41275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a:defRPr>
      </a:lvl1pPr>
      <a:lvl2pPr marL="0" marR="0" indent="114300" algn="r" defTabSz="41275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a:defRPr>
      </a:lvl2pPr>
      <a:lvl3pPr marL="0" marR="0" indent="228600" algn="r" defTabSz="41275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a:defRPr>
      </a:lvl3pPr>
      <a:lvl4pPr marL="0" marR="0" indent="342900" algn="r" defTabSz="41275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a:defRPr>
      </a:lvl4pPr>
      <a:lvl5pPr marL="0" marR="0" indent="457200" algn="r" defTabSz="41275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a:defRPr>
      </a:lvl5pPr>
      <a:lvl6pPr marL="0" marR="0" indent="571500" algn="r" defTabSz="41275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a:defRPr>
      </a:lvl6pPr>
      <a:lvl7pPr marL="0" marR="0" indent="685800" algn="r" defTabSz="41275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a:defRPr>
      </a:lvl7pPr>
      <a:lvl8pPr marL="0" marR="0" indent="800100" algn="r" defTabSz="41275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a:defRPr>
      </a:lvl8pPr>
      <a:lvl9pPr marL="0" marR="0" indent="914400" algn="r" defTabSz="41275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a:off x="533400" y="1384300"/>
            <a:ext cx="11126349" cy="91"/>
          </a:xfrm>
          <a:prstGeom prst="line">
            <a:avLst/>
          </a:prstGeom>
          <a:ln w="12700">
            <a:solidFill>
              <a:srgbClr val="9A9A9A"/>
            </a:solidFill>
            <a:miter lim="400000"/>
          </a:ln>
        </p:spPr>
        <p:txBody>
          <a:bodyPr lIns="25400" tIns="25400" rIns="25400" bIns="25400" anchor="ctr"/>
          <a:lstStyle/>
          <a:p>
            <a:pPr algn="l" defTabSz="228600">
              <a:defRPr sz="1200">
                <a:latin typeface="Helvetica"/>
                <a:ea typeface="Helvetica"/>
                <a:cs typeface="Helvetica"/>
                <a:sym typeface="Helvetica"/>
              </a:defRPr>
            </a:pPr>
            <a:endParaRPr sz="600">
              <a:latin typeface="Helvetica"/>
              <a:ea typeface="Helvetica"/>
              <a:cs typeface="Helvetica"/>
              <a:sym typeface="Helvetica"/>
            </a:endParaRPr>
          </a:p>
        </p:txBody>
      </p:sp>
      <p:sp>
        <p:nvSpPr>
          <p:cNvPr id="3" name="Shape 3"/>
          <p:cNvSpPr>
            <a:spLocks noGrp="1"/>
          </p:cNvSpPr>
          <p:nvPr>
            <p:ph type="title"/>
          </p:nvPr>
        </p:nvSpPr>
        <p:spPr>
          <a:xfrm>
            <a:off x="533400" y="234950"/>
            <a:ext cx="11118850" cy="98425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b">
            <a:normAutofit/>
          </a:bodyPr>
          <a:lstStyle/>
          <a:p>
            <a:r>
              <a:t>Title Text</a:t>
            </a:r>
          </a:p>
        </p:txBody>
      </p:sp>
      <p:sp>
        <p:nvSpPr>
          <p:cNvPr id="4" name="Shape 4"/>
          <p:cNvSpPr>
            <a:spLocks noGrp="1"/>
          </p:cNvSpPr>
          <p:nvPr>
            <p:ph type="body" idx="1"/>
          </p:nvPr>
        </p:nvSpPr>
        <p:spPr>
          <a:xfrm>
            <a:off x="533400" y="1562100"/>
            <a:ext cx="11118850" cy="46863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5" name="Shape 5"/>
          <p:cNvSpPr>
            <a:spLocks noGrp="1"/>
          </p:cNvSpPr>
          <p:nvPr>
            <p:ph type="sldNum" sz="quarter" idx="2"/>
          </p:nvPr>
        </p:nvSpPr>
        <p:spPr>
          <a:xfrm>
            <a:off x="11564737" y="6496050"/>
            <a:ext cx="227626" cy="241092"/>
          </a:xfrm>
          <a:prstGeom prst="rect">
            <a:avLst/>
          </a:prstGeom>
          <a:ln w="12700">
            <a:miter lim="400000"/>
          </a:ln>
        </p:spPr>
        <p:txBody>
          <a:bodyPr wrap="none" lIns="50800" tIns="50800" rIns="50800" bIns="50800">
            <a:spAutoFit/>
          </a:bodyPr>
          <a:lstStyle>
            <a:lvl1pPr algn="r">
              <a:defRPr sz="900">
                <a:latin typeface="Helvetica Neue"/>
                <a:ea typeface="Helvetica Neue"/>
                <a:cs typeface="Helvetica Neue"/>
                <a:sym typeface="Helvetica Neue"/>
              </a:defRPr>
            </a:lvl1pPr>
          </a:lstStyle>
          <a:p>
            <a:fld id="{86CB4B4D-7CA3-9044-876B-883B54F8677D}" type="slidenum">
              <a:rPr/>
              <a:pPr/>
              <a:t>‹#›</a:t>
            </a:fld>
            <a:endParaRPr/>
          </a:p>
        </p:txBody>
      </p:sp>
    </p:spTree>
    <p:extLst>
      <p:ext uri="{BB962C8B-B14F-4D97-AF65-F5344CB8AC3E}">
        <p14:creationId xmlns:p14="http://schemas.microsoft.com/office/powerpoint/2010/main" val="1126127194"/>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Lst>
  <p:transition spd="med"/>
  <p:hf sldNum="0" hdr="0" ftr="0" dt="0"/>
  <p:txStyles>
    <p:titleStyle>
      <a:lvl1pPr marL="0" marR="0" indent="0" algn="l" defTabSz="412750" rtl="0" latinLnBrk="0">
        <a:lnSpc>
          <a:spcPct val="100000"/>
        </a:lnSpc>
        <a:spcBef>
          <a:spcPts val="0"/>
        </a:spcBef>
        <a:spcAft>
          <a:spcPts val="0"/>
        </a:spcAft>
        <a:buClrTx/>
        <a:buSzTx/>
        <a:buFontTx/>
        <a:buNone/>
        <a:tabLst/>
        <a:defRPr sz="2900" b="0" i="0" u="none" strike="noStrike" cap="none" spc="0" baseline="0">
          <a:ln>
            <a:noFill/>
          </a:ln>
          <a:solidFill>
            <a:srgbClr val="000000"/>
          </a:solidFill>
          <a:uFillTx/>
          <a:latin typeface="+mn-lt"/>
          <a:ea typeface="+mn-ea"/>
          <a:cs typeface="+mn-cs"/>
          <a:sym typeface="Helvetica Neue Light"/>
        </a:defRPr>
      </a:lvl1pPr>
      <a:lvl2pPr marL="0" marR="0" indent="114300" algn="l" defTabSz="412750" rtl="0" latinLnBrk="0">
        <a:lnSpc>
          <a:spcPct val="100000"/>
        </a:lnSpc>
        <a:spcBef>
          <a:spcPts val="0"/>
        </a:spcBef>
        <a:spcAft>
          <a:spcPts val="0"/>
        </a:spcAft>
        <a:buClrTx/>
        <a:buSzTx/>
        <a:buFontTx/>
        <a:buNone/>
        <a:tabLst/>
        <a:defRPr sz="2900" b="0" i="0" u="none" strike="noStrike" cap="none" spc="0" baseline="0">
          <a:ln>
            <a:noFill/>
          </a:ln>
          <a:solidFill>
            <a:srgbClr val="000000"/>
          </a:solidFill>
          <a:uFillTx/>
          <a:latin typeface="+mn-lt"/>
          <a:ea typeface="+mn-ea"/>
          <a:cs typeface="+mn-cs"/>
          <a:sym typeface="Helvetica Neue Light"/>
        </a:defRPr>
      </a:lvl2pPr>
      <a:lvl3pPr marL="0" marR="0" indent="228600" algn="l" defTabSz="412750" rtl="0" latinLnBrk="0">
        <a:lnSpc>
          <a:spcPct val="100000"/>
        </a:lnSpc>
        <a:spcBef>
          <a:spcPts val="0"/>
        </a:spcBef>
        <a:spcAft>
          <a:spcPts val="0"/>
        </a:spcAft>
        <a:buClrTx/>
        <a:buSzTx/>
        <a:buFontTx/>
        <a:buNone/>
        <a:tabLst/>
        <a:defRPr sz="2900" b="0" i="0" u="none" strike="noStrike" cap="none" spc="0" baseline="0">
          <a:ln>
            <a:noFill/>
          </a:ln>
          <a:solidFill>
            <a:srgbClr val="000000"/>
          </a:solidFill>
          <a:uFillTx/>
          <a:latin typeface="+mn-lt"/>
          <a:ea typeface="+mn-ea"/>
          <a:cs typeface="+mn-cs"/>
          <a:sym typeface="Helvetica Neue Light"/>
        </a:defRPr>
      </a:lvl3pPr>
      <a:lvl4pPr marL="0" marR="0" indent="342900" algn="l" defTabSz="412750" rtl="0" latinLnBrk="0">
        <a:lnSpc>
          <a:spcPct val="100000"/>
        </a:lnSpc>
        <a:spcBef>
          <a:spcPts val="0"/>
        </a:spcBef>
        <a:spcAft>
          <a:spcPts val="0"/>
        </a:spcAft>
        <a:buClrTx/>
        <a:buSzTx/>
        <a:buFontTx/>
        <a:buNone/>
        <a:tabLst/>
        <a:defRPr sz="2900" b="0" i="0" u="none" strike="noStrike" cap="none" spc="0" baseline="0">
          <a:ln>
            <a:noFill/>
          </a:ln>
          <a:solidFill>
            <a:srgbClr val="000000"/>
          </a:solidFill>
          <a:uFillTx/>
          <a:latin typeface="+mn-lt"/>
          <a:ea typeface="+mn-ea"/>
          <a:cs typeface="+mn-cs"/>
          <a:sym typeface="Helvetica Neue Light"/>
        </a:defRPr>
      </a:lvl4pPr>
      <a:lvl5pPr marL="0" marR="0" indent="457200" algn="l" defTabSz="412750" rtl="0" latinLnBrk="0">
        <a:lnSpc>
          <a:spcPct val="100000"/>
        </a:lnSpc>
        <a:spcBef>
          <a:spcPts val="0"/>
        </a:spcBef>
        <a:spcAft>
          <a:spcPts val="0"/>
        </a:spcAft>
        <a:buClrTx/>
        <a:buSzTx/>
        <a:buFontTx/>
        <a:buNone/>
        <a:tabLst/>
        <a:defRPr sz="2900" b="0" i="0" u="none" strike="noStrike" cap="none" spc="0" baseline="0">
          <a:ln>
            <a:noFill/>
          </a:ln>
          <a:solidFill>
            <a:srgbClr val="000000"/>
          </a:solidFill>
          <a:uFillTx/>
          <a:latin typeface="+mn-lt"/>
          <a:ea typeface="+mn-ea"/>
          <a:cs typeface="+mn-cs"/>
          <a:sym typeface="Helvetica Neue Light"/>
        </a:defRPr>
      </a:lvl5pPr>
      <a:lvl6pPr marL="0" marR="0" indent="571500" algn="l" defTabSz="412750" rtl="0" latinLnBrk="0">
        <a:lnSpc>
          <a:spcPct val="100000"/>
        </a:lnSpc>
        <a:spcBef>
          <a:spcPts val="0"/>
        </a:spcBef>
        <a:spcAft>
          <a:spcPts val="0"/>
        </a:spcAft>
        <a:buClrTx/>
        <a:buSzTx/>
        <a:buFontTx/>
        <a:buNone/>
        <a:tabLst/>
        <a:defRPr sz="2900" b="0" i="0" u="none" strike="noStrike" cap="none" spc="0" baseline="0">
          <a:ln>
            <a:noFill/>
          </a:ln>
          <a:solidFill>
            <a:srgbClr val="000000"/>
          </a:solidFill>
          <a:uFillTx/>
          <a:latin typeface="+mn-lt"/>
          <a:ea typeface="+mn-ea"/>
          <a:cs typeface="+mn-cs"/>
          <a:sym typeface="Helvetica Neue Light"/>
        </a:defRPr>
      </a:lvl6pPr>
      <a:lvl7pPr marL="0" marR="0" indent="685800" algn="l" defTabSz="412750" rtl="0" latinLnBrk="0">
        <a:lnSpc>
          <a:spcPct val="100000"/>
        </a:lnSpc>
        <a:spcBef>
          <a:spcPts val="0"/>
        </a:spcBef>
        <a:spcAft>
          <a:spcPts val="0"/>
        </a:spcAft>
        <a:buClrTx/>
        <a:buSzTx/>
        <a:buFontTx/>
        <a:buNone/>
        <a:tabLst/>
        <a:defRPr sz="2900" b="0" i="0" u="none" strike="noStrike" cap="none" spc="0" baseline="0">
          <a:ln>
            <a:noFill/>
          </a:ln>
          <a:solidFill>
            <a:srgbClr val="000000"/>
          </a:solidFill>
          <a:uFillTx/>
          <a:latin typeface="+mn-lt"/>
          <a:ea typeface="+mn-ea"/>
          <a:cs typeface="+mn-cs"/>
          <a:sym typeface="Helvetica Neue Light"/>
        </a:defRPr>
      </a:lvl7pPr>
      <a:lvl8pPr marL="0" marR="0" indent="800100" algn="l" defTabSz="412750" rtl="0" latinLnBrk="0">
        <a:lnSpc>
          <a:spcPct val="100000"/>
        </a:lnSpc>
        <a:spcBef>
          <a:spcPts val="0"/>
        </a:spcBef>
        <a:spcAft>
          <a:spcPts val="0"/>
        </a:spcAft>
        <a:buClrTx/>
        <a:buSzTx/>
        <a:buFontTx/>
        <a:buNone/>
        <a:tabLst/>
        <a:defRPr sz="2900" b="0" i="0" u="none" strike="noStrike" cap="none" spc="0" baseline="0">
          <a:ln>
            <a:noFill/>
          </a:ln>
          <a:solidFill>
            <a:srgbClr val="000000"/>
          </a:solidFill>
          <a:uFillTx/>
          <a:latin typeface="+mn-lt"/>
          <a:ea typeface="+mn-ea"/>
          <a:cs typeface="+mn-cs"/>
          <a:sym typeface="Helvetica Neue Light"/>
        </a:defRPr>
      </a:lvl8pPr>
      <a:lvl9pPr marL="0" marR="0" indent="914400" algn="l" defTabSz="412750" rtl="0" latinLnBrk="0">
        <a:lnSpc>
          <a:spcPct val="100000"/>
        </a:lnSpc>
        <a:spcBef>
          <a:spcPts val="0"/>
        </a:spcBef>
        <a:spcAft>
          <a:spcPts val="0"/>
        </a:spcAft>
        <a:buClrTx/>
        <a:buSzTx/>
        <a:buFontTx/>
        <a:buNone/>
        <a:tabLst/>
        <a:defRPr sz="2900" b="0" i="0" u="none" strike="noStrike" cap="none" spc="0" baseline="0">
          <a:ln>
            <a:noFill/>
          </a:ln>
          <a:solidFill>
            <a:srgbClr val="000000"/>
          </a:solidFill>
          <a:uFillTx/>
          <a:latin typeface="+mn-lt"/>
          <a:ea typeface="+mn-ea"/>
          <a:cs typeface="+mn-cs"/>
          <a:sym typeface="Helvetica Neue Light"/>
        </a:defRPr>
      </a:lvl9pPr>
    </p:titleStyle>
    <p:bodyStyle>
      <a:lvl1pPr marL="317500" marR="0" indent="-317500" algn="l" defTabSz="412750" rtl="0" latinLnBrk="0">
        <a:lnSpc>
          <a:spcPct val="100000"/>
        </a:lnSpc>
        <a:spcBef>
          <a:spcPts val="2950"/>
        </a:spcBef>
        <a:spcAft>
          <a:spcPts val="0"/>
        </a:spcAft>
        <a:buClrTx/>
        <a:buSzPct val="75000"/>
        <a:buFont typeface="Helvetica Neue"/>
        <a:buChar char="•"/>
        <a:tabLst/>
        <a:defRPr sz="2500" b="0" i="0" u="none" strike="noStrike" cap="none" spc="0" baseline="0">
          <a:ln>
            <a:noFill/>
          </a:ln>
          <a:solidFill>
            <a:srgbClr val="747474"/>
          </a:solidFill>
          <a:uFillTx/>
          <a:latin typeface="+mn-lt"/>
          <a:ea typeface="+mn-ea"/>
          <a:cs typeface="+mn-cs"/>
          <a:sym typeface="Helvetica Neue Light"/>
        </a:defRPr>
      </a:lvl1pPr>
      <a:lvl2pPr marL="635000" marR="0" indent="-317500" algn="l" defTabSz="412750" rtl="0" latinLnBrk="0">
        <a:lnSpc>
          <a:spcPct val="100000"/>
        </a:lnSpc>
        <a:spcBef>
          <a:spcPts val="2950"/>
        </a:spcBef>
        <a:spcAft>
          <a:spcPts val="0"/>
        </a:spcAft>
        <a:buClrTx/>
        <a:buSzPct val="75000"/>
        <a:buFont typeface="Helvetica Neue"/>
        <a:buChar char="•"/>
        <a:tabLst/>
        <a:defRPr sz="2500" b="0" i="0" u="none" strike="noStrike" cap="none" spc="0" baseline="0">
          <a:ln>
            <a:noFill/>
          </a:ln>
          <a:solidFill>
            <a:srgbClr val="747474"/>
          </a:solidFill>
          <a:uFillTx/>
          <a:latin typeface="+mn-lt"/>
          <a:ea typeface="+mn-ea"/>
          <a:cs typeface="+mn-cs"/>
          <a:sym typeface="Helvetica Neue Light"/>
        </a:defRPr>
      </a:lvl2pPr>
      <a:lvl3pPr marL="952500" marR="0" indent="-317500" algn="l" defTabSz="412750" rtl="0" latinLnBrk="0">
        <a:lnSpc>
          <a:spcPct val="100000"/>
        </a:lnSpc>
        <a:spcBef>
          <a:spcPts val="2950"/>
        </a:spcBef>
        <a:spcAft>
          <a:spcPts val="0"/>
        </a:spcAft>
        <a:buClrTx/>
        <a:buSzPct val="75000"/>
        <a:buFont typeface="Helvetica Neue"/>
        <a:buChar char="•"/>
        <a:tabLst/>
        <a:defRPr sz="2500" b="0" i="0" u="none" strike="noStrike" cap="none" spc="0" baseline="0">
          <a:ln>
            <a:noFill/>
          </a:ln>
          <a:solidFill>
            <a:srgbClr val="747474"/>
          </a:solidFill>
          <a:uFillTx/>
          <a:latin typeface="+mn-lt"/>
          <a:ea typeface="+mn-ea"/>
          <a:cs typeface="+mn-cs"/>
          <a:sym typeface="Helvetica Neue Light"/>
        </a:defRPr>
      </a:lvl3pPr>
      <a:lvl4pPr marL="1270000" marR="0" indent="-317500" algn="l" defTabSz="412750" rtl="0" latinLnBrk="0">
        <a:lnSpc>
          <a:spcPct val="100000"/>
        </a:lnSpc>
        <a:spcBef>
          <a:spcPts val="2950"/>
        </a:spcBef>
        <a:spcAft>
          <a:spcPts val="0"/>
        </a:spcAft>
        <a:buClrTx/>
        <a:buSzPct val="75000"/>
        <a:buFont typeface="Helvetica Neue"/>
        <a:buChar char="•"/>
        <a:tabLst/>
        <a:defRPr sz="2500" b="0" i="0" u="none" strike="noStrike" cap="none" spc="0" baseline="0">
          <a:ln>
            <a:noFill/>
          </a:ln>
          <a:solidFill>
            <a:srgbClr val="747474"/>
          </a:solidFill>
          <a:uFillTx/>
          <a:latin typeface="+mn-lt"/>
          <a:ea typeface="+mn-ea"/>
          <a:cs typeface="+mn-cs"/>
          <a:sym typeface="Helvetica Neue Light"/>
        </a:defRPr>
      </a:lvl4pPr>
      <a:lvl5pPr marL="1587500" marR="0" indent="-317500" algn="l" defTabSz="412750" rtl="0" latinLnBrk="0">
        <a:lnSpc>
          <a:spcPct val="100000"/>
        </a:lnSpc>
        <a:spcBef>
          <a:spcPts val="2950"/>
        </a:spcBef>
        <a:spcAft>
          <a:spcPts val="0"/>
        </a:spcAft>
        <a:buClrTx/>
        <a:buSzPct val="75000"/>
        <a:buFont typeface="Helvetica Neue"/>
        <a:buChar char="•"/>
        <a:tabLst/>
        <a:defRPr sz="2500" b="0" i="0" u="none" strike="noStrike" cap="none" spc="0" baseline="0">
          <a:ln>
            <a:noFill/>
          </a:ln>
          <a:solidFill>
            <a:srgbClr val="747474"/>
          </a:solidFill>
          <a:uFillTx/>
          <a:latin typeface="+mn-lt"/>
          <a:ea typeface="+mn-ea"/>
          <a:cs typeface="+mn-cs"/>
          <a:sym typeface="Helvetica Neue Light"/>
        </a:defRPr>
      </a:lvl5pPr>
      <a:lvl6pPr marL="1905000" marR="0" indent="-317500" algn="l" defTabSz="412750" rtl="0" latinLnBrk="0">
        <a:lnSpc>
          <a:spcPct val="100000"/>
        </a:lnSpc>
        <a:spcBef>
          <a:spcPts val="2950"/>
        </a:spcBef>
        <a:spcAft>
          <a:spcPts val="0"/>
        </a:spcAft>
        <a:buClrTx/>
        <a:buSzPct val="75000"/>
        <a:buFont typeface="Helvetica Neue"/>
        <a:buChar char="•"/>
        <a:tabLst/>
        <a:defRPr sz="2500" b="0" i="0" u="none" strike="noStrike" cap="none" spc="0" baseline="0">
          <a:ln>
            <a:noFill/>
          </a:ln>
          <a:solidFill>
            <a:srgbClr val="747474"/>
          </a:solidFill>
          <a:uFillTx/>
          <a:latin typeface="+mn-lt"/>
          <a:ea typeface="+mn-ea"/>
          <a:cs typeface="+mn-cs"/>
          <a:sym typeface="Helvetica Neue Light"/>
        </a:defRPr>
      </a:lvl6pPr>
      <a:lvl7pPr marL="2222500" marR="0" indent="-317500" algn="l" defTabSz="412750" rtl="0" latinLnBrk="0">
        <a:lnSpc>
          <a:spcPct val="100000"/>
        </a:lnSpc>
        <a:spcBef>
          <a:spcPts val="2950"/>
        </a:spcBef>
        <a:spcAft>
          <a:spcPts val="0"/>
        </a:spcAft>
        <a:buClrTx/>
        <a:buSzPct val="75000"/>
        <a:buFont typeface="Helvetica Neue"/>
        <a:buChar char="•"/>
        <a:tabLst/>
        <a:defRPr sz="2500" b="0" i="0" u="none" strike="noStrike" cap="none" spc="0" baseline="0">
          <a:ln>
            <a:noFill/>
          </a:ln>
          <a:solidFill>
            <a:srgbClr val="747474"/>
          </a:solidFill>
          <a:uFillTx/>
          <a:latin typeface="+mn-lt"/>
          <a:ea typeface="+mn-ea"/>
          <a:cs typeface="+mn-cs"/>
          <a:sym typeface="Helvetica Neue Light"/>
        </a:defRPr>
      </a:lvl7pPr>
      <a:lvl8pPr marL="2540000" marR="0" indent="-317500" algn="l" defTabSz="412750" rtl="0" latinLnBrk="0">
        <a:lnSpc>
          <a:spcPct val="100000"/>
        </a:lnSpc>
        <a:spcBef>
          <a:spcPts val="2950"/>
        </a:spcBef>
        <a:spcAft>
          <a:spcPts val="0"/>
        </a:spcAft>
        <a:buClrTx/>
        <a:buSzPct val="75000"/>
        <a:buFont typeface="Helvetica Neue"/>
        <a:buChar char="•"/>
        <a:tabLst/>
        <a:defRPr sz="2500" b="0" i="0" u="none" strike="noStrike" cap="none" spc="0" baseline="0">
          <a:ln>
            <a:noFill/>
          </a:ln>
          <a:solidFill>
            <a:srgbClr val="747474"/>
          </a:solidFill>
          <a:uFillTx/>
          <a:latin typeface="+mn-lt"/>
          <a:ea typeface="+mn-ea"/>
          <a:cs typeface="+mn-cs"/>
          <a:sym typeface="Helvetica Neue Light"/>
        </a:defRPr>
      </a:lvl8pPr>
      <a:lvl9pPr marL="2857500" marR="0" indent="-317500" algn="l" defTabSz="412750" rtl="0" latinLnBrk="0">
        <a:lnSpc>
          <a:spcPct val="100000"/>
        </a:lnSpc>
        <a:spcBef>
          <a:spcPts val="2950"/>
        </a:spcBef>
        <a:spcAft>
          <a:spcPts val="0"/>
        </a:spcAft>
        <a:buClrTx/>
        <a:buSzPct val="75000"/>
        <a:buFont typeface="Helvetica Neue"/>
        <a:buChar char="•"/>
        <a:tabLst/>
        <a:defRPr sz="2500" b="0" i="0" u="none" strike="noStrike" cap="none" spc="0" baseline="0">
          <a:ln>
            <a:noFill/>
          </a:ln>
          <a:solidFill>
            <a:srgbClr val="747474"/>
          </a:solidFill>
          <a:uFillTx/>
          <a:latin typeface="+mn-lt"/>
          <a:ea typeface="+mn-ea"/>
          <a:cs typeface="+mn-cs"/>
          <a:sym typeface="Helvetica Neue Light"/>
        </a:defRPr>
      </a:lvl9pPr>
    </p:bodyStyle>
    <p:otherStyle>
      <a:lvl1pPr marL="0" marR="0" indent="0" algn="r" defTabSz="41275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a:defRPr>
      </a:lvl1pPr>
      <a:lvl2pPr marL="0" marR="0" indent="114300" algn="r" defTabSz="41275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a:defRPr>
      </a:lvl2pPr>
      <a:lvl3pPr marL="0" marR="0" indent="228600" algn="r" defTabSz="41275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a:defRPr>
      </a:lvl3pPr>
      <a:lvl4pPr marL="0" marR="0" indent="342900" algn="r" defTabSz="41275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a:defRPr>
      </a:lvl4pPr>
      <a:lvl5pPr marL="0" marR="0" indent="457200" algn="r" defTabSz="41275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a:defRPr>
      </a:lvl5pPr>
      <a:lvl6pPr marL="0" marR="0" indent="571500" algn="r" defTabSz="41275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a:defRPr>
      </a:lvl6pPr>
      <a:lvl7pPr marL="0" marR="0" indent="685800" algn="r" defTabSz="41275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a:defRPr>
      </a:lvl7pPr>
      <a:lvl8pPr marL="0" marR="0" indent="800100" algn="r" defTabSz="41275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a:defRPr>
      </a:lvl8pPr>
      <a:lvl9pPr marL="0" marR="0" indent="914400" algn="r" defTabSz="41275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a:off x="533400" y="1384300"/>
            <a:ext cx="11126349" cy="91"/>
          </a:xfrm>
          <a:prstGeom prst="line">
            <a:avLst/>
          </a:prstGeom>
          <a:ln w="12700">
            <a:solidFill>
              <a:srgbClr val="9A9A9A"/>
            </a:solidFill>
            <a:miter lim="400000"/>
          </a:ln>
        </p:spPr>
        <p:txBody>
          <a:bodyPr lIns="25400" tIns="25400" rIns="25400" bIns="25400" anchor="ctr"/>
          <a:lstStyle/>
          <a:p>
            <a:pPr defTabSz="228600" hangingPunct="0">
              <a:defRPr sz="1200">
                <a:latin typeface="Helvetica"/>
                <a:ea typeface="Helvetica"/>
                <a:cs typeface="Helvetica"/>
                <a:sym typeface="Helvetica"/>
              </a:defRPr>
            </a:pPr>
            <a:endParaRPr sz="600" kern="0">
              <a:solidFill>
                <a:srgbClr val="000000"/>
              </a:solidFill>
              <a:latin typeface="Helvetica"/>
              <a:ea typeface="Helvetica"/>
              <a:cs typeface="Helvetica"/>
              <a:sym typeface="Helvetica"/>
            </a:endParaRPr>
          </a:p>
        </p:txBody>
      </p:sp>
      <p:sp>
        <p:nvSpPr>
          <p:cNvPr id="3" name="Shape 3"/>
          <p:cNvSpPr>
            <a:spLocks noGrp="1"/>
          </p:cNvSpPr>
          <p:nvPr>
            <p:ph type="title"/>
          </p:nvPr>
        </p:nvSpPr>
        <p:spPr>
          <a:xfrm>
            <a:off x="533400" y="234950"/>
            <a:ext cx="11118850" cy="98425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b">
            <a:normAutofit/>
          </a:bodyPr>
          <a:lstStyle/>
          <a:p>
            <a:r>
              <a:t>Title Text</a:t>
            </a:r>
          </a:p>
        </p:txBody>
      </p:sp>
      <p:sp>
        <p:nvSpPr>
          <p:cNvPr id="4" name="Shape 4"/>
          <p:cNvSpPr>
            <a:spLocks noGrp="1"/>
          </p:cNvSpPr>
          <p:nvPr>
            <p:ph type="body" idx="1"/>
          </p:nvPr>
        </p:nvSpPr>
        <p:spPr>
          <a:xfrm>
            <a:off x="533400" y="1562100"/>
            <a:ext cx="11118850" cy="46863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5" name="Shape 5"/>
          <p:cNvSpPr>
            <a:spLocks noGrp="1"/>
          </p:cNvSpPr>
          <p:nvPr>
            <p:ph type="sldNum" sz="quarter" idx="2"/>
          </p:nvPr>
        </p:nvSpPr>
        <p:spPr>
          <a:xfrm>
            <a:off x="11564736" y="6496050"/>
            <a:ext cx="227627" cy="241092"/>
          </a:xfrm>
          <a:prstGeom prst="rect">
            <a:avLst/>
          </a:prstGeom>
          <a:ln w="12700">
            <a:miter lim="400000"/>
          </a:ln>
        </p:spPr>
        <p:txBody>
          <a:bodyPr wrap="none" lIns="50800" tIns="50800" rIns="50800" bIns="50800">
            <a:spAutoFit/>
          </a:bodyPr>
          <a:lstStyle>
            <a:lvl1pPr algn="r">
              <a:defRPr sz="900">
                <a:latin typeface="Helvetica Neue"/>
                <a:ea typeface="Helvetica Neue"/>
                <a:cs typeface="Helvetica Neue"/>
                <a:sym typeface="Helvetica Neue"/>
              </a:defRPr>
            </a:lvl1pPr>
          </a:lstStyle>
          <a:p>
            <a:pPr defTabSz="412750" hangingPunct="0"/>
            <a:fld id="{86CB4B4D-7CA3-9044-876B-883B54F8677D}" type="slidenum">
              <a:rPr lang="uk-UA" kern="0" smtClean="0">
                <a:solidFill>
                  <a:srgbClr val="000000"/>
                </a:solidFill>
              </a:rPr>
              <a:pPr defTabSz="412750" hangingPunct="0"/>
              <a:t>‹#›</a:t>
            </a:fld>
            <a:endParaRPr lang="uk-UA" kern="0">
              <a:solidFill>
                <a:srgbClr val="000000"/>
              </a:solidFill>
            </a:endParaRPr>
          </a:p>
        </p:txBody>
      </p:sp>
    </p:spTree>
    <p:extLst>
      <p:ext uri="{BB962C8B-B14F-4D97-AF65-F5344CB8AC3E}">
        <p14:creationId xmlns:p14="http://schemas.microsoft.com/office/powerpoint/2010/main" val="4021596691"/>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58" r:id="rId5"/>
  </p:sldLayoutIdLst>
  <p:transition spd="med"/>
  <p:txStyles>
    <p:titleStyle>
      <a:lvl1pPr marL="0" marR="0" indent="0" algn="l" defTabSz="412750" rtl="0" latinLnBrk="0">
        <a:lnSpc>
          <a:spcPct val="100000"/>
        </a:lnSpc>
        <a:spcBef>
          <a:spcPts val="0"/>
        </a:spcBef>
        <a:spcAft>
          <a:spcPts val="0"/>
        </a:spcAft>
        <a:buClrTx/>
        <a:buSzTx/>
        <a:buFontTx/>
        <a:buNone/>
        <a:tabLst/>
        <a:defRPr sz="2900" b="0" i="0" u="none" strike="noStrike" cap="none" spc="0" baseline="0">
          <a:ln>
            <a:noFill/>
          </a:ln>
          <a:solidFill>
            <a:srgbClr val="000000"/>
          </a:solidFill>
          <a:uFillTx/>
          <a:latin typeface="+mn-lt"/>
          <a:ea typeface="+mn-ea"/>
          <a:cs typeface="+mn-cs"/>
          <a:sym typeface="Helvetica Neue Light"/>
        </a:defRPr>
      </a:lvl1pPr>
      <a:lvl2pPr marL="0" marR="0" indent="114300" algn="l" defTabSz="412750" rtl="0" latinLnBrk="0">
        <a:lnSpc>
          <a:spcPct val="100000"/>
        </a:lnSpc>
        <a:spcBef>
          <a:spcPts val="0"/>
        </a:spcBef>
        <a:spcAft>
          <a:spcPts val="0"/>
        </a:spcAft>
        <a:buClrTx/>
        <a:buSzTx/>
        <a:buFontTx/>
        <a:buNone/>
        <a:tabLst/>
        <a:defRPr sz="2900" b="0" i="0" u="none" strike="noStrike" cap="none" spc="0" baseline="0">
          <a:ln>
            <a:noFill/>
          </a:ln>
          <a:solidFill>
            <a:srgbClr val="000000"/>
          </a:solidFill>
          <a:uFillTx/>
          <a:latin typeface="+mn-lt"/>
          <a:ea typeface="+mn-ea"/>
          <a:cs typeface="+mn-cs"/>
          <a:sym typeface="Helvetica Neue Light"/>
        </a:defRPr>
      </a:lvl2pPr>
      <a:lvl3pPr marL="0" marR="0" indent="228600" algn="l" defTabSz="412750" rtl="0" latinLnBrk="0">
        <a:lnSpc>
          <a:spcPct val="100000"/>
        </a:lnSpc>
        <a:spcBef>
          <a:spcPts val="0"/>
        </a:spcBef>
        <a:spcAft>
          <a:spcPts val="0"/>
        </a:spcAft>
        <a:buClrTx/>
        <a:buSzTx/>
        <a:buFontTx/>
        <a:buNone/>
        <a:tabLst/>
        <a:defRPr sz="2900" b="0" i="0" u="none" strike="noStrike" cap="none" spc="0" baseline="0">
          <a:ln>
            <a:noFill/>
          </a:ln>
          <a:solidFill>
            <a:srgbClr val="000000"/>
          </a:solidFill>
          <a:uFillTx/>
          <a:latin typeface="+mn-lt"/>
          <a:ea typeface="+mn-ea"/>
          <a:cs typeface="+mn-cs"/>
          <a:sym typeface="Helvetica Neue Light"/>
        </a:defRPr>
      </a:lvl3pPr>
      <a:lvl4pPr marL="0" marR="0" indent="342900" algn="l" defTabSz="412750" rtl="0" latinLnBrk="0">
        <a:lnSpc>
          <a:spcPct val="100000"/>
        </a:lnSpc>
        <a:spcBef>
          <a:spcPts val="0"/>
        </a:spcBef>
        <a:spcAft>
          <a:spcPts val="0"/>
        </a:spcAft>
        <a:buClrTx/>
        <a:buSzTx/>
        <a:buFontTx/>
        <a:buNone/>
        <a:tabLst/>
        <a:defRPr sz="2900" b="0" i="0" u="none" strike="noStrike" cap="none" spc="0" baseline="0">
          <a:ln>
            <a:noFill/>
          </a:ln>
          <a:solidFill>
            <a:srgbClr val="000000"/>
          </a:solidFill>
          <a:uFillTx/>
          <a:latin typeface="+mn-lt"/>
          <a:ea typeface="+mn-ea"/>
          <a:cs typeface="+mn-cs"/>
          <a:sym typeface="Helvetica Neue Light"/>
        </a:defRPr>
      </a:lvl4pPr>
      <a:lvl5pPr marL="0" marR="0" indent="457200" algn="l" defTabSz="412750" rtl="0" latinLnBrk="0">
        <a:lnSpc>
          <a:spcPct val="100000"/>
        </a:lnSpc>
        <a:spcBef>
          <a:spcPts val="0"/>
        </a:spcBef>
        <a:spcAft>
          <a:spcPts val="0"/>
        </a:spcAft>
        <a:buClrTx/>
        <a:buSzTx/>
        <a:buFontTx/>
        <a:buNone/>
        <a:tabLst/>
        <a:defRPr sz="2900" b="0" i="0" u="none" strike="noStrike" cap="none" spc="0" baseline="0">
          <a:ln>
            <a:noFill/>
          </a:ln>
          <a:solidFill>
            <a:srgbClr val="000000"/>
          </a:solidFill>
          <a:uFillTx/>
          <a:latin typeface="+mn-lt"/>
          <a:ea typeface="+mn-ea"/>
          <a:cs typeface="+mn-cs"/>
          <a:sym typeface="Helvetica Neue Light"/>
        </a:defRPr>
      </a:lvl5pPr>
      <a:lvl6pPr marL="0" marR="0" indent="571500" algn="l" defTabSz="412750" rtl="0" latinLnBrk="0">
        <a:lnSpc>
          <a:spcPct val="100000"/>
        </a:lnSpc>
        <a:spcBef>
          <a:spcPts val="0"/>
        </a:spcBef>
        <a:spcAft>
          <a:spcPts val="0"/>
        </a:spcAft>
        <a:buClrTx/>
        <a:buSzTx/>
        <a:buFontTx/>
        <a:buNone/>
        <a:tabLst/>
        <a:defRPr sz="2900" b="0" i="0" u="none" strike="noStrike" cap="none" spc="0" baseline="0">
          <a:ln>
            <a:noFill/>
          </a:ln>
          <a:solidFill>
            <a:srgbClr val="000000"/>
          </a:solidFill>
          <a:uFillTx/>
          <a:latin typeface="+mn-lt"/>
          <a:ea typeface="+mn-ea"/>
          <a:cs typeface="+mn-cs"/>
          <a:sym typeface="Helvetica Neue Light"/>
        </a:defRPr>
      </a:lvl6pPr>
      <a:lvl7pPr marL="0" marR="0" indent="685800" algn="l" defTabSz="412750" rtl="0" latinLnBrk="0">
        <a:lnSpc>
          <a:spcPct val="100000"/>
        </a:lnSpc>
        <a:spcBef>
          <a:spcPts val="0"/>
        </a:spcBef>
        <a:spcAft>
          <a:spcPts val="0"/>
        </a:spcAft>
        <a:buClrTx/>
        <a:buSzTx/>
        <a:buFontTx/>
        <a:buNone/>
        <a:tabLst/>
        <a:defRPr sz="2900" b="0" i="0" u="none" strike="noStrike" cap="none" spc="0" baseline="0">
          <a:ln>
            <a:noFill/>
          </a:ln>
          <a:solidFill>
            <a:srgbClr val="000000"/>
          </a:solidFill>
          <a:uFillTx/>
          <a:latin typeface="+mn-lt"/>
          <a:ea typeface="+mn-ea"/>
          <a:cs typeface="+mn-cs"/>
          <a:sym typeface="Helvetica Neue Light"/>
        </a:defRPr>
      </a:lvl7pPr>
      <a:lvl8pPr marL="0" marR="0" indent="800100" algn="l" defTabSz="412750" rtl="0" latinLnBrk="0">
        <a:lnSpc>
          <a:spcPct val="100000"/>
        </a:lnSpc>
        <a:spcBef>
          <a:spcPts val="0"/>
        </a:spcBef>
        <a:spcAft>
          <a:spcPts val="0"/>
        </a:spcAft>
        <a:buClrTx/>
        <a:buSzTx/>
        <a:buFontTx/>
        <a:buNone/>
        <a:tabLst/>
        <a:defRPr sz="2900" b="0" i="0" u="none" strike="noStrike" cap="none" spc="0" baseline="0">
          <a:ln>
            <a:noFill/>
          </a:ln>
          <a:solidFill>
            <a:srgbClr val="000000"/>
          </a:solidFill>
          <a:uFillTx/>
          <a:latin typeface="+mn-lt"/>
          <a:ea typeface="+mn-ea"/>
          <a:cs typeface="+mn-cs"/>
          <a:sym typeface="Helvetica Neue Light"/>
        </a:defRPr>
      </a:lvl8pPr>
      <a:lvl9pPr marL="0" marR="0" indent="914400" algn="l" defTabSz="412750" rtl="0" latinLnBrk="0">
        <a:lnSpc>
          <a:spcPct val="100000"/>
        </a:lnSpc>
        <a:spcBef>
          <a:spcPts val="0"/>
        </a:spcBef>
        <a:spcAft>
          <a:spcPts val="0"/>
        </a:spcAft>
        <a:buClrTx/>
        <a:buSzTx/>
        <a:buFontTx/>
        <a:buNone/>
        <a:tabLst/>
        <a:defRPr sz="2900" b="0" i="0" u="none" strike="noStrike" cap="none" spc="0" baseline="0">
          <a:ln>
            <a:noFill/>
          </a:ln>
          <a:solidFill>
            <a:srgbClr val="000000"/>
          </a:solidFill>
          <a:uFillTx/>
          <a:latin typeface="+mn-lt"/>
          <a:ea typeface="+mn-ea"/>
          <a:cs typeface="+mn-cs"/>
          <a:sym typeface="Helvetica Neue Light"/>
        </a:defRPr>
      </a:lvl9pPr>
    </p:titleStyle>
    <p:bodyStyle>
      <a:lvl1pPr marL="317500" marR="0" indent="-317500" algn="l" defTabSz="412750" rtl="0" latinLnBrk="0">
        <a:lnSpc>
          <a:spcPct val="100000"/>
        </a:lnSpc>
        <a:spcBef>
          <a:spcPts val="2950"/>
        </a:spcBef>
        <a:spcAft>
          <a:spcPts val="0"/>
        </a:spcAft>
        <a:buClrTx/>
        <a:buSzPct val="75000"/>
        <a:buFont typeface="Helvetica Neue"/>
        <a:buChar char="•"/>
        <a:tabLst/>
        <a:defRPr sz="2500" b="0" i="0" u="none" strike="noStrike" cap="none" spc="0" baseline="0">
          <a:ln>
            <a:noFill/>
          </a:ln>
          <a:solidFill>
            <a:srgbClr val="747474"/>
          </a:solidFill>
          <a:uFillTx/>
          <a:latin typeface="+mn-lt"/>
          <a:ea typeface="+mn-ea"/>
          <a:cs typeface="+mn-cs"/>
          <a:sym typeface="Helvetica Neue Light"/>
        </a:defRPr>
      </a:lvl1pPr>
      <a:lvl2pPr marL="635000" marR="0" indent="-317500" algn="l" defTabSz="412750" rtl="0" latinLnBrk="0">
        <a:lnSpc>
          <a:spcPct val="100000"/>
        </a:lnSpc>
        <a:spcBef>
          <a:spcPts val="2950"/>
        </a:spcBef>
        <a:spcAft>
          <a:spcPts val="0"/>
        </a:spcAft>
        <a:buClrTx/>
        <a:buSzPct val="75000"/>
        <a:buFont typeface="Helvetica Neue"/>
        <a:buChar char="•"/>
        <a:tabLst/>
        <a:defRPr sz="2500" b="0" i="0" u="none" strike="noStrike" cap="none" spc="0" baseline="0">
          <a:ln>
            <a:noFill/>
          </a:ln>
          <a:solidFill>
            <a:srgbClr val="747474"/>
          </a:solidFill>
          <a:uFillTx/>
          <a:latin typeface="+mn-lt"/>
          <a:ea typeface="+mn-ea"/>
          <a:cs typeface="+mn-cs"/>
          <a:sym typeface="Helvetica Neue Light"/>
        </a:defRPr>
      </a:lvl2pPr>
      <a:lvl3pPr marL="952500" marR="0" indent="-317500" algn="l" defTabSz="412750" rtl="0" latinLnBrk="0">
        <a:lnSpc>
          <a:spcPct val="100000"/>
        </a:lnSpc>
        <a:spcBef>
          <a:spcPts val="2950"/>
        </a:spcBef>
        <a:spcAft>
          <a:spcPts val="0"/>
        </a:spcAft>
        <a:buClrTx/>
        <a:buSzPct val="75000"/>
        <a:buFont typeface="Helvetica Neue"/>
        <a:buChar char="•"/>
        <a:tabLst/>
        <a:defRPr sz="2500" b="0" i="0" u="none" strike="noStrike" cap="none" spc="0" baseline="0">
          <a:ln>
            <a:noFill/>
          </a:ln>
          <a:solidFill>
            <a:srgbClr val="747474"/>
          </a:solidFill>
          <a:uFillTx/>
          <a:latin typeface="+mn-lt"/>
          <a:ea typeface="+mn-ea"/>
          <a:cs typeface="+mn-cs"/>
          <a:sym typeface="Helvetica Neue Light"/>
        </a:defRPr>
      </a:lvl3pPr>
      <a:lvl4pPr marL="1270000" marR="0" indent="-317500" algn="l" defTabSz="412750" rtl="0" latinLnBrk="0">
        <a:lnSpc>
          <a:spcPct val="100000"/>
        </a:lnSpc>
        <a:spcBef>
          <a:spcPts val="2950"/>
        </a:spcBef>
        <a:spcAft>
          <a:spcPts val="0"/>
        </a:spcAft>
        <a:buClrTx/>
        <a:buSzPct val="75000"/>
        <a:buFont typeface="Helvetica Neue"/>
        <a:buChar char="•"/>
        <a:tabLst/>
        <a:defRPr sz="2500" b="0" i="0" u="none" strike="noStrike" cap="none" spc="0" baseline="0">
          <a:ln>
            <a:noFill/>
          </a:ln>
          <a:solidFill>
            <a:srgbClr val="747474"/>
          </a:solidFill>
          <a:uFillTx/>
          <a:latin typeface="+mn-lt"/>
          <a:ea typeface="+mn-ea"/>
          <a:cs typeface="+mn-cs"/>
          <a:sym typeface="Helvetica Neue Light"/>
        </a:defRPr>
      </a:lvl4pPr>
      <a:lvl5pPr marL="1587500" marR="0" indent="-317500" algn="l" defTabSz="412750" rtl="0" latinLnBrk="0">
        <a:lnSpc>
          <a:spcPct val="100000"/>
        </a:lnSpc>
        <a:spcBef>
          <a:spcPts val="2950"/>
        </a:spcBef>
        <a:spcAft>
          <a:spcPts val="0"/>
        </a:spcAft>
        <a:buClrTx/>
        <a:buSzPct val="75000"/>
        <a:buFont typeface="Helvetica Neue"/>
        <a:buChar char="•"/>
        <a:tabLst/>
        <a:defRPr sz="2500" b="0" i="0" u="none" strike="noStrike" cap="none" spc="0" baseline="0">
          <a:ln>
            <a:noFill/>
          </a:ln>
          <a:solidFill>
            <a:srgbClr val="747474"/>
          </a:solidFill>
          <a:uFillTx/>
          <a:latin typeface="+mn-lt"/>
          <a:ea typeface="+mn-ea"/>
          <a:cs typeface="+mn-cs"/>
          <a:sym typeface="Helvetica Neue Light"/>
        </a:defRPr>
      </a:lvl5pPr>
      <a:lvl6pPr marL="1905000" marR="0" indent="-317500" algn="l" defTabSz="412750" rtl="0" latinLnBrk="0">
        <a:lnSpc>
          <a:spcPct val="100000"/>
        </a:lnSpc>
        <a:spcBef>
          <a:spcPts val="2950"/>
        </a:spcBef>
        <a:spcAft>
          <a:spcPts val="0"/>
        </a:spcAft>
        <a:buClrTx/>
        <a:buSzPct val="75000"/>
        <a:buFont typeface="Helvetica Neue"/>
        <a:buChar char="•"/>
        <a:tabLst/>
        <a:defRPr sz="2500" b="0" i="0" u="none" strike="noStrike" cap="none" spc="0" baseline="0">
          <a:ln>
            <a:noFill/>
          </a:ln>
          <a:solidFill>
            <a:srgbClr val="747474"/>
          </a:solidFill>
          <a:uFillTx/>
          <a:latin typeface="+mn-lt"/>
          <a:ea typeface="+mn-ea"/>
          <a:cs typeface="+mn-cs"/>
          <a:sym typeface="Helvetica Neue Light"/>
        </a:defRPr>
      </a:lvl6pPr>
      <a:lvl7pPr marL="2222500" marR="0" indent="-317500" algn="l" defTabSz="412750" rtl="0" latinLnBrk="0">
        <a:lnSpc>
          <a:spcPct val="100000"/>
        </a:lnSpc>
        <a:spcBef>
          <a:spcPts val="2950"/>
        </a:spcBef>
        <a:spcAft>
          <a:spcPts val="0"/>
        </a:spcAft>
        <a:buClrTx/>
        <a:buSzPct val="75000"/>
        <a:buFont typeface="Helvetica Neue"/>
        <a:buChar char="•"/>
        <a:tabLst/>
        <a:defRPr sz="2500" b="0" i="0" u="none" strike="noStrike" cap="none" spc="0" baseline="0">
          <a:ln>
            <a:noFill/>
          </a:ln>
          <a:solidFill>
            <a:srgbClr val="747474"/>
          </a:solidFill>
          <a:uFillTx/>
          <a:latin typeface="+mn-lt"/>
          <a:ea typeface="+mn-ea"/>
          <a:cs typeface="+mn-cs"/>
          <a:sym typeface="Helvetica Neue Light"/>
        </a:defRPr>
      </a:lvl7pPr>
      <a:lvl8pPr marL="2540000" marR="0" indent="-317500" algn="l" defTabSz="412750" rtl="0" latinLnBrk="0">
        <a:lnSpc>
          <a:spcPct val="100000"/>
        </a:lnSpc>
        <a:spcBef>
          <a:spcPts val="2950"/>
        </a:spcBef>
        <a:spcAft>
          <a:spcPts val="0"/>
        </a:spcAft>
        <a:buClrTx/>
        <a:buSzPct val="75000"/>
        <a:buFont typeface="Helvetica Neue"/>
        <a:buChar char="•"/>
        <a:tabLst/>
        <a:defRPr sz="2500" b="0" i="0" u="none" strike="noStrike" cap="none" spc="0" baseline="0">
          <a:ln>
            <a:noFill/>
          </a:ln>
          <a:solidFill>
            <a:srgbClr val="747474"/>
          </a:solidFill>
          <a:uFillTx/>
          <a:latin typeface="+mn-lt"/>
          <a:ea typeface="+mn-ea"/>
          <a:cs typeface="+mn-cs"/>
          <a:sym typeface="Helvetica Neue Light"/>
        </a:defRPr>
      </a:lvl8pPr>
      <a:lvl9pPr marL="2857500" marR="0" indent="-317500" algn="l" defTabSz="412750" rtl="0" latinLnBrk="0">
        <a:lnSpc>
          <a:spcPct val="100000"/>
        </a:lnSpc>
        <a:spcBef>
          <a:spcPts val="2950"/>
        </a:spcBef>
        <a:spcAft>
          <a:spcPts val="0"/>
        </a:spcAft>
        <a:buClrTx/>
        <a:buSzPct val="75000"/>
        <a:buFont typeface="Helvetica Neue"/>
        <a:buChar char="•"/>
        <a:tabLst/>
        <a:defRPr sz="2500" b="0" i="0" u="none" strike="noStrike" cap="none" spc="0" baseline="0">
          <a:ln>
            <a:noFill/>
          </a:ln>
          <a:solidFill>
            <a:srgbClr val="747474"/>
          </a:solidFill>
          <a:uFillTx/>
          <a:latin typeface="+mn-lt"/>
          <a:ea typeface="+mn-ea"/>
          <a:cs typeface="+mn-cs"/>
          <a:sym typeface="Helvetica Neue Light"/>
        </a:defRPr>
      </a:lvl9pPr>
    </p:bodyStyle>
    <p:otherStyle>
      <a:lvl1pPr marL="0" marR="0" indent="0" algn="r" defTabSz="41275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a:defRPr>
      </a:lvl1pPr>
      <a:lvl2pPr marL="0" marR="0" indent="114300" algn="r" defTabSz="41275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a:defRPr>
      </a:lvl2pPr>
      <a:lvl3pPr marL="0" marR="0" indent="228600" algn="r" defTabSz="41275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a:defRPr>
      </a:lvl3pPr>
      <a:lvl4pPr marL="0" marR="0" indent="342900" algn="r" defTabSz="41275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a:defRPr>
      </a:lvl4pPr>
      <a:lvl5pPr marL="0" marR="0" indent="457200" algn="r" defTabSz="41275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a:defRPr>
      </a:lvl5pPr>
      <a:lvl6pPr marL="0" marR="0" indent="571500" algn="r" defTabSz="41275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a:defRPr>
      </a:lvl6pPr>
      <a:lvl7pPr marL="0" marR="0" indent="685800" algn="r" defTabSz="41275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a:defRPr>
      </a:lvl7pPr>
      <a:lvl8pPr marL="0" marR="0" indent="800100" algn="r" defTabSz="41275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a:defRPr>
      </a:lvl8pPr>
      <a:lvl9pPr marL="0" marR="0" indent="914400" algn="r" defTabSz="41275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12376E"/>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88D1CF6-A09F-BE49-B3A0-B51CF2CD00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bg1">
                    <a:lumMod val="75000"/>
                  </a:schemeClr>
                </a:solidFill>
                <a:latin typeface="Lato" panose="020F0502020204030203" pitchFamily="34" charset="77"/>
              </a:defRPr>
            </a:lvl1pPr>
          </a:lstStyle>
          <a:p>
            <a:r>
              <a:rPr lang="en-US" dirty="0"/>
              <a:t>Copyright ICMA 2022</a:t>
            </a:r>
          </a:p>
        </p:txBody>
      </p:sp>
    </p:spTree>
    <p:extLst>
      <p:ext uri="{BB962C8B-B14F-4D97-AF65-F5344CB8AC3E}">
        <p14:creationId xmlns:p14="http://schemas.microsoft.com/office/powerpoint/2010/main" val="3041985773"/>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 id="2147483886" r:id="rId12"/>
    <p:sldLayoutId id="2147483887" r:id="rId13"/>
    <p:sldLayoutId id="2147483888" r:id="rId14"/>
    <p:sldLayoutId id="2147483889" r:id="rId15"/>
    <p:sldLayoutId id="2147483890" r:id="rId16"/>
    <p:sldLayoutId id="2147483891" r:id="rId17"/>
    <p:sldLayoutId id="2147483892" r:id="rId18"/>
    <p:sldLayoutId id="2147483893" r:id="rId19"/>
    <p:sldLayoutId id="2147483894" r:id="rId20"/>
    <p:sldLayoutId id="2147483895" r:id="rId21"/>
    <p:sldLayoutId id="2147483896" r:id="rId22"/>
    <p:sldLayoutId id="2147483897" r:id="rId23"/>
    <p:sldLayoutId id="2147483898" r:id="rId24"/>
    <p:sldLayoutId id="2147483899" r:id="rId25"/>
    <p:sldLayoutId id="2147483900" r:id="rId2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49.xml"/><Relationship Id="rId5" Type="http://schemas.openxmlformats.org/officeDocument/2006/relationships/image" Target="../media/image15.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6.tiff"/></Relationships>
</file>

<file path=ppt/slides/_rels/slide14.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image" Target="../media/image52.png"/><Relationship Id="rId3" Type="http://schemas.openxmlformats.org/officeDocument/2006/relationships/image" Target="../media/image41.png"/><Relationship Id="rId21" Type="http://schemas.openxmlformats.org/officeDocument/2006/relationships/image" Target="../media/image55.png"/><Relationship Id="rId7" Type="http://schemas.openxmlformats.org/officeDocument/2006/relationships/image" Target="../media/image40.png"/><Relationship Id="rId12" Type="http://schemas.openxmlformats.org/officeDocument/2006/relationships/image" Target="../media/image46.png"/><Relationship Id="rId17" Type="http://schemas.openxmlformats.org/officeDocument/2006/relationships/image" Target="../media/image51.png"/><Relationship Id="rId2" Type="http://schemas.openxmlformats.org/officeDocument/2006/relationships/notesSlide" Target="../notesSlides/notesSlide14.xml"/><Relationship Id="rId16" Type="http://schemas.openxmlformats.org/officeDocument/2006/relationships/image" Target="../media/image50.png"/><Relationship Id="rId20" Type="http://schemas.openxmlformats.org/officeDocument/2006/relationships/image" Target="../media/image54.png"/><Relationship Id="rId1" Type="http://schemas.openxmlformats.org/officeDocument/2006/relationships/slideLayout" Target="../slideLayouts/slideLayout22.xml"/><Relationship Id="rId6" Type="http://schemas.openxmlformats.org/officeDocument/2006/relationships/image" Target="../media/image39.png"/><Relationship Id="rId11" Type="http://schemas.openxmlformats.org/officeDocument/2006/relationships/image" Target="../media/image45.png"/><Relationship Id="rId5" Type="http://schemas.openxmlformats.org/officeDocument/2006/relationships/image" Target="../media/image38.png"/><Relationship Id="rId15" Type="http://schemas.openxmlformats.org/officeDocument/2006/relationships/image" Target="../media/image49.png"/><Relationship Id="rId23" Type="http://schemas.openxmlformats.org/officeDocument/2006/relationships/image" Target="../media/image57.png"/><Relationship Id="rId10" Type="http://schemas.openxmlformats.org/officeDocument/2006/relationships/image" Target="../media/image44.png"/><Relationship Id="rId19" Type="http://schemas.openxmlformats.org/officeDocument/2006/relationships/image" Target="../media/image53.png"/><Relationship Id="rId4" Type="http://schemas.openxmlformats.org/officeDocument/2006/relationships/image" Target="../media/image37.png"/><Relationship Id="rId9" Type="http://schemas.openxmlformats.org/officeDocument/2006/relationships/image" Target="../media/image43.jpeg"/><Relationship Id="rId14" Type="http://schemas.openxmlformats.org/officeDocument/2006/relationships/image" Target="../media/image48.png"/><Relationship Id="rId22"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6.tiff"/></Relationships>
</file>

<file path=ppt/slides/_rels/slide19.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50.xml"/><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63.tiff"/><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22.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21.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image" Target="../media/image18.tiff"/><Relationship Id="rId1" Type="http://schemas.openxmlformats.org/officeDocument/2006/relationships/slideLayout" Target="../slideLayouts/slideLayout24.xml"/><Relationship Id="rId4" Type="http://schemas.openxmlformats.org/officeDocument/2006/relationships/image" Target="../media/image68.emf"/></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35.xml"/><Relationship Id="rId5" Type="http://schemas.openxmlformats.org/officeDocument/2006/relationships/image" Target="../media/image72.png"/><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image" Target="../media/image18.tiff"/><Relationship Id="rId1" Type="http://schemas.openxmlformats.org/officeDocument/2006/relationships/slideLayout" Target="../slideLayouts/slideLayout1.xml"/><Relationship Id="rId4" Type="http://schemas.openxmlformats.org/officeDocument/2006/relationships/image" Target="../media/image68.emf"/></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75.png"/><Relationship Id="rId4" Type="http://schemas.openxmlformats.org/officeDocument/2006/relationships/image" Target="../media/image74.png"/></Relationships>
</file>

<file path=ppt/slides/_rels/slide25.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image" Target="../media/image18.tiff"/><Relationship Id="rId1" Type="http://schemas.openxmlformats.org/officeDocument/2006/relationships/slideLayout" Target="../slideLayouts/slideLayout1.xml"/><Relationship Id="rId4" Type="http://schemas.openxmlformats.org/officeDocument/2006/relationships/image" Target="../media/image68.emf"/></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78.png"/><Relationship Id="rId4" Type="http://schemas.openxmlformats.org/officeDocument/2006/relationships/image" Target="../media/image77.png"/></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0.xml"/><Relationship Id="rId1" Type="http://schemas.openxmlformats.org/officeDocument/2006/relationships/slideLayout" Target="../slideLayouts/slideLayout38.xml"/><Relationship Id="rId4" Type="http://schemas.openxmlformats.org/officeDocument/2006/relationships/image" Target="../media/image80.png"/></Relationships>
</file>

<file path=ppt/slides/_rels/slide28.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png"/><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50.xml"/><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1.png"/><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7.emf"/><Relationship Id="rId1" Type="http://schemas.openxmlformats.org/officeDocument/2006/relationships/slideLayout" Target="../slideLayouts/slideLayout41.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6.tiff"/></Relationships>
</file>

<file path=ppt/slides/_rels/slide35.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47.xml"/></Relationships>
</file>

<file path=ppt/slides/_rels/slide3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7.xml"/></Relationships>
</file>

<file path=ppt/slides/_rels/slide3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7.xml"/></Relationships>
</file>

<file path=ppt/slides/_rels/slide3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3.xml"/><Relationship Id="rId1" Type="http://schemas.openxmlformats.org/officeDocument/2006/relationships/slideLayout" Target="../slideLayouts/slideLayout47.xml"/><Relationship Id="rId5" Type="http://schemas.openxmlformats.org/officeDocument/2006/relationships/image" Target="../media/image94.png"/><Relationship Id="rId4" Type="http://schemas.openxmlformats.org/officeDocument/2006/relationships/image" Target="../media/image93.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0.xml"/><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4.xml"/><Relationship Id="rId1" Type="http://schemas.openxmlformats.org/officeDocument/2006/relationships/slideLayout" Target="../slideLayouts/slideLayout47.xml"/><Relationship Id="rId5" Type="http://schemas.openxmlformats.org/officeDocument/2006/relationships/image" Target="../media/image97.png"/><Relationship Id="rId4" Type="http://schemas.openxmlformats.org/officeDocument/2006/relationships/image" Target="../media/image96.png"/></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6.tiff"/></Relationships>
</file>

<file path=ppt/slides/_rels/slide42.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6.xml"/><Relationship Id="rId1" Type="http://schemas.openxmlformats.org/officeDocument/2006/relationships/slideLayout" Target="../slideLayouts/slideLayout45.xml"/></Relationships>
</file>

<file path=ppt/slides/_rels/slide4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7.xml"/><Relationship Id="rId1" Type="http://schemas.openxmlformats.org/officeDocument/2006/relationships/slideLayout" Target="../slideLayouts/slideLayout45.xml"/></Relationships>
</file>

<file path=ppt/slides/_rels/slide4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8.xml"/><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9.xml"/><Relationship Id="rId1" Type="http://schemas.openxmlformats.org/officeDocument/2006/relationships/slideLayout" Target="../slideLayouts/slideLayout45.xml"/></Relationships>
</file>

<file path=ppt/slides/_rels/slide4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0.xml"/><Relationship Id="rId1" Type="http://schemas.openxmlformats.org/officeDocument/2006/relationships/slideLayout" Target="../slideLayouts/slideLayout45.xml"/><Relationship Id="rId4" Type="http://schemas.openxmlformats.org/officeDocument/2006/relationships/image" Target="../media/image101.png"/></Relationships>
</file>

<file path=ppt/slides/_rels/slide4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1.xml"/><Relationship Id="rId1" Type="http://schemas.openxmlformats.org/officeDocument/2006/relationships/slideLayout" Target="../slideLayouts/slideLayout45.xml"/></Relationships>
</file>

<file path=ppt/slides/_rels/slide4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2.xml"/><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50.xml"/><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3.xml"/><Relationship Id="rId1" Type="http://schemas.openxmlformats.org/officeDocument/2006/relationships/slideLayout" Target="../slideLayouts/slideLayout48.xml"/></Relationships>
</file>

<file path=ppt/slides/_rels/slide51.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notesSlide" Target="../notesSlides/notesSlide34.xml"/><Relationship Id="rId1" Type="http://schemas.openxmlformats.org/officeDocument/2006/relationships/slideLayout" Target="../slideLayouts/slideLayout48.xml"/></Relationships>
</file>

<file path=ppt/slides/_rels/slide5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5.xml"/><Relationship Id="rId1" Type="http://schemas.openxmlformats.org/officeDocument/2006/relationships/slideLayout" Target="../slideLayouts/slideLayout4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5.xml"/></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36.tiff"/></Relationships>
</file>

<file path=ppt/slides/_rels/slide55.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109.tiff"/><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10.tiff"/><Relationship Id="rId2" Type="http://schemas.openxmlformats.org/officeDocument/2006/relationships/notesSlide" Target="../notesSlides/notesSlide38.xml"/><Relationship Id="rId1" Type="http://schemas.openxmlformats.org/officeDocument/2006/relationships/slideLayout" Target="../slideLayouts/slideLayout2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2" Type="http://schemas.openxmlformats.org/officeDocument/2006/relationships/image" Target="../media/image111.tiff"/><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08.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2.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outdoor object&#10;&#10;Description automatically generated">
            <a:extLst>
              <a:ext uri="{FF2B5EF4-FFF2-40B4-BE49-F238E27FC236}">
                <a16:creationId xmlns:a16="http://schemas.microsoft.com/office/drawing/2014/main" id="{81BFFD7E-02FD-A04F-99DB-F7BC6A16E3A8}"/>
              </a:ext>
            </a:extLst>
          </p:cNvPr>
          <p:cNvPicPr>
            <a:picLocks noChangeAspect="1"/>
          </p:cNvPicPr>
          <p:nvPr/>
        </p:nvPicPr>
        <p:blipFill rotWithShape="1">
          <a:blip r:embed="rId3"/>
          <a:srcRect l="10709" r="9972"/>
          <a:stretch/>
        </p:blipFill>
        <p:spPr>
          <a:xfrm>
            <a:off x="-2" y="-1"/>
            <a:ext cx="12306299" cy="6858000"/>
          </a:xfrm>
          <a:prstGeom prst="rect">
            <a:avLst/>
          </a:prstGeom>
        </p:spPr>
      </p:pic>
      <p:sp>
        <p:nvSpPr>
          <p:cNvPr id="2" name="Rectangle 1">
            <a:extLst>
              <a:ext uri="{FF2B5EF4-FFF2-40B4-BE49-F238E27FC236}">
                <a16:creationId xmlns:a16="http://schemas.microsoft.com/office/drawing/2014/main" id="{DA9807BE-A9BA-1A4E-9881-72097673ED07}"/>
              </a:ext>
            </a:extLst>
          </p:cNvPr>
          <p:cNvSpPr/>
          <p:nvPr/>
        </p:nvSpPr>
        <p:spPr>
          <a:xfrm>
            <a:off x="9521" y="9933"/>
            <a:ext cx="12306298" cy="6858001"/>
          </a:xfrm>
          <a:prstGeom prst="rect">
            <a:avLst/>
          </a:prstGeom>
          <a:solidFill>
            <a:srgbClr val="03244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5022F619-81B2-3C4F-933A-A0578A175B08}"/>
              </a:ext>
            </a:extLst>
          </p:cNvPr>
          <p:cNvSpPr txBox="1"/>
          <p:nvPr/>
        </p:nvSpPr>
        <p:spPr>
          <a:xfrm>
            <a:off x="9521" y="1340481"/>
            <a:ext cx="12287243"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600" normalizeH="0" baseline="0" noProof="0" dirty="0">
                <a:ln>
                  <a:noFill/>
                </a:ln>
                <a:solidFill>
                  <a:prstClr val="white"/>
                </a:solidFill>
                <a:effectLst>
                  <a:outerShdw blurRad="38100" dist="38100" dir="2700000" algn="tl">
                    <a:srgbClr val="000000">
                      <a:alpha val="43137"/>
                    </a:srgbClr>
                  </a:outerShdw>
                </a:effectLst>
                <a:uLnTx/>
                <a:uFillTx/>
                <a:latin typeface="Lato Bold" panose="020F0802020204030203" pitchFamily="34" charset="0"/>
                <a:ea typeface="+mn-ea"/>
                <a:cs typeface="+mn-cs"/>
              </a:rPr>
              <a:t>RESOURCE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600" normalizeH="0" baseline="0" noProof="0" dirty="0">
                <a:ln>
                  <a:noFill/>
                </a:ln>
                <a:solidFill>
                  <a:prstClr val="white"/>
                </a:solidFill>
                <a:effectLst>
                  <a:outerShdw blurRad="38100" dist="38100" dir="2700000" algn="tl">
                    <a:srgbClr val="000000">
                      <a:alpha val="43137"/>
                    </a:srgbClr>
                  </a:outerShdw>
                </a:effectLst>
                <a:uLnTx/>
                <a:uFillTx/>
                <a:latin typeface="Lato Bold" panose="020F0802020204030203" pitchFamily="34" charset="0"/>
                <a:ea typeface="+mn-ea"/>
                <a:cs typeface="+mn-cs"/>
              </a:rPr>
              <a:t>REALLOCATION &amp; MAXIMIZATION</a:t>
            </a:r>
          </a:p>
        </p:txBody>
      </p:sp>
      <p:sp>
        <p:nvSpPr>
          <p:cNvPr id="12" name="Rectangle 11">
            <a:extLst>
              <a:ext uri="{FF2B5EF4-FFF2-40B4-BE49-F238E27FC236}">
                <a16:creationId xmlns:a16="http://schemas.microsoft.com/office/drawing/2014/main" id="{5533AD05-2AE5-4052-8036-C63C34B1C016}"/>
              </a:ext>
            </a:extLst>
          </p:cNvPr>
          <p:cNvSpPr/>
          <p:nvPr/>
        </p:nvSpPr>
        <p:spPr>
          <a:xfrm>
            <a:off x="-4" y="6136414"/>
            <a:ext cx="12344400" cy="73152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013525E5-1462-4CE5-B78F-AF422F6952C1}"/>
              </a:ext>
            </a:extLst>
          </p:cNvPr>
          <p:cNvGrpSpPr/>
          <p:nvPr/>
        </p:nvGrpSpPr>
        <p:grpSpPr>
          <a:xfrm>
            <a:off x="9068444" y="6266682"/>
            <a:ext cx="3015980" cy="470983"/>
            <a:chOff x="9176020" y="6262839"/>
            <a:chExt cx="3015980" cy="470983"/>
          </a:xfrm>
        </p:grpSpPr>
        <p:pic>
          <p:nvPicPr>
            <p:cNvPr id="10" name="Picture 9">
              <a:extLst>
                <a:ext uri="{FF2B5EF4-FFF2-40B4-BE49-F238E27FC236}">
                  <a16:creationId xmlns:a16="http://schemas.microsoft.com/office/drawing/2014/main" id="{40AB6539-2BFB-3246-A118-F266C1F4FEC8}"/>
                </a:ext>
              </a:extLst>
            </p:cNvPr>
            <p:cNvPicPr>
              <a:picLocks noChangeAspect="1"/>
            </p:cNvPicPr>
            <p:nvPr/>
          </p:nvPicPr>
          <p:blipFill>
            <a:blip r:embed="rId4"/>
            <a:srcRect/>
            <a:stretch/>
          </p:blipFill>
          <p:spPr>
            <a:xfrm>
              <a:off x="9176020" y="6328821"/>
              <a:ext cx="1009598" cy="325235"/>
            </a:xfrm>
            <a:prstGeom prst="rect">
              <a:avLst/>
            </a:prstGeom>
          </p:spPr>
        </p:pic>
        <p:pic>
          <p:nvPicPr>
            <p:cNvPr id="14" name="Picture 13">
              <a:extLst>
                <a:ext uri="{FF2B5EF4-FFF2-40B4-BE49-F238E27FC236}">
                  <a16:creationId xmlns:a16="http://schemas.microsoft.com/office/drawing/2014/main" id="{AC3BB655-2834-4BF5-82A0-DC36D180509C}"/>
                </a:ext>
              </a:extLst>
            </p:cNvPr>
            <p:cNvPicPr>
              <a:picLocks noChangeAspect="1"/>
            </p:cNvPicPr>
            <p:nvPr/>
          </p:nvPicPr>
          <p:blipFill>
            <a:blip r:embed="rId5"/>
            <a:srcRect/>
            <a:stretch/>
          </p:blipFill>
          <p:spPr>
            <a:xfrm>
              <a:off x="10363196" y="6270525"/>
              <a:ext cx="1828804" cy="463297"/>
            </a:xfrm>
            <a:prstGeom prst="rect">
              <a:avLst/>
            </a:prstGeom>
          </p:spPr>
        </p:pic>
        <p:cxnSp>
          <p:nvCxnSpPr>
            <p:cNvPr id="5" name="Straight Connector 4">
              <a:extLst>
                <a:ext uri="{FF2B5EF4-FFF2-40B4-BE49-F238E27FC236}">
                  <a16:creationId xmlns:a16="http://schemas.microsoft.com/office/drawing/2014/main" id="{0E70441E-02F9-4AF9-AE6D-DEE38E4C87A0}"/>
                </a:ext>
              </a:extLst>
            </p:cNvPr>
            <p:cNvCxnSpPr/>
            <p:nvPr/>
          </p:nvCxnSpPr>
          <p:spPr>
            <a:xfrm>
              <a:off x="10306267" y="6262839"/>
              <a:ext cx="0" cy="45720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5237EABC-B710-9345-A0D9-05648BCC33F2}"/>
              </a:ext>
            </a:extLst>
          </p:cNvPr>
          <p:cNvSpPr txBox="1"/>
          <p:nvPr/>
        </p:nvSpPr>
        <p:spPr>
          <a:xfrm>
            <a:off x="9521" y="3925804"/>
            <a:ext cx="1228724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white"/>
                </a:solidFill>
                <a:effectLst>
                  <a:outerShdw blurRad="38100" dist="38100" dir="2700000" algn="tl">
                    <a:srgbClr val="000000">
                      <a:alpha val="43137"/>
                    </a:srgbClr>
                  </a:outerShdw>
                </a:effectLst>
                <a:uLnTx/>
                <a:uFillTx/>
                <a:latin typeface="Lato Bold" panose="020F0802020204030203" pitchFamily="34" charset="0"/>
                <a:ea typeface="+mn-ea"/>
                <a:cs typeface="+mn-cs"/>
              </a:rPr>
              <a:t>UTILIZING THE PBB BLUEPRINT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white"/>
                </a:solidFill>
                <a:effectLst>
                  <a:outerShdw blurRad="38100" dist="38100" dir="2700000" algn="tl">
                    <a:srgbClr val="000000">
                      <a:alpha val="43137"/>
                    </a:srgbClr>
                  </a:outerShdw>
                </a:effectLst>
                <a:uLnTx/>
                <a:uFillTx/>
                <a:latin typeface="Lato Bold" panose="020F0802020204030203" pitchFamily="34" charset="0"/>
                <a:ea typeface="+mn-ea"/>
                <a:cs typeface="+mn-cs"/>
              </a:rPr>
              <a:t>OPTIMIZE &amp; MAXIMIZE RESOURCES</a:t>
            </a:r>
          </a:p>
        </p:txBody>
      </p:sp>
    </p:spTree>
    <p:extLst>
      <p:ext uri="{BB962C8B-B14F-4D97-AF65-F5344CB8AC3E}">
        <p14:creationId xmlns:p14="http://schemas.microsoft.com/office/powerpoint/2010/main" val="3821670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CEF0A04-6C00-4C46-9F96-B9D51A0B4FBC}"/>
              </a:ext>
            </a:extLst>
          </p:cNvPr>
          <p:cNvPicPr>
            <a:picLocks noChangeAspect="1"/>
          </p:cNvPicPr>
          <p:nvPr/>
        </p:nvPicPr>
        <p:blipFill rotWithShape="1">
          <a:blip r:embed="rId3"/>
          <a:srcRect l="21848" r="3743"/>
          <a:stretch/>
        </p:blipFill>
        <p:spPr>
          <a:xfrm>
            <a:off x="9210262" y="2517913"/>
            <a:ext cx="2437290" cy="3733800"/>
          </a:xfrm>
          <a:prstGeom prst="rect">
            <a:avLst/>
          </a:prstGeom>
        </p:spPr>
      </p:pic>
      <p:pic>
        <p:nvPicPr>
          <p:cNvPr id="6" name="Picture 5">
            <a:extLst>
              <a:ext uri="{FF2B5EF4-FFF2-40B4-BE49-F238E27FC236}">
                <a16:creationId xmlns:a16="http://schemas.microsoft.com/office/drawing/2014/main" id="{B4A5E85B-0EF4-0540-A3E0-1F164DBEB620}"/>
              </a:ext>
            </a:extLst>
          </p:cNvPr>
          <p:cNvPicPr>
            <a:picLocks noChangeAspect="1"/>
          </p:cNvPicPr>
          <p:nvPr/>
        </p:nvPicPr>
        <p:blipFill rotWithShape="1">
          <a:blip r:embed="rId4"/>
          <a:srcRect r="25862" b="1762"/>
          <a:stretch/>
        </p:blipFill>
        <p:spPr>
          <a:xfrm>
            <a:off x="573157" y="1550504"/>
            <a:ext cx="11074394" cy="636105"/>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90424071-EB69-EA43-8EC7-844739C6C39B}"/>
              </a:ext>
            </a:extLst>
          </p:cNvPr>
          <p:cNvPicPr>
            <a:picLocks noChangeAspect="1"/>
          </p:cNvPicPr>
          <p:nvPr/>
        </p:nvPicPr>
        <p:blipFill>
          <a:blip r:embed="rId5"/>
          <a:stretch>
            <a:fillRect/>
          </a:stretch>
        </p:blipFill>
        <p:spPr>
          <a:xfrm>
            <a:off x="573157" y="2517913"/>
            <a:ext cx="8483600" cy="3733800"/>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AA96BC45-7DFE-FB41-BE3C-11094C68A397}"/>
              </a:ext>
            </a:extLst>
          </p:cNvPr>
          <p:cNvPicPr>
            <a:picLocks noChangeAspect="1"/>
          </p:cNvPicPr>
          <p:nvPr/>
        </p:nvPicPr>
        <p:blipFill>
          <a:blip r:embed="rId6"/>
          <a:stretch>
            <a:fillRect/>
          </a:stretch>
        </p:blipFill>
        <p:spPr>
          <a:xfrm>
            <a:off x="9210262" y="2517913"/>
            <a:ext cx="2437289" cy="3733800"/>
          </a:xfrm>
          <a:prstGeom prst="rect">
            <a:avLst/>
          </a:prstGeom>
        </p:spPr>
      </p:pic>
      <p:grpSp>
        <p:nvGrpSpPr>
          <p:cNvPr id="14" name="Group 13">
            <a:extLst>
              <a:ext uri="{FF2B5EF4-FFF2-40B4-BE49-F238E27FC236}">
                <a16:creationId xmlns:a16="http://schemas.microsoft.com/office/drawing/2014/main" id="{04CE4C45-8D18-9640-91CB-17CA6E48B50D}"/>
              </a:ext>
            </a:extLst>
          </p:cNvPr>
          <p:cNvGrpSpPr/>
          <p:nvPr/>
        </p:nvGrpSpPr>
        <p:grpSpPr>
          <a:xfrm>
            <a:off x="4047067" y="3435450"/>
            <a:ext cx="880533" cy="2304949"/>
            <a:chOff x="4047067" y="3435450"/>
            <a:chExt cx="880533" cy="2304949"/>
          </a:xfrm>
        </p:grpSpPr>
        <p:sp>
          <p:nvSpPr>
            <p:cNvPr id="12" name="Rectangle 11">
              <a:extLst>
                <a:ext uri="{FF2B5EF4-FFF2-40B4-BE49-F238E27FC236}">
                  <a16:creationId xmlns:a16="http://schemas.microsoft.com/office/drawing/2014/main" id="{FB851E96-2BD7-354C-B128-2F19F30D608A}"/>
                </a:ext>
              </a:extLst>
            </p:cNvPr>
            <p:cNvSpPr/>
            <p:nvPr/>
          </p:nvSpPr>
          <p:spPr>
            <a:xfrm>
              <a:off x="4047067" y="3640666"/>
              <a:ext cx="880533" cy="2099733"/>
            </a:xfrm>
            <a:prstGeom prst="rect">
              <a:avLst/>
            </a:prstGeom>
            <a:solidFill>
              <a:srgbClr val="00B05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FFFFFF"/>
                </a:solidFill>
                <a:effectLst/>
                <a:uFillTx/>
                <a:latin typeface="+mn-lt"/>
                <a:ea typeface="+mn-ea"/>
                <a:cs typeface="+mn-cs"/>
                <a:sym typeface="Helvetica Neue Light"/>
              </a:endParaRPr>
            </a:p>
          </p:txBody>
        </p:sp>
        <p:sp>
          <p:nvSpPr>
            <p:cNvPr id="13" name="TextBox 12">
              <a:extLst>
                <a:ext uri="{FF2B5EF4-FFF2-40B4-BE49-F238E27FC236}">
                  <a16:creationId xmlns:a16="http://schemas.microsoft.com/office/drawing/2014/main" id="{4FA8FEFC-C611-DC46-892B-8D78F5C965BB}"/>
                </a:ext>
              </a:extLst>
            </p:cNvPr>
            <p:cNvSpPr txBox="1"/>
            <p:nvPr/>
          </p:nvSpPr>
          <p:spPr>
            <a:xfrm>
              <a:off x="4047067" y="3435450"/>
              <a:ext cx="880533" cy="2410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b">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900" b="1" u="none" strike="noStrike" cap="none" spc="0" normalizeH="0" baseline="0" dirty="0">
                  <a:ln>
                    <a:noFill/>
                  </a:ln>
                  <a:solidFill>
                    <a:srgbClr val="00B050"/>
                  </a:solidFill>
                  <a:effectLst/>
                  <a:uFillTx/>
                  <a:latin typeface="Helvetica Neue Condensed" panose="02000503000000020004" pitchFamily="2" charset="0"/>
                  <a:ea typeface="Helvetica Neue Condensed" panose="02000503000000020004" pitchFamily="2" charset="0"/>
                  <a:cs typeface="Helvetica Neue Condensed" panose="02000503000000020004" pitchFamily="2" charset="0"/>
                  <a:sym typeface="Helvetica Neue Light"/>
                </a:rPr>
                <a:t>$3,927.00</a:t>
              </a:r>
            </a:p>
          </p:txBody>
        </p:sp>
      </p:grpSp>
      <p:grpSp>
        <p:nvGrpSpPr>
          <p:cNvPr id="16" name="Group 15">
            <a:extLst>
              <a:ext uri="{FF2B5EF4-FFF2-40B4-BE49-F238E27FC236}">
                <a16:creationId xmlns:a16="http://schemas.microsoft.com/office/drawing/2014/main" id="{7BC40738-0ADA-A246-9DE4-372DC923A214}"/>
              </a:ext>
            </a:extLst>
          </p:cNvPr>
          <p:cNvGrpSpPr/>
          <p:nvPr/>
        </p:nvGrpSpPr>
        <p:grpSpPr>
          <a:xfrm>
            <a:off x="2852161" y="3574408"/>
            <a:ext cx="1028146" cy="2152740"/>
            <a:chOff x="4035569" y="3587658"/>
            <a:chExt cx="892031" cy="2152737"/>
          </a:xfrm>
          <a:solidFill>
            <a:schemeClr val="bg1"/>
          </a:solidFill>
        </p:grpSpPr>
        <p:sp>
          <p:nvSpPr>
            <p:cNvPr id="17" name="Rectangle 16">
              <a:extLst>
                <a:ext uri="{FF2B5EF4-FFF2-40B4-BE49-F238E27FC236}">
                  <a16:creationId xmlns:a16="http://schemas.microsoft.com/office/drawing/2014/main" id="{0DB019A3-C75E-E44D-99F9-F65DEF7A03C6}"/>
                </a:ext>
              </a:extLst>
            </p:cNvPr>
            <p:cNvSpPr/>
            <p:nvPr/>
          </p:nvSpPr>
          <p:spPr>
            <a:xfrm>
              <a:off x="4035569" y="3587658"/>
              <a:ext cx="880533" cy="2099733"/>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FFFFFF"/>
                </a:solidFill>
                <a:effectLst/>
                <a:uFillTx/>
                <a:latin typeface="+mn-lt"/>
                <a:ea typeface="+mn-ea"/>
                <a:cs typeface="+mn-cs"/>
                <a:sym typeface="Helvetica Neue Light"/>
              </a:endParaRPr>
            </a:p>
          </p:txBody>
        </p:sp>
        <p:sp>
          <p:nvSpPr>
            <p:cNvPr id="18" name="TextBox 17">
              <a:extLst>
                <a:ext uri="{FF2B5EF4-FFF2-40B4-BE49-F238E27FC236}">
                  <a16:creationId xmlns:a16="http://schemas.microsoft.com/office/drawing/2014/main" id="{46B45D78-4E64-AF45-ABA1-A84480B4010E}"/>
                </a:ext>
              </a:extLst>
            </p:cNvPr>
            <p:cNvSpPr txBox="1"/>
            <p:nvPr/>
          </p:nvSpPr>
          <p:spPr>
            <a:xfrm>
              <a:off x="4047067" y="5499303"/>
              <a:ext cx="880533" cy="24109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b">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900" b="1" u="none" strike="noStrike" cap="none" spc="0" normalizeH="0" baseline="0" dirty="0">
                  <a:ln>
                    <a:noFill/>
                  </a:ln>
                  <a:solidFill>
                    <a:srgbClr val="0070C0"/>
                  </a:solidFill>
                  <a:effectLst/>
                  <a:uFillTx/>
                  <a:latin typeface="Helvetica Neue Condensed" panose="02000503000000020004" pitchFamily="2" charset="0"/>
                  <a:ea typeface="Helvetica Neue Condensed" panose="02000503000000020004" pitchFamily="2" charset="0"/>
                  <a:cs typeface="Helvetica Neue Condensed" panose="02000503000000020004" pitchFamily="2" charset="0"/>
                  <a:sym typeface="Helvetica Neue Light"/>
                </a:rPr>
                <a:t>$0.00</a:t>
              </a:r>
            </a:p>
          </p:txBody>
        </p:sp>
      </p:grpSp>
      <p:sp>
        <p:nvSpPr>
          <p:cNvPr id="15" name="Rectangle 14">
            <a:extLst>
              <a:ext uri="{FF2B5EF4-FFF2-40B4-BE49-F238E27FC236}">
                <a16:creationId xmlns:a16="http://schemas.microsoft.com/office/drawing/2014/main" id="{E4A415ED-A5C1-BA4F-85F1-31D3AF6FBDEE}"/>
              </a:ext>
            </a:extLst>
          </p:cNvPr>
          <p:cNvSpPr/>
          <p:nvPr/>
        </p:nvSpPr>
        <p:spPr>
          <a:xfrm>
            <a:off x="1727199" y="3503182"/>
            <a:ext cx="7061200" cy="223869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FFFFFF"/>
              </a:solidFill>
              <a:effectLst/>
              <a:uFillTx/>
              <a:latin typeface="+mn-lt"/>
              <a:ea typeface="+mn-ea"/>
              <a:cs typeface="+mn-cs"/>
              <a:sym typeface="Helvetica Neue Light"/>
            </a:endParaRPr>
          </a:p>
        </p:txBody>
      </p:sp>
      <p:sp>
        <p:nvSpPr>
          <p:cNvPr id="22" name="Shape 167">
            <a:extLst>
              <a:ext uri="{FF2B5EF4-FFF2-40B4-BE49-F238E27FC236}">
                <a16:creationId xmlns:a16="http://schemas.microsoft.com/office/drawing/2014/main" id="{B8646980-29FC-5F43-BE55-17FDFCE599C7}"/>
              </a:ext>
            </a:extLst>
          </p:cNvPr>
          <p:cNvSpPr>
            <a:spLocks noGrp="1"/>
          </p:cNvSpPr>
          <p:nvPr>
            <p:ph type="title"/>
          </p:nvPr>
        </p:nvSpPr>
        <p:spPr>
          <a:xfrm>
            <a:off x="533400" y="234950"/>
            <a:ext cx="11118850" cy="984250"/>
          </a:xfrm>
          <a:prstGeom prst="rect">
            <a:avLst/>
          </a:prstGeom>
          <a:effectLst>
            <a:outerShdw blurRad="50800" dist="38100" dir="2700000" algn="tl" rotWithShape="0">
              <a:prstClr val="black">
                <a:alpha val="50000"/>
              </a:prstClr>
            </a:outerShdw>
          </a:effectLst>
        </p:spPr>
        <p:txBody>
          <a:bodyPr>
            <a:normAutofit/>
          </a:bodyPr>
          <a:lstStyle/>
          <a:p>
            <a:r>
              <a:rPr lang="en-US" sz="4400" b="1" dirty="0">
                <a:solidFill>
                  <a:srgbClr val="0070C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Fees, Charges, Cost Recovery</a:t>
            </a:r>
            <a:endParaRPr sz="4400" b="1" dirty="0">
              <a:solidFill>
                <a:srgbClr val="0070C0"/>
              </a:solidFill>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grpSp>
        <p:nvGrpSpPr>
          <p:cNvPr id="26" name="Group 25">
            <a:extLst>
              <a:ext uri="{FF2B5EF4-FFF2-40B4-BE49-F238E27FC236}">
                <a16:creationId xmlns:a16="http://schemas.microsoft.com/office/drawing/2014/main" id="{1E9B7E66-5258-D540-821C-143880CFC675}"/>
              </a:ext>
            </a:extLst>
          </p:cNvPr>
          <p:cNvGrpSpPr/>
          <p:nvPr/>
        </p:nvGrpSpPr>
        <p:grpSpPr>
          <a:xfrm>
            <a:off x="9501085" y="777499"/>
            <a:ext cx="2148114" cy="476249"/>
            <a:chOff x="9878449" y="762985"/>
            <a:chExt cx="2148114" cy="476249"/>
          </a:xfrm>
        </p:grpSpPr>
        <p:sp>
          <p:nvSpPr>
            <p:cNvPr id="27" name="TextBox 26">
              <a:extLst>
                <a:ext uri="{FF2B5EF4-FFF2-40B4-BE49-F238E27FC236}">
                  <a16:creationId xmlns:a16="http://schemas.microsoft.com/office/drawing/2014/main" id="{B33F8FD4-C16F-504E-A5E5-9E5962E3D875}"/>
                </a:ext>
              </a:extLst>
            </p:cNvPr>
            <p:cNvSpPr txBox="1"/>
            <p:nvPr/>
          </p:nvSpPr>
          <p:spPr>
            <a:xfrm>
              <a:off x="9878449" y="842091"/>
              <a:ext cx="2148114" cy="318036"/>
            </a:xfrm>
            <a:prstGeom prst="rect">
              <a:avLst/>
            </a:prstGeom>
            <a:solidFill>
              <a:srgbClr val="0070C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1400" dirty="0">
                  <a:solidFill>
                    <a:schemeClr val="bg1"/>
                  </a:solidFill>
                  <a:latin typeface="Arial Narrow" panose="020B0604020202020204" pitchFamily="34" charset="0"/>
                  <a:ea typeface="Helvetica Neue Thin" panose="020B0403020202020204" pitchFamily="34" charset="0"/>
                  <a:cs typeface="Arial Narrow" panose="020B0604020202020204" pitchFamily="34" charset="0"/>
                  <a:sym typeface="Helvetica Neue Light"/>
                </a:rPr>
                <a:t>residential tree removal</a:t>
              </a:r>
              <a:endParaRPr kumimoji="0" lang="en-US" sz="1400" u="none" strike="noStrike" cap="none" spc="0" normalizeH="0" baseline="0" dirty="0">
                <a:ln>
                  <a:noFill/>
                </a:ln>
                <a:solidFill>
                  <a:schemeClr val="bg1"/>
                </a:solidFill>
                <a:effectLst/>
                <a:uFillTx/>
                <a:latin typeface="Arial Narrow" panose="020B0604020202020204" pitchFamily="34" charset="0"/>
                <a:ea typeface="Helvetica Neue Thin" panose="020B0403020202020204" pitchFamily="34" charset="0"/>
                <a:cs typeface="Arial Narrow" panose="020B0604020202020204" pitchFamily="34" charset="0"/>
                <a:sym typeface="Helvetica Neue Light"/>
              </a:endParaRPr>
            </a:p>
          </p:txBody>
        </p:sp>
        <p:sp>
          <p:nvSpPr>
            <p:cNvPr id="28" name="Rectangle 27">
              <a:extLst>
                <a:ext uri="{FF2B5EF4-FFF2-40B4-BE49-F238E27FC236}">
                  <a16:creationId xmlns:a16="http://schemas.microsoft.com/office/drawing/2014/main" id="{8CDEAF26-0210-9B4F-BAB3-476F9C30A4E9}"/>
                </a:ext>
              </a:extLst>
            </p:cNvPr>
            <p:cNvSpPr/>
            <p:nvPr/>
          </p:nvSpPr>
          <p:spPr>
            <a:xfrm>
              <a:off x="10252763" y="762985"/>
              <a:ext cx="1399487" cy="476249"/>
            </a:xfrm>
            <a:prstGeom prst="rect">
              <a:avLst/>
            </a:prstGeom>
            <a:noFill/>
          </p:spPr>
          <p:txBody>
            <a:bodyPr wrap="none" lIns="91440" tIns="45720" rIns="91440" bIns="45720">
              <a:prstTxWarp prst="textArchUp">
                <a:avLst/>
              </a:prstTxWarp>
              <a:spAutoFit/>
            </a:bodyPr>
            <a:lstStyle/>
            <a:p>
              <a:pPr algn="ctr"/>
              <a:r>
                <a:rPr lang="en-US" sz="5400" b="1" cap="none" spc="0" dirty="0">
                  <a:ln w="12700">
                    <a:noFill/>
                    <a:prstDash val="solid"/>
                  </a:ln>
                  <a:solidFill>
                    <a:sysClr val="windowText" lastClr="00000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BRANSON</a:t>
              </a:r>
            </a:p>
            <a:p>
              <a:pPr algn="ctr"/>
              <a:r>
                <a:rPr lang="en-US" sz="2400" b="1" dirty="0">
                  <a:ln w="12700">
                    <a:noFill/>
                    <a:prstDash val="solid"/>
                  </a:ln>
                  <a:solidFill>
                    <a:sysClr val="windowText" lastClr="00000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MISSOURI</a:t>
              </a:r>
              <a:endParaRPr lang="en-US" sz="2400" b="1" cap="none" spc="0" dirty="0">
                <a:ln w="12700">
                  <a:noFill/>
                  <a:prstDash val="solid"/>
                </a:ln>
                <a:solidFill>
                  <a:sysClr val="windowText" lastClr="000000"/>
                </a:solidFill>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grpSp>
    </p:spTree>
    <p:extLst>
      <p:ext uri="{BB962C8B-B14F-4D97-AF65-F5344CB8AC3E}">
        <p14:creationId xmlns:p14="http://schemas.microsoft.com/office/powerpoint/2010/main" val="1016846330"/>
      </p:ext>
    </p:extLst>
  </p:cSld>
  <p:clrMapOvr>
    <a:masterClrMapping/>
  </p:clrMapOvr>
  <p:transition spd="med"/>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5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50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50000">
                                          <p:cBhvr additive="base">
                                            <p:cTn id="11" dur="5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2" fill="hold" nodeType="clickEffect">
                                      <p:stCondLst>
                                        <p:cond delay="0"/>
                                      </p:stCondLst>
                                      <p:childTnLst>
                                        <p:anim calcmode="lin" valueType="num">
                                          <p:cBhvr additive="base">
                                            <p:cTn id="16" dur="500"/>
                                            <p:tgtEl>
                                              <p:spTgt spid="10"/>
                                            </p:tgtEl>
                                            <p:attrNameLst>
                                              <p:attrName>ppt_x</p:attrName>
                                            </p:attrNameLst>
                                          </p:cBhvr>
                                          <p:tavLst>
                                            <p:tav tm="0">
                                              <p:val>
                                                <p:strVal val="ppt_x"/>
                                              </p:val>
                                            </p:tav>
                                            <p:tav tm="100000">
                                              <p:val>
                                                <p:strVal val="1+ppt_w/2"/>
                                              </p:val>
                                            </p:tav>
                                          </p:tavLst>
                                        </p:anim>
                                        <p:anim calcmode="lin" valueType="num">
                                          <p:cBhvr additive="base">
                                            <p:cTn id="17" dur="500"/>
                                            <p:tgtEl>
                                              <p:spTgt spid="10"/>
                                            </p:tgtEl>
                                            <p:attrNameLst>
                                              <p:attrName>ppt_y</p:attrName>
                                            </p:attrNameLst>
                                          </p:cBhvr>
                                          <p:tavLst>
                                            <p:tav tm="0">
                                              <p:val>
                                                <p:strVal val="ppt_y"/>
                                              </p:val>
                                            </p:tav>
                                            <p:tav tm="100000">
                                              <p:val>
                                                <p:strVal val="ppt_y"/>
                                              </p:val>
                                            </p:tav>
                                          </p:tavLst>
                                        </p:anim>
                                        <p:set>
                                          <p:cBhvr>
                                            <p:cTn id="18" dur="1" fill="hold">
                                              <p:stCondLst>
                                                <p:cond delay="499"/>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9" presetClass="entr" presetSubtype="0" fill="hold" grpId="1"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dissolve">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2" fill="hold" nodeType="clickEffect">
                                      <p:stCondLst>
                                        <p:cond delay="0"/>
                                      </p:stCondLst>
                                      <p:childTnLst>
                                        <p:anim calcmode="lin" valueType="num">
                                          <p:cBhvr additive="base">
                                            <p:cTn id="16" dur="500"/>
                                            <p:tgtEl>
                                              <p:spTgt spid="10"/>
                                            </p:tgtEl>
                                            <p:attrNameLst>
                                              <p:attrName>ppt_x</p:attrName>
                                            </p:attrNameLst>
                                          </p:cBhvr>
                                          <p:tavLst>
                                            <p:tav tm="0">
                                              <p:val>
                                                <p:strVal val="ppt_x"/>
                                              </p:val>
                                            </p:tav>
                                            <p:tav tm="100000">
                                              <p:val>
                                                <p:strVal val="1+ppt_w/2"/>
                                              </p:val>
                                            </p:tav>
                                          </p:tavLst>
                                        </p:anim>
                                        <p:anim calcmode="lin" valueType="num">
                                          <p:cBhvr additive="base">
                                            <p:cTn id="17" dur="500"/>
                                            <p:tgtEl>
                                              <p:spTgt spid="10"/>
                                            </p:tgtEl>
                                            <p:attrNameLst>
                                              <p:attrName>ppt_y</p:attrName>
                                            </p:attrNameLst>
                                          </p:cBhvr>
                                          <p:tavLst>
                                            <p:tav tm="0">
                                              <p:val>
                                                <p:strVal val="ppt_y"/>
                                              </p:val>
                                            </p:tav>
                                            <p:tav tm="100000">
                                              <p:val>
                                                <p:strVal val="ppt_y"/>
                                              </p:val>
                                            </p:tav>
                                          </p:tavLst>
                                        </p:anim>
                                        <p:set>
                                          <p:cBhvr>
                                            <p:cTn id="18" dur="1" fill="hold">
                                              <p:stCondLst>
                                                <p:cond delay="499"/>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9" presetClass="entr" presetSubtype="0" fill="hold" grpId="1"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dissolve">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1"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D9C215-4EB2-1E4B-B66E-032B263EBFB2}"/>
              </a:ext>
            </a:extLst>
          </p:cNvPr>
          <p:cNvPicPr>
            <a:picLocks noChangeAspect="1"/>
          </p:cNvPicPr>
          <p:nvPr/>
        </p:nvPicPr>
        <p:blipFill rotWithShape="1">
          <a:blip r:embed="rId3">
            <a:alphaModFix amt="20000"/>
          </a:blip>
          <a:srcRect l="7319"/>
          <a:stretch/>
        </p:blipFill>
        <p:spPr>
          <a:xfrm>
            <a:off x="0" y="0"/>
            <a:ext cx="12192000" cy="6858000"/>
          </a:xfrm>
          <a:prstGeom prst="rect">
            <a:avLst/>
          </a:prstGeom>
          <a:effectLst>
            <a:outerShdw blurRad="50800" dist="50800" dir="5400000" algn="ctr" rotWithShape="0">
              <a:schemeClr val="accent5">
                <a:lumMod val="40000"/>
                <a:lumOff val="60000"/>
                <a:alpha val="58000"/>
              </a:schemeClr>
            </a:outerShdw>
          </a:effectLst>
        </p:spPr>
      </p:pic>
      <p:grpSp>
        <p:nvGrpSpPr>
          <p:cNvPr id="5" name="Group 4">
            <a:extLst>
              <a:ext uri="{FF2B5EF4-FFF2-40B4-BE49-F238E27FC236}">
                <a16:creationId xmlns:a16="http://schemas.microsoft.com/office/drawing/2014/main" id="{7DE7C09F-90FD-C14B-99B5-CD4B0BBB963E}"/>
              </a:ext>
            </a:extLst>
          </p:cNvPr>
          <p:cNvGrpSpPr/>
          <p:nvPr/>
        </p:nvGrpSpPr>
        <p:grpSpPr>
          <a:xfrm>
            <a:off x="217714" y="1219200"/>
            <a:ext cx="3744005" cy="3773714"/>
            <a:chOff x="217714" y="1219200"/>
            <a:chExt cx="3744005" cy="3773714"/>
          </a:xfrm>
        </p:grpSpPr>
        <p:sp>
          <p:nvSpPr>
            <p:cNvPr id="20" name="Oval 19">
              <a:extLst>
                <a:ext uri="{FF2B5EF4-FFF2-40B4-BE49-F238E27FC236}">
                  <a16:creationId xmlns:a16="http://schemas.microsoft.com/office/drawing/2014/main" id="{58C7D533-7980-0649-88E1-B8DE5D452B9C}"/>
                </a:ext>
              </a:extLst>
            </p:cNvPr>
            <p:cNvSpPr/>
            <p:nvPr/>
          </p:nvSpPr>
          <p:spPr>
            <a:xfrm>
              <a:off x="217714" y="1219200"/>
              <a:ext cx="3744005" cy="3773714"/>
            </a:xfrm>
            <a:prstGeom prst="ellipse">
              <a:avLst/>
            </a:prstGeom>
            <a:solidFill>
              <a:schemeClr val="accent1"/>
            </a:solidFill>
          </p:spPr>
          <p:style>
            <a:lnRef idx="3">
              <a:schemeClr val="lt1"/>
            </a:lnRef>
            <a:fillRef idx="1">
              <a:schemeClr val="accent2"/>
            </a:fillRef>
            <a:effectRef idx="1">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Neue Condensed" panose="02000503000000020004" pitchFamily="2" charset="0"/>
                  <a:ea typeface="Calibri" panose="020F0502020204030204" pitchFamily="34" charset="0"/>
                  <a:cs typeface="Times New Roman" panose="02020603050405020304" pitchFamily="18" charset="0"/>
                </a:rPr>
                <a:t> </a:t>
              </a:r>
              <a:endParaRPr kumimoji="0" lang="en-US" sz="12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Neue Condensed" panose="02000503000000020004" pitchFamily="2" charset="0"/>
                  <a:ea typeface="Calibri" panose="020F0502020204030204" pitchFamily="34" charset="0"/>
                  <a:cs typeface="Times New Roman" panose="02020603050405020304" pitchFamily="18" charset="0"/>
                </a:rPr>
                <a:t> </a:t>
              </a:r>
              <a:endParaRPr kumimoji="0" lang="en-US" sz="12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Neue Condensed" panose="02000503000000020004" pitchFamily="2" charset="0"/>
                  <a:ea typeface="Calibri" panose="020F0502020204030204" pitchFamily="34" charset="0"/>
                  <a:cs typeface="Times New Roman" panose="02020603050405020304" pitchFamily="18" charset="0"/>
                </a:rPr>
                <a:t> </a:t>
              </a:r>
              <a:endParaRPr kumimoji="0" lang="en-US" sz="12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21" name="Rectangle 20">
              <a:extLst>
                <a:ext uri="{FF2B5EF4-FFF2-40B4-BE49-F238E27FC236}">
                  <a16:creationId xmlns:a16="http://schemas.microsoft.com/office/drawing/2014/main" id="{7A6D6D70-7470-A24E-9C2E-047F2001F963}"/>
                </a:ext>
              </a:extLst>
            </p:cNvPr>
            <p:cNvSpPr/>
            <p:nvPr/>
          </p:nvSpPr>
          <p:spPr>
            <a:xfrm>
              <a:off x="493144" y="2654889"/>
              <a:ext cx="3193143" cy="9023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$4.1 Billion</a:t>
              </a:r>
              <a:endParaRPr kumimoji="0" lang="en-US" sz="8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grpSp>
      <p:sp>
        <p:nvSpPr>
          <p:cNvPr id="9" name="Rounded Rectangular Callout 8">
            <a:extLst>
              <a:ext uri="{FF2B5EF4-FFF2-40B4-BE49-F238E27FC236}">
                <a16:creationId xmlns:a16="http://schemas.microsoft.com/office/drawing/2014/main" id="{FC559627-5ABE-014D-B8A4-575E196C4EA7}"/>
              </a:ext>
            </a:extLst>
          </p:cNvPr>
          <p:cNvSpPr/>
          <p:nvPr/>
        </p:nvSpPr>
        <p:spPr>
          <a:xfrm>
            <a:off x="4237150" y="1683657"/>
            <a:ext cx="2236222" cy="1524000"/>
          </a:xfrm>
          <a:prstGeom prst="wedgeRoundRectCallout">
            <a:avLst>
              <a:gd name="adj1" fmla="val -92587"/>
              <a:gd name="adj2" fmla="val 27994"/>
              <a:gd name="adj3" fmla="val 1666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outerShdw blurRad="50800" dist="38100" dir="2700000" algn="tl" rotWithShape="0">
                    <a:prstClr val="black">
                      <a:alpha val="40000"/>
                    </a:prstClr>
                  </a:outerShdw>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Uncollected Fee Revenues Across 170 Organizations in the PBB Data Mine</a:t>
            </a:r>
          </a:p>
        </p:txBody>
      </p:sp>
      <p:grpSp>
        <p:nvGrpSpPr>
          <p:cNvPr id="7" name="Group 6">
            <a:extLst>
              <a:ext uri="{FF2B5EF4-FFF2-40B4-BE49-F238E27FC236}">
                <a16:creationId xmlns:a16="http://schemas.microsoft.com/office/drawing/2014/main" id="{BF0F96FE-BD2A-0347-8351-BDDB1CBFEA2F}"/>
              </a:ext>
            </a:extLst>
          </p:cNvPr>
          <p:cNvGrpSpPr/>
          <p:nvPr/>
        </p:nvGrpSpPr>
        <p:grpSpPr>
          <a:xfrm>
            <a:off x="8962573" y="3557223"/>
            <a:ext cx="2866574" cy="2683917"/>
            <a:chOff x="8962573" y="3557223"/>
            <a:chExt cx="2866574" cy="2683917"/>
          </a:xfrm>
        </p:grpSpPr>
        <p:sp>
          <p:nvSpPr>
            <p:cNvPr id="19" name="Rectangle 18">
              <a:extLst>
                <a:ext uri="{FF2B5EF4-FFF2-40B4-BE49-F238E27FC236}">
                  <a16:creationId xmlns:a16="http://schemas.microsoft.com/office/drawing/2014/main" id="{F984BC64-EE8C-EA4A-BD29-0CBEFEFAE874}"/>
                </a:ext>
              </a:extLst>
            </p:cNvPr>
            <p:cNvSpPr/>
            <p:nvPr/>
          </p:nvSpPr>
          <p:spPr>
            <a:xfrm>
              <a:off x="8962573" y="4397827"/>
              <a:ext cx="420914" cy="1843313"/>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220B80EA-0284-8240-AB98-70FF4E9D156F}"/>
                </a:ext>
              </a:extLst>
            </p:cNvPr>
            <p:cNvSpPr/>
            <p:nvPr/>
          </p:nvSpPr>
          <p:spPr>
            <a:xfrm>
              <a:off x="8971095" y="3557223"/>
              <a:ext cx="420914" cy="840605"/>
            </a:xfrm>
            <a:prstGeom prst="rect">
              <a:avLst/>
            </a:prstGeom>
            <a:solidFill>
              <a:srgbClr val="FF880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ight Brace 24">
              <a:extLst>
                <a:ext uri="{FF2B5EF4-FFF2-40B4-BE49-F238E27FC236}">
                  <a16:creationId xmlns:a16="http://schemas.microsoft.com/office/drawing/2014/main" id="{FCA30B98-EC01-2140-8468-2877630D608A}"/>
                </a:ext>
              </a:extLst>
            </p:cNvPr>
            <p:cNvSpPr/>
            <p:nvPr/>
          </p:nvSpPr>
          <p:spPr>
            <a:xfrm>
              <a:off x="9506863" y="3557223"/>
              <a:ext cx="435429" cy="84060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4FF5F8DE-BF72-3C42-AFA8-1ADD7890E034}"/>
                </a:ext>
              </a:extLst>
            </p:cNvPr>
            <p:cNvSpPr/>
            <p:nvPr/>
          </p:nvSpPr>
          <p:spPr>
            <a:xfrm>
              <a:off x="9869729" y="3586251"/>
              <a:ext cx="1959418" cy="9023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8807"/>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On Average: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F8807"/>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8807"/>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Untapped Revenue Opportunity, across all PBB Implementers</a:t>
              </a:r>
              <a:endParaRPr kumimoji="0" lang="en-US" sz="2400" b="1" i="0" u="none" strike="noStrike" kern="1200" cap="none" spc="0" normalizeH="0" baseline="0" noProof="0" dirty="0">
                <a:ln>
                  <a:noFill/>
                </a:ln>
                <a:solidFill>
                  <a:srgbClr val="FF8807"/>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grpSp>
      <p:grpSp>
        <p:nvGrpSpPr>
          <p:cNvPr id="6" name="Group 5">
            <a:extLst>
              <a:ext uri="{FF2B5EF4-FFF2-40B4-BE49-F238E27FC236}">
                <a16:creationId xmlns:a16="http://schemas.microsoft.com/office/drawing/2014/main" id="{D6F5DBE3-62C0-2143-A5DA-DA93B329BDF6}"/>
              </a:ext>
            </a:extLst>
          </p:cNvPr>
          <p:cNvGrpSpPr/>
          <p:nvPr/>
        </p:nvGrpSpPr>
        <p:grpSpPr>
          <a:xfrm>
            <a:off x="6504415" y="2946398"/>
            <a:ext cx="4018449" cy="3352799"/>
            <a:chOff x="6504415" y="2946398"/>
            <a:chExt cx="4018449" cy="3352799"/>
          </a:xfrm>
        </p:grpSpPr>
        <p:sp>
          <p:nvSpPr>
            <p:cNvPr id="29" name="Rectangle 28">
              <a:extLst>
                <a:ext uri="{FF2B5EF4-FFF2-40B4-BE49-F238E27FC236}">
                  <a16:creationId xmlns:a16="http://schemas.microsoft.com/office/drawing/2014/main" id="{C2C0457E-B40D-6F42-A3A1-2D67DDEDDE13}"/>
                </a:ext>
              </a:extLst>
            </p:cNvPr>
            <p:cNvSpPr/>
            <p:nvPr/>
          </p:nvSpPr>
          <p:spPr>
            <a:xfrm>
              <a:off x="7815947" y="4397827"/>
              <a:ext cx="420914" cy="1843313"/>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alf Frame 10">
              <a:extLst>
                <a:ext uri="{FF2B5EF4-FFF2-40B4-BE49-F238E27FC236}">
                  <a16:creationId xmlns:a16="http://schemas.microsoft.com/office/drawing/2014/main" id="{3D4584C9-8BDD-0B48-8E23-8FD0B9153320}"/>
                </a:ext>
              </a:extLst>
            </p:cNvPr>
            <p:cNvSpPr/>
            <p:nvPr/>
          </p:nvSpPr>
          <p:spPr>
            <a:xfrm rot="16200000">
              <a:off x="7130150" y="2906483"/>
              <a:ext cx="3352799" cy="3432629"/>
            </a:xfrm>
            <a:prstGeom prst="halfFrame">
              <a:avLst>
                <a:gd name="adj1" fmla="val 2222"/>
                <a:gd name="adj2" fmla="val 2222"/>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270D9597-4898-684B-81AE-F7F0EEBDA1F3}"/>
                </a:ext>
              </a:extLst>
            </p:cNvPr>
            <p:cNvSpPr txBox="1"/>
            <p:nvPr/>
          </p:nvSpPr>
          <p:spPr>
            <a:xfrm rot="16200000">
              <a:off x="5674357" y="4291034"/>
              <a:ext cx="221411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Total Revenues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(total taxes, fees, grants)</a:t>
              </a:r>
            </a:p>
          </p:txBody>
        </p:sp>
      </p:grpSp>
      <p:grpSp>
        <p:nvGrpSpPr>
          <p:cNvPr id="37" name="Group 36">
            <a:extLst>
              <a:ext uri="{FF2B5EF4-FFF2-40B4-BE49-F238E27FC236}">
                <a16:creationId xmlns:a16="http://schemas.microsoft.com/office/drawing/2014/main" id="{D870E50A-80AB-2E40-B5FB-FAF2FD95AC0F}"/>
              </a:ext>
            </a:extLst>
          </p:cNvPr>
          <p:cNvGrpSpPr/>
          <p:nvPr/>
        </p:nvGrpSpPr>
        <p:grpSpPr>
          <a:xfrm>
            <a:off x="9547797" y="930275"/>
            <a:ext cx="2148114" cy="476249"/>
            <a:chOff x="9878449" y="762985"/>
            <a:chExt cx="2148114" cy="476249"/>
          </a:xfrm>
        </p:grpSpPr>
        <p:sp>
          <p:nvSpPr>
            <p:cNvPr id="38" name="TextBox 37">
              <a:extLst>
                <a:ext uri="{FF2B5EF4-FFF2-40B4-BE49-F238E27FC236}">
                  <a16:creationId xmlns:a16="http://schemas.microsoft.com/office/drawing/2014/main" id="{709F35D1-63F8-6D46-8915-173FE25D2138}"/>
                </a:ext>
              </a:extLst>
            </p:cNvPr>
            <p:cNvSpPr txBox="1"/>
            <p:nvPr/>
          </p:nvSpPr>
          <p:spPr>
            <a:xfrm>
              <a:off x="9878449" y="885633"/>
              <a:ext cx="2148114" cy="318036"/>
            </a:xfrm>
            <a:prstGeom prst="rect">
              <a:avLst/>
            </a:prstGeom>
            <a:solidFill>
              <a:srgbClr val="0070C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Narrow" panose="020B0604020202020204" pitchFamily="34" charset="0"/>
                  <a:ea typeface="Helvetica Neue Thin" panose="020B0403020202020204" pitchFamily="34" charset="0"/>
                  <a:cs typeface="Arial Narrow" panose="020B0604020202020204" pitchFamily="34" charset="0"/>
                  <a:sym typeface="Helvetica Neue Light"/>
                </a:rPr>
                <a:t>Fees, Charges, Cost Recovery</a:t>
              </a:r>
            </a:p>
          </p:txBody>
        </p:sp>
        <p:sp>
          <p:nvSpPr>
            <p:cNvPr id="39" name="Rectangle 38">
              <a:extLst>
                <a:ext uri="{FF2B5EF4-FFF2-40B4-BE49-F238E27FC236}">
                  <a16:creationId xmlns:a16="http://schemas.microsoft.com/office/drawing/2014/main" id="{72B5F660-B56F-5348-B003-E46F62ABCB53}"/>
                </a:ext>
              </a:extLst>
            </p:cNvPr>
            <p:cNvSpPr/>
            <p:nvPr/>
          </p:nvSpPr>
          <p:spPr>
            <a:xfrm>
              <a:off x="10252763" y="762985"/>
              <a:ext cx="1399487" cy="476249"/>
            </a:xfrm>
            <a:prstGeom prst="rect">
              <a:avLst/>
            </a:prstGeom>
            <a:noFill/>
          </p:spPr>
          <p:txBody>
            <a:bodyPr wrap="none" lIns="91440" tIns="45720" rIns="91440" bIns="4572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noFill/>
                    <a:prstDash val="solid"/>
                  </a:ln>
                  <a:solidFill>
                    <a:srgbClr val="0070C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PBB Blue Print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2700">
                    <a:noFill/>
                    <a:prstDash val="solid"/>
                  </a:ln>
                  <a:solidFill>
                    <a:srgbClr val="00206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Opportunity Area</a:t>
              </a:r>
            </a:p>
          </p:txBody>
        </p:sp>
      </p:grpSp>
      <p:sp>
        <p:nvSpPr>
          <p:cNvPr id="2" name="TextBox 1">
            <a:extLst>
              <a:ext uri="{FF2B5EF4-FFF2-40B4-BE49-F238E27FC236}">
                <a16:creationId xmlns:a16="http://schemas.microsoft.com/office/drawing/2014/main" id="{48EE2CCF-E276-8E4D-80CD-E3C8A1C9CF0E}"/>
              </a:ext>
            </a:extLst>
          </p:cNvPr>
          <p:cNvSpPr txBox="1"/>
          <p:nvPr/>
        </p:nvSpPr>
        <p:spPr>
          <a:xfrm>
            <a:off x="3421523" y="6409105"/>
            <a:ext cx="500062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*narrowed down list, characterized by programs that already charge a fee, and where the fees collected are less than the cost of providing the program </a:t>
            </a:r>
          </a:p>
        </p:txBody>
      </p:sp>
      <p:sp>
        <p:nvSpPr>
          <p:cNvPr id="22" name="TextBox 21">
            <a:extLst>
              <a:ext uri="{FF2B5EF4-FFF2-40B4-BE49-F238E27FC236}">
                <a16:creationId xmlns:a16="http://schemas.microsoft.com/office/drawing/2014/main" id="{07ECD67C-57FF-4B42-ACE4-6FCD6DD46FDC}"/>
              </a:ext>
            </a:extLst>
          </p:cNvPr>
          <p:cNvSpPr txBox="1"/>
          <p:nvPr/>
        </p:nvSpPr>
        <p:spPr>
          <a:xfrm>
            <a:off x="8523" y="-1"/>
            <a:ext cx="9687020" cy="1015663"/>
          </a:xfrm>
          <a:prstGeom prst="rect">
            <a:avLst/>
          </a:prstGeom>
          <a:noFill/>
        </p:spPr>
        <p:txBody>
          <a:bodyPr wrap="square" rtlCol="0">
            <a:spAutoFit/>
          </a:bodyPr>
          <a:lstStyle/>
          <a:p>
            <a:pPr algn="ctr"/>
            <a:r>
              <a:rPr lang="en-US" sz="4000" i="1" dirty="0">
                <a:ln>
                  <a:solidFill>
                    <a:schemeClr val="accent1">
                      <a:shade val="50000"/>
                    </a:schemeClr>
                  </a:solidFill>
                </a:ln>
                <a:solidFill>
                  <a:schemeClr val="bg1"/>
                </a:solidFill>
                <a:effectLst>
                  <a:outerShdw blurRad="50800" dist="38100" dir="2700000" algn="tl" rotWithShape="0">
                    <a:prstClr val="black">
                      <a:alpha val="40000"/>
                    </a:prstClr>
                  </a:outerShdw>
                </a:effectLst>
                <a:latin typeface="Futura Condensed Medium" panose="020B0602020204020303" pitchFamily="34" charset="-79"/>
                <a:cs typeface="Futura Condensed Medium" panose="020B0602020204020303" pitchFamily="34" charset="-79"/>
              </a:rPr>
              <a:t>Punchline:</a:t>
            </a:r>
          </a:p>
          <a:p>
            <a:pPr algn="ctr"/>
            <a:r>
              <a:rPr lang="en-US" sz="2000" i="1" dirty="0">
                <a:ln>
                  <a:solidFill>
                    <a:schemeClr val="accent1">
                      <a:shade val="50000"/>
                    </a:schemeClr>
                  </a:solidFill>
                </a:ln>
                <a:solidFill>
                  <a:schemeClr val="bg1"/>
                </a:solidFill>
                <a:effectLst>
                  <a:outerShdw blurRad="50800" dist="38100" dir="2700000" algn="tl" rotWithShape="0">
                    <a:prstClr val="black">
                      <a:alpha val="40000"/>
                    </a:prstClr>
                  </a:outerShdw>
                </a:effectLst>
                <a:latin typeface="Futura Condensed Medium" panose="020B0602020204020303" pitchFamily="34" charset="-79"/>
                <a:cs typeface="Futura Condensed Medium" panose="020B0602020204020303" pitchFamily="34" charset="-79"/>
              </a:rPr>
              <a:t>Are you looking for opportunities to charge for the full cost of doing business?</a:t>
            </a:r>
          </a:p>
        </p:txBody>
      </p:sp>
    </p:spTree>
    <p:extLst>
      <p:ext uri="{BB962C8B-B14F-4D97-AF65-F5344CB8AC3E}">
        <p14:creationId xmlns:p14="http://schemas.microsoft.com/office/powerpoint/2010/main" val="340726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3"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1+#ppt_w/2"/>
                                          </p:val>
                                        </p:tav>
                                        <p:tav tm="100000">
                                          <p:val>
                                            <p:strVal val="#ppt_x"/>
                                          </p:val>
                                        </p:tav>
                                      </p:tavLst>
                                    </p:anim>
                                    <p:anim calcmode="lin" valueType="num">
                                      <p:cBhvr additive="base">
                                        <p:cTn id="2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Shape 229"/>
          <p:cNvSpPr>
            <a:spLocks noGrp="1"/>
          </p:cNvSpPr>
          <p:nvPr>
            <p:ph type="title" idx="4294967295"/>
          </p:nvPr>
        </p:nvSpPr>
        <p:spPr>
          <a:xfrm>
            <a:off x="0" y="755650"/>
            <a:ext cx="11118850" cy="984250"/>
          </a:xfrm>
          <a:prstGeom prst="rect">
            <a:avLst/>
          </a:prstGeom>
          <a:effectLst>
            <a:outerShdw blurRad="50800" dist="38100" dir="8100000" algn="tr" rotWithShape="0">
              <a:prstClr val="black">
                <a:alpha val="40000"/>
              </a:prstClr>
            </a:outerShdw>
          </a:effectLst>
        </p:spPr>
        <p:txBody>
          <a:bodyPr anchor="ctr">
            <a:normAutofit/>
          </a:bodyPr>
          <a:lstStyle/>
          <a:p>
            <a:pPr algn="ctr"/>
            <a:r>
              <a:rPr lang="en-US" sz="4400" dirty="0"/>
              <a:t>How Do You Compare to  </a:t>
            </a:r>
            <a:r>
              <a:rPr lang="en-US" sz="4800" b="1" dirty="0">
                <a:highlight>
                  <a:srgbClr val="FFFF00"/>
                </a:highlight>
              </a:rPr>
              <a:t>#16%</a:t>
            </a:r>
            <a:endParaRPr sz="4800" b="1" dirty="0">
              <a:highlight>
                <a:srgbClr val="FFFF00"/>
              </a:highlight>
            </a:endParaRPr>
          </a:p>
        </p:txBody>
      </p:sp>
      <p:grpSp>
        <p:nvGrpSpPr>
          <p:cNvPr id="5" name="Group 4">
            <a:extLst>
              <a:ext uri="{FF2B5EF4-FFF2-40B4-BE49-F238E27FC236}">
                <a16:creationId xmlns:a16="http://schemas.microsoft.com/office/drawing/2014/main" id="{26C28DFF-246A-0C48-A500-CB4DB97EB97D}"/>
              </a:ext>
            </a:extLst>
          </p:cNvPr>
          <p:cNvGrpSpPr/>
          <p:nvPr/>
        </p:nvGrpSpPr>
        <p:grpSpPr>
          <a:xfrm>
            <a:off x="8180776" y="1708949"/>
            <a:ext cx="3541485" cy="4851507"/>
            <a:chOff x="8313296" y="1708949"/>
            <a:chExt cx="3541485" cy="4851507"/>
          </a:xfrm>
        </p:grpSpPr>
        <p:sp>
          <p:nvSpPr>
            <p:cNvPr id="17" name="Round Same Side Corner Rectangle 16">
              <a:extLst>
                <a:ext uri="{FF2B5EF4-FFF2-40B4-BE49-F238E27FC236}">
                  <a16:creationId xmlns:a16="http://schemas.microsoft.com/office/drawing/2014/main" id="{2DF8F520-FDD1-7B4B-AAA8-FF786A7540EA}"/>
                </a:ext>
              </a:extLst>
            </p:cNvPr>
            <p:cNvSpPr/>
            <p:nvPr/>
          </p:nvSpPr>
          <p:spPr>
            <a:xfrm>
              <a:off x="8313296" y="1708949"/>
              <a:ext cx="3541485" cy="4851507"/>
            </a:xfrm>
            <a:prstGeom prst="round2SameRect">
              <a:avLst/>
            </a:prstGeom>
            <a:solidFill>
              <a:srgbClr val="00B050"/>
            </a:solidFill>
            <a:ln w="12700" cap="flat">
              <a:noFill/>
              <a:miter lim="400000"/>
            </a:ln>
            <a:effectLst>
              <a:outerShdw blurRad="50800" dist="38100" dir="2700000" algn="tl" rotWithShape="0">
                <a:prstClr val="black">
                  <a:alpha val="94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5000" b="0" i="0" u="none" strike="noStrike" kern="1200" cap="none" spc="0" normalizeH="0" baseline="0" noProof="0">
                <a:ln>
                  <a:noFill/>
                </a:ln>
                <a:solidFill>
                  <a:srgbClr val="FFFFFF"/>
                </a:solidFill>
                <a:effectLst/>
                <a:uLnTx/>
                <a:uFillTx/>
                <a:latin typeface="Helvetica Neue Light"/>
                <a:ea typeface="Helvetica Neue Light"/>
                <a:cs typeface="+mn-cs"/>
                <a:sym typeface="Helvetica Neue Light"/>
              </a:endParaRPr>
            </a:p>
          </p:txBody>
        </p:sp>
        <p:sp>
          <p:nvSpPr>
            <p:cNvPr id="20" name="TextBox 19">
              <a:extLst>
                <a:ext uri="{FF2B5EF4-FFF2-40B4-BE49-F238E27FC236}">
                  <a16:creationId xmlns:a16="http://schemas.microsoft.com/office/drawing/2014/main" id="{E6D03636-4257-CE42-9E87-9C7EA3BBFB7A}"/>
                </a:ext>
              </a:extLst>
            </p:cNvPr>
            <p:cNvSpPr txBox="1"/>
            <p:nvPr/>
          </p:nvSpPr>
          <p:spPr>
            <a:xfrm>
              <a:off x="8502664" y="2009892"/>
              <a:ext cx="3191775"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sym typeface="Helvetica Neue Light"/>
                </a:rPr>
                <a:t>10 More Organizations...</a:t>
              </a:r>
            </a:p>
          </p:txBody>
        </p:sp>
        <p:sp>
          <p:nvSpPr>
            <p:cNvPr id="21" name="TextBox 20">
              <a:extLst>
                <a:ext uri="{FF2B5EF4-FFF2-40B4-BE49-F238E27FC236}">
                  <a16:creationId xmlns:a16="http://schemas.microsoft.com/office/drawing/2014/main" id="{28806EDA-2815-1E41-962F-30C6CD985EA2}"/>
                </a:ext>
              </a:extLst>
            </p:cNvPr>
            <p:cNvSpPr txBox="1"/>
            <p:nvPr/>
          </p:nvSpPr>
          <p:spPr>
            <a:xfrm>
              <a:off x="8475449" y="2606555"/>
              <a:ext cx="3206289" cy="370357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342900" marR="0" lvl="0" indent="-342900" algn="l" defTabSz="8255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solidFill>
                    <a:schemeClr val="accent1">
                      <a:shade val="50000"/>
                    </a:schemeClr>
                  </a:solidFill>
                </a:ln>
                <a:solidFill>
                  <a:schemeClr val="bg1"/>
                </a:solidFill>
                <a:effectLst>
                  <a:outerShdw blurRad="50800" dist="38100" dir="2700000" algn="tl" rotWithShape="0">
                    <a:prstClr val="black">
                      <a:alpha val="40000"/>
                    </a:prstClr>
                  </a:outerShdw>
                </a:effectLst>
                <a:uLnTx/>
                <a:uFillTx/>
                <a:latin typeface="Futura Medium" panose="020B0602020204020303" pitchFamily="34" charset="-79"/>
                <a:ea typeface="Helvetica Neue Thin" panose="020B0403020202020204" pitchFamily="34" charset="0"/>
                <a:cs typeface="Futura Medium" panose="020B0602020204020303" pitchFamily="34" charset="-79"/>
                <a:sym typeface="Helvetica Neue Light"/>
              </a:endParaRPr>
            </a:p>
            <a:p>
              <a:pPr marL="342900" marR="0" lvl="0" indent="-342900" algn="l" defTabSz="825500" rtl="0" eaLnBrk="1" fontAlgn="auto" latinLnBrk="0" hangingPunct="0">
                <a:lnSpc>
                  <a:spcPct val="150000"/>
                </a:lnSpc>
                <a:spcBef>
                  <a:spcPts val="0"/>
                </a:spcBef>
                <a:spcAft>
                  <a:spcPts val="0"/>
                </a:spcAft>
                <a:buClrTx/>
                <a:buSzTx/>
                <a:buFont typeface="+mj-lt"/>
                <a:buAutoNum type="arabicPeriod"/>
                <a:tabLst/>
                <a:defRPr/>
              </a:pPr>
              <a:r>
                <a:rPr kumimoji="0" lang="en-US" sz="1400" b="1" i="0" u="none" strike="noStrike" kern="1200" cap="none" spc="0" normalizeH="0" baseline="0" noProof="0" dirty="0">
                  <a:ln>
                    <a:solidFill>
                      <a:schemeClr val="accent1">
                        <a:shade val="50000"/>
                      </a:schemeClr>
                    </a:solidFill>
                  </a:ln>
                  <a:solidFill>
                    <a:schemeClr val="bg1"/>
                  </a:solidFill>
                  <a:effectLst>
                    <a:outerShdw blurRad="50800" dist="38100" dir="2700000" algn="tl" rotWithShape="0">
                      <a:prstClr val="black">
                        <a:alpha val="40000"/>
                      </a:prstClr>
                    </a:outerShdw>
                  </a:effectLst>
                  <a:highlight>
                    <a:srgbClr val="FFFF00"/>
                  </a:highlight>
                  <a:uLnTx/>
                  <a:uFillTx/>
                  <a:latin typeface="Futura Medium" panose="020B0602020204020303" pitchFamily="34" charset="-79"/>
                  <a:ea typeface="Helvetica Neue Thin" panose="020B0403020202020204" pitchFamily="34" charset="0"/>
                  <a:cs typeface="Futura Medium" panose="020B0602020204020303" pitchFamily="34" charset="-79"/>
                  <a:sym typeface="Helvetica Neue Light"/>
                </a:rPr>
                <a:t>23% </a:t>
              </a:r>
              <a:r>
                <a:rPr kumimoji="0" lang="en-US" sz="1400" b="1" i="0" u="none" strike="noStrike" kern="1200" cap="none" spc="0" normalizeH="0" baseline="0" noProof="0" dirty="0">
                  <a:ln>
                    <a:solidFill>
                      <a:schemeClr val="accent1">
                        <a:shade val="50000"/>
                      </a:schemeClr>
                    </a:solidFill>
                  </a:ln>
                  <a:solidFill>
                    <a:schemeClr val="bg1"/>
                  </a:solidFill>
                  <a:effectLst>
                    <a:outerShdw blurRad="50800" dist="38100" dir="2700000" algn="tl" rotWithShape="0">
                      <a:prstClr val="black">
                        <a:alpha val="40000"/>
                      </a:prstClr>
                    </a:outerShdw>
                  </a:effectLst>
                  <a:uLnTx/>
                  <a:uFillTx/>
                  <a:latin typeface="Futura Medium" panose="020B0602020204020303" pitchFamily="34" charset="-79"/>
                  <a:ea typeface="Helvetica Neue Thin" panose="020B0403020202020204" pitchFamily="34" charset="0"/>
                  <a:cs typeface="Futura Medium" panose="020B0602020204020303" pitchFamily="34" charset="-79"/>
                  <a:sym typeface="Helvetica Neue Light"/>
                </a:rPr>
                <a:t>Gaston County, NC</a:t>
              </a:r>
            </a:p>
            <a:p>
              <a:pPr marL="342900" marR="0" lvl="0" indent="-342900" algn="l" defTabSz="825500" rtl="0" eaLnBrk="1" fontAlgn="auto" latinLnBrk="0" hangingPunct="0">
                <a:lnSpc>
                  <a:spcPct val="150000"/>
                </a:lnSpc>
                <a:spcBef>
                  <a:spcPts val="0"/>
                </a:spcBef>
                <a:spcAft>
                  <a:spcPts val="0"/>
                </a:spcAft>
                <a:buClrTx/>
                <a:buSzTx/>
                <a:buFont typeface="+mj-lt"/>
                <a:buAutoNum type="arabicPeriod"/>
                <a:tabLst/>
                <a:defRPr/>
              </a:pPr>
              <a:r>
                <a:rPr lang="en-US" sz="1400" b="1" dirty="0">
                  <a:ln>
                    <a:solidFill>
                      <a:schemeClr val="accent1">
                        <a:shade val="50000"/>
                      </a:schemeClr>
                    </a:solidFill>
                  </a:ln>
                  <a:solidFill>
                    <a:schemeClr val="bg1"/>
                  </a:solidFill>
                  <a:effectLst>
                    <a:outerShdw blurRad="50800" dist="38100" dir="2700000" algn="tl" rotWithShape="0">
                      <a:prstClr val="black">
                        <a:alpha val="40000"/>
                      </a:prstClr>
                    </a:outerShdw>
                  </a:effectLst>
                  <a:highlight>
                    <a:srgbClr val="FFFF00"/>
                  </a:highlight>
                  <a:latin typeface="Futura Medium" panose="020B0602020204020303" pitchFamily="34" charset="-79"/>
                  <a:ea typeface="Helvetica Neue Thin" panose="020B0403020202020204" pitchFamily="34" charset="0"/>
                  <a:cs typeface="Futura Medium" panose="020B0602020204020303" pitchFamily="34" charset="-79"/>
                  <a:sym typeface="Helvetica Neue Light"/>
                </a:rPr>
                <a:t>24% </a:t>
              </a:r>
              <a:r>
                <a:rPr lang="en-US" sz="1400" b="1" dirty="0">
                  <a:ln>
                    <a:solidFill>
                      <a:schemeClr val="accent1">
                        <a:shade val="50000"/>
                      </a:schemeClr>
                    </a:solidFill>
                  </a:ln>
                  <a:solidFill>
                    <a:schemeClr val="bg1"/>
                  </a:solidFill>
                  <a:effectLst>
                    <a:outerShdw blurRad="50800" dist="38100" dir="2700000" algn="tl" rotWithShape="0">
                      <a:prstClr val="black">
                        <a:alpha val="40000"/>
                      </a:prstClr>
                    </a:outerShdw>
                  </a:effectLst>
                  <a:latin typeface="Futura Medium" panose="020B0602020204020303" pitchFamily="34" charset="-79"/>
                  <a:ea typeface="Helvetica Neue Thin" panose="020B0403020202020204" pitchFamily="34" charset="0"/>
                  <a:cs typeface="Futura Medium" panose="020B0602020204020303" pitchFamily="34" charset="-79"/>
                  <a:sym typeface="Helvetica Neue Light"/>
                </a:rPr>
                <a:t>Boise, ID</a:t>
              </a:r>
            </a:p>
            <a:p>
              <a:pPr marL="342900" marR="0" lvl="0" indent="-342900" algn="l" defTabSz="825500" rtl="0" eaLnBrk="1" fontAlgn="auto" latinLnBrk="0" hangingPunct="0">
                <a:lnSpc>
                  <a:spcPct val="150000"/>
                </a:lnSpc>
                <a:spcBef>
                  <a:spcPts val="0"/>
                </a:spcBef>
                <a:spcAft>
                  <a:spcPts val="0"/>
                </a:spcAft>
                <a:buClrTx/>
                <a:buSzTx/>
                <a:buFont typeface="+mj-lt"/>
                <a:buAutoNum type="arabicPeriod"/>
                <a:tabLst/>
                <a:defRPr/>
              </a:pPr>
              <a:r>
                <a:rPr kumimoji="0" lang="en-US" sz="1400" b="1" i="0" u="none" strike="noStrike" kern="1200" cap="none" spc="0" normalizeH="0" baseline="0" noProof="0" dirty="0">
                  <a:ln>
                    <a:solidFill>
                      <a:schemeClr val="accent1">
                        <a:shade val="50000"/>
                      </a:schemeClr>
                    </a:solidFill>
                  </a:ln>
                  <a:solidFill>
                    <a:schemeClr val="bg1"/>
                  </a:solidFill>
                  <a:effectLst>
                    <a:outerShdw blurRad="50800" dist="38100" dir="2700000" algn="tl" rotWithShape="0">
                      <a:prstClr val="black">
                        <a:alpha val="40000"/>
                      </a:prstClr>
                    </a:outerShdw>
                  </a:effectLst>
                  <a:highlight>
                    <a:srgbClr val="FFFF00"/>
                  </a:highlight>
                  <a:uLnTx/>
                  <a:uFillTx/>
                  <a:latin typeface="Futura Medium" panose="020B0602020204020303" pitchFamily="34" charset="-79"/>
                  <a:ea typeface="Helvetica Neue Thin" panose="020B0403020202020204" pitchFamily="34" charset="0"/>
                  <a:cs typeface="Futura Medium" panose="020B0602020204020303" pitchFamily="34" charset="-79"/>
                  <a:sym typeface="Helvetica Neue Light"/>
                </a:rPr>
                <a:t>17% </a:t>
              </a:r>
              <a:r>
                <a:rPr kumimoji="0" lang="en-US" sz="1400" b="1" i="0" u="none" strike="noStrike" kern="1200" cap="none" spc="0" normalizeH="0" baseline="0" noProof="0" dirty="0">
                  <a:ln>
                    <a:solidFill>
                      <a:schemeClr val="accent1">
                        <a:shade val="50000"/>
                      </a:schemeClr>
                    </a:solidFill>
                  </a:ln>
                  <a:solidFill>
                    <a:schemeClr val="bg1"/>
                  </a:solidFill>
                  <a:effectLst>
                    <a:outerShdw blurRad="50800" dist="38100" dir="2700000" algn="tl" rotWithShape="0">
                      <a:prstClr val="black">
                        <a:alpha val="40000"/>
                      </a:prstClr>
                    </a:outerShdw>
                  </a:effectLst>
                  <a:uLnTx/>
                  <a:uFillTx/>
                  <a:latin typeface="Futura Medium" panose="020B0602020204020303" pitchFamily="34" charset="-79"/>
                  <a:ea typeface="Helvetica Neue Thin" panose="020B0403020202020204" pitchFamily="34" charset="0"/>
                  <a:cs typeface="Futura Medium" panose="020B0602020204020303" pitchFamily="34" charset="-79"/>
                  <a:sym typeface="Helvetica Neue Light"/>
                </a:rPr>
                <a:t>Douglas County, </a:t>
              </a:r>
              <a:r>
                <a:rPr lang="en-US" sz="1400" b="1" dirty="0">
                  <a:ln>
                    <a:solidFill>
                      <a:schemeClr val="accent1">
                        <a:shade val="50000"/>
                      </a:schemeClr>
                    </a:solidFill>
                  </a:ln>
                  <a:solidFill>
                    <a:schemeClr val="bg1"/>
                  </a:solidFill>
                  <a:effectLst>
                    <a:outerShdw blurRad="50800" dist="38100" dir="2700000" algn="tl" rotWithShape="0">
                      <a:prstClr val="black">
                        <a:alpha val="40000"/>
                      </a:prstClr>
                    </a:outerShdw>
                  </a:effectLst>
                  <a:latin typeface="Futura Medium" panose="020B0602020204020303" pitchFamily="34" charset="-79"/>
                  <a:ea typeface="Helvetica Neue Thin" panose="020B0403020202020204" pitchFamily="34" charset="0"/>
                  <a:cs typeface="Futura Medium" panose="020B0602020204020303" pitchFamily="34" charset="-79"/>
                  <a:sym typeface="Helvetica Neue Light"/>
                </a:rPr>
                <a:t>NV</a:t>
              </a:r>
              <a:endParaRPr kumimoji="0" lang="en-US" sz="1400" b="1" i="0" u="none" strike="noStrike" kern="1200" cap="none" spc="0" normalizeH="0" baseline="0" noProof="0" dirty="0">
                <a:ln>
                  <a:solidFill>
                    <a:schemeClr val="accent1">
                      <a:shade val="50000"/>
                    </a:schemeClr>
                  </a:solidFill>
                </a:ln>
                <a:solidFill>
                  <a:schemeClr val="bg1"/>
                </a:solidFill>
                <a:effectLst>
                  <a:outerShdw blurRad="50800" dist="38100" dir="2700000" algn="tl" rotWithShape="0">
                    <a:prstClr val="black">
                      <a:alpha val="40000"/>
                    </a:prstClr>
                  </a:outerShdw>
                </a:effectLst>
                <a:uLnTx/>
                <a:uFillTx/>
                <a:latin typeface="Futura Medium" panose="020B0602020204020303" pitchFamily="34" charset="-79"/>
                <a:ea typeface="Helvetica Neue Thin" panose="020B0403020202020204" pitchFamily="34" charset="0"/>
                <a:cs typeface="Futura Medium" panose="020B0602020204020303" pitchFamily="34" charset="-79"/>
                <a:sym typeface="Helvetica Neue Light"/>
              </a:endParaRPr>
            </a:p>
            <a:p>
              <a:pPr marL="342900" marR="0" lvl="0" indent="-342900" algn="l" defTabSz="825500" rtl="0" eaLnBrk="1" fontAlgn="auto" latinLnBrk="0" hangingPunct="0">
                <a:lnSpc>
                  <a:spcPct val="150000"/>
                </a:lnSpc>
                <a:spcBef>
                  <a:spcPts val="0"/>
                </a:spcBef>
                <a:spcAft>
                  <a:spcPts val="0"/>
                </a:spcAft>
                <a:buClrTx/>
                <a:buSzTx/>
                <a:buFont typeface="+mj-lt"/>
                <a:buAutoNum type="arabicPeriod"/>
                <a:tabLst/>
                <a:defRPr/>
              </a:pPr>
              <a:r>
                <a:rPr lang="en-US" sz="1400" b="1" dirty="0">
                  <a:ln>
                    <a:solidFill>
                      <a:schemeClr val="accent1">
                        <a:shade val="50000"/>
                      </a:schemeClr>
                    </a:solidFill>
                  </a:ln>
                  <a:solidFill>
                    <a:schemeClr val="bg1"/>
                  </a:solidFill>
                  <a:effectLst>
                    <a:outerShdw blurRad="50800" dist="38100" dir="2700000" algn="tl" rotWithShape="0">
                      <a:prstClr val="black">
                        <a:alpha val="40000"/>
                      </a:prstClr>
                    </a:outerShdw>
                  </a:effectLst>
                  <a:highlight>
                    <a:srgbClr val="FFFF00"/>
                  </a:highlight>
                  <a:latin typeface="Futura Medium" panose="020B0602020204020303" pitchFamily="34" charset="-79"/>
                  <a:ea typeface="Helvetica Neue Thin" panose="020B0403020202020204" pitchFamily="34" charset="0"/>
                  <a:cs typeface="Futura Medium" panose="020B0602020204020303" pitchFamily="34" charset="-79"/>
                  <a:sym typeface="Helvetica Neue Light"/>
                </a:rPr>
                <a:t>9% </a:t>
              </a:r>
              <a:r>
                <a:rPr lang="en-US" sz="1400" b="1" dirty="0">
                  <a:ln>
                    <a:solidFill>
                      <a:schemeClr val="accent1">
                        <a:shade val="50000"/>
                      </a:schemeClr>
                    </a:solidFill>
                  </a:ln>
                  <a:solidFill>
                    <a:schemeClr val="bg1"/>
                  </a:solidFill>
                  <a:effectLst>
                    <a:outerShdw blurRad="50800" dist="38100" dir="2700000" algn="tl" rotWithShape="0">
                      <a:prstClr val="black">
                        <a:alpha val="40000"/>
                      </a:prstClr>
                    </a:outerShdw>
                  </a:effectLst>
                  <a:latin typeface="Futura Medium" panose="020B0602020204020303" pitchFamily="34" charset="-79"/>
                  <a:ea typeface="Helvetica Neue Thin" panose="020B0403020202020204" pitchFamily="34" charset="0"/>
                  <a:cs typeface="Futura Medium" panose="020B0602020204020303" pitchFamily="34" charset="-79"/>
                  <a:sym typeface="Helvetica Neue Light"/>
                </a:rPr>
                <a:t>Duluth, MN</a:t>
              </a:r>
            </a:p>
            <a:p>
              <a:pPr marL="342900" marR="0" lvl="0" indent="-342900" algn="l" defTabSz="825500" rtl="0" eaLnBrk="1" fontAlgn="auto" latinLnBrk="0" hangingPunct="0">
                <a:lnSpc>
                  <a:spcPct val="150000"/>
                </a:lnSpc>
                <a:spcBef>
                  <a:spcPts val="0"/>
                </a:spcBef>
                <a:spcAft>
                  <a:spcPts val="0"/>
                </a:spcAft>
                <a:buClrTx/>
                <a:buSzTx/>
                <a:buFont typeface="+mj-lt"/>
                <a:buAutoNum type="arabicPeriod"/>
                <a:tabLst/>
                <a:defRPr/>
              </a:pPr>
              <a:r>
                <a:rPr lang="en-US" sz="1400" b="1" dirty="0">
                  <a:ln>
                    <a:solidFill>
                      <a:schemeClr val="accent1">
                        <a:shade val="50000"/>
                      </a:schemeClr>
                    </a:solidFill>
                  </a:ln>
                  <a:solidFill>
                    <a:schemeClr val="bg1"/>
                  </a:solidFill>
                  <a:effectLst>
                    <a:outerShdw blurRad="50800" dist="38100" dir="2700000" algn="tl" rotWithShape="0">
                      <a:prstClr val="black">
                        <a:alpha val="40000"/>
                      </a:prstClr>
                    </a:outerShdw>
                  </a:effectLst>
                  <a:highlight>
                    <a:srgbClr val="FFFF00"/>
                  </a:highlight>
                  <a:latin typeface="Futura Medium" panose="020B0602020204020303" pitchFamily="34" charset="-79"/>
                  <a:ea typeface="Helvetica Neue Thin" panose="020B0403020202020204" pitchFamily="34" charset="0"/>
                  <a:cs typeface="Futura Medium" panose="020B0602020204020303" pitchFamily="34" charset="-79"/>
                  <a:sym typeface="Helvetica Neue Light"/>
                </a:rPr>
                <a:t>10% </a:t>
              </a:r>
              <a:r>
                <a:rPr lang="en-US" sz="1400" b="1" dirty="0">
                  <a:ln>
                    <a:solidFill>
                      <a:schemeClr val="accent1">
                        <a:shade val="50000"/>
                      </a:schemeClr>
                    </a:solidFill>
                  </a:ln>
                  <a:solidFill>
                    <a:schemeClr val="bg1"/>
                  </a:solidFill>
                  <a:effectLst>
                    <a:outerShdw blurRad="50800" dist="38100" dir="2700000" algn="tl" rotWithShape="0">
                      <a:prstClr val="black">
                        <a:alpha val="40000"/>
                      </a:prstClr>
                    </a:outerShdw>
                  </a:effectLst>
                  <a:latin typeface="Futura Medium" panose="020B0602020204020303" pitchFamily="34" charset="-79"/>
                  <a:ea typeface="Helvetica Neue Thin" panose="020B0403020202020204" pitchFamily="34" charset="0"/>
                  <a:cs typeface="Futura Medium" panose="020B0602020204020303" pitchFamily="34" charset="-79"/>
                  <a:sym typeface="Helvetica Neue Light"/>
                </a:rPr>
                <a:t>Washington County, WI</a:t>
              </a:r>
            </a:p>
            <a:p>
              <a:pPr marL="342900" marR="0" lvl="0" indent="-342900" algn="l" defTabSz="825500" rtl="0" eaLnBrk="1" fontAlgn="auto" latinLnBrk="0" hangingPunct="0">
                <a:lnSpc>
                  <a:spcPct val="150000"/>
                </a:lnSpc>
                <a:spcBef>
                  <a:spcPts val="0"/>
                </a:spcBef>
                <a:spcAft>
                  <a:spcPts val="0"/>
                </a:spcAft>
                <a:buClrTx/>
                <a:buSzTx/>
                <a:buFont typeface="+mj-lt"/>
                <a:buAutoNum type="arabicPeriod"/>
                <a:tabLst/>
                <a:defRPr/>
              </a:pPr>
              <a:r>
                <a:rPr kumimoji="0" lang="en-US" sz="1400" b="1" i="0" u="none" strike="noStrike" kern="1200" cap="none" spc="0" normalizeH="0" baseline="0" noProof="0" dirty="0">
                  <a:ln>
                    <a:solidFill>
                      <a:schemeClr val="accent1">
                        <a:shade val="50000"/>
                      </a:schemeClr>
                    </a:solidFill>
                  </a:ln>
                  <a:solidFill>
                    <a:schemeClr val="bg1"/>
                  </a:solidFill>
                  <a:effectLst>
                    <a:outerShdw blurRad="50800" dist="38100" dir="2700000" algn="tl" rotWithShape="0">
                      <a:prstClr val="black">
                        <a:alpha val="40000"/>
                      </a:prstClr>
                    </a:outerShdw>
                  </a:effectLst>
                  <a:highlight>
                    <a:srgbClr val="FFFF00"/>
                  </a:highlight>
                  <a:uLnTx/>
                  <a:uFillTx/>
                  <a:latin typeface="Futura Medium" panose="020B0602020204020303" pitchFamily="34" charset="-79"/>
                  <a:ea typeface="Helvetica Neue Thin" panose="020B0403020202020204" pitchFamily="34" charset="0"/>
                  <a:cs typeface="Futura Medium" panose="020B0602020204020303" pitchFamily="34" charset="-79"/>
                  <a:sym typeface="Helvetica Neue Light"/>
                </a:rPr>
                <a:t>10% </a:t>
              </a:r>
              <a:r>
                <a:rPr kumimoji="0" lang="en-US" sz="1400" b="1" i="0" u="none" strike="noStrike" kern="1200" cap="none" spc="0" normalizeH="0" baseline="0" noProof="0" dirty="0">
                  <a:ln>
                    <a:solidFill>
                      <a:schemeClr val="accent1">
                        <a:shade val="50000"/>
                      </a:schemeClr>
                    </a:solidFill>
                  </a:ln>
                  <a:solidFill>
                    <a:schemeClr val="bg1"/>
                  </a:solidFill>
                  <a:effectLst>
                    <a:outerShdw blurRad="50800" dist="38100" dir="2700000" algn="tl" rotWithShape="0">
                      <a:prstClr val="black">
                        <a:alpha val="40000"/>
                      </a:prstClr>
                    </a:outerShdw>
                  </a:effectLst>
                  <a:uLnTx/>
                  <a:uFillTx/>
                  <a:latin typeface="Futura Medium" panose="020B0602020204020303" pitchFamily="34" charset="-79"/>
                  <a:ea typeface="Helvetica Neue Thin" panose="020B0403020202020204" pitchFamily="34" charset="0"/>
                  <a:cs typeface="Futura Medium" panose="020B0602020204020303" pitchFamily="34" charset="-79"/>
                  <a:sym typeface="Helvetica Neue Light"/>
                </a:rPr>
                <a:t>Englewood, CO</a:t>
              </a:r>
            </a:p>
            <a:p>
              <a:pPr marL="342900" marR="0" lvl="0" indent="-342900" algn="l" defTabSz="825500" rtl="0" eaLnBrk="1" fontAlgn="auto" latinLnBrk="0" hangingPunct="0">
                <a:lnSpc>
                  <a:spcPct val="150000"/>
                </a:lnSpc>
                <a:spcBef>
                  <a:spcPts val="0"/>
                </a:spcBef>
                <a:spcAft>
                  <a:spcPts val="0"/>
                </a:spcAft>
                <a:buClrTx/>
                <a:buSzTx/>
                <a:buFont typeface="+mj-lt"/>
                <a:buAutoNum type="arabicPeriod"/>
                <a:tabLst/>
                <a:defRPr/>
              </a:pPr>
              <a:r>
                <a:rPr lang="en-US" sz="1400" b="1" dirty="0">
                  <a:ln>
                    <a:solidFill>
                      <a:schemeClr val="accent1">
                        <a:shade val="50000"/>
                      </a:schemeClr>
                    </a:solidFill>
                  </a:ln>
                  <a:solidFill>
                    <a:schemeClr val="bg1"/>
                  </a:solidFill>
                  <a:effectLst>
                    <a:outerShdw blurRad="50800" dist="38100" dir="2700000" algn="tl" rotWithShape="0">
                      <a:prstClr val="black">
                        <a:alpha val="40000"/>
                      </a:prstClr>
                    </a:outerShdw>
                  </a:effectLst>
                  <a:highlight>
                    <a:srgbClr val="FFFF00"/>
                  </a:highlight>
                  <a:latin typeface="Futura Medium" panose="020B0602020204020303" pitchFamily="34" charset="-79"/>
                  <a:ea typeface="Helvetica Neue Thin" panose="020B0403020202020204" pitchFamily="34" charset="0"/>
                  <a:cs typeface="Futura Medium" panose="020B0602020204020303" pitchFamily="34" charset="-79"/>
                  <a:sym typeface="Helvetica Neue Light"/>
                </a:rPr>
                <a:t>19% </a:t>
              </a:r>
              <a:r>
                <a:rPr lang="en-US" sz="1400" b="1" dirty="0">
                  <a:ln>
                    <a:solidFill>
                      <a:schemeClr val="accent1">
                        <a:shade val="50000"/>
                      </a:schemeClr>
                    </a:solidFill>
                  </a:ln>
                  <a:solidFill>
                    <a:schemeClr val="bg1"/>
                  </a:solidFill>
                  <a:effectLst>
                    <a:outerShdw blurRad="50800" dist="38100" dir="2700000" algn="tl" rotWithShape="0">
                      <a:prstClr val="black">
                        <a:alpha val="40000"/>
                      </a:prstClr>
                    </a:outerShdw>
                  </a:effectLst>
                  <a:latin typeface="Futura Medium" panose="020B0602020204020303" pitchFamily="34" charset="-79"/>
                  <a:ea typeface="Helvetica Neue Thin" panose="020B0403020202020204" pitchFamily="34" charset="0"/>
                  <a:cs typeface="Futura Medium" panose="020B0602020204020303" pitchFamily="34" charset="-79"/>
                  <a:sym typeface="Helvetica Neue Light"/>
                </a:rPr>
                <a:t>Clear Creek County, CO</a:t>
              </a:r>
              <a:endParaRPr kumimoji="0" lang="en-US" sz="1400" b="1" i="0" u="none" strike="noStrike" kern="1200" cap="none" spc="0" normalizeH="0" baseline="0" noProof="0" dirty="0">
                <a:ln>
                  <a:solidFill>
                    <a:schemeClr val="accent1">
                      <a:shade val="50000"/>
                    </a:schemeClr>
                  </a:solidFill>
                </a:ln>
                <a:solidFill>
                  <a:schemeClr val="bg1"/>
                </a:solidFill>
                <a:effectLst>
                  <a:outerShdw blurRad="50800" dist="38100" dir="2700000" algn="tl" rotWithShape="0">
                    <a:prstClr val="black">
                      <a:alpha val="40000"/>
                    </a:prstClr>
                  </a:outerShdw>
                </a:effectLst>
                <a:uLnTx/>
                <a:uFillTx/>
                <a:latin typeface="Futura Medium" panose="020B0602020204020303" pitchFamily="34" charset="-79"/>
                <a:ea typeface="Helvetica Neue Thin" panose="020B0403020202020204" pitchFamily="34" charset="0"/>
                <a:cs typeface="Futura Medium" panose="020B0602020204020303" pitchFamily="34" charset="-79"/>
                <a:sym typeface="Helvetica Neue Light"/>
              </a:endParaRPr>
            </a:p>
            <a:p>
              <a:pPr marL="342900" marR="0" lvl="0" indent="-342900" algn="l" defTabSz="825500" rtl="0" eaLnBrk="1" fontAlgn="auto" latinLnBrk="0" hangingPunct="0">
                <a:lnSpc>
                  <a:spcPct val="150000"/>
                </a:lnSpc>
                <a:spcBef>
                  <a:spcPts val="0"/>
                </a:spcBef>
                <a:spcAft>
                  <a:spcPts val="0"/>
                </a:spcAft>
                <a:buClrTx/>
                <a:buSzTx/>
                <a:buFont typeface="+mj-lt"/>
                <a:buAutoNum type="arabicPeriod"/>
                <a:tabLst/>
                <a:defRPr/>
              </a:pPr>
              <a:r>
                <a:rPr kumimoji="0" lang="en-US" sz="1400" b="1" i="0" u="none" strike="noStrike" kern="1200" cap="none" spc="0" normalizeH="0" baseline="0" noProof="0" dirty="0">
                  <a:ln>
                    <a:solidFill>
                      <a:schemeClr val="accent1">
                        <a:shade val="50000"/>
                      </a:schemeClr>
                    </a:solidFill>
                  </a:ln>
                  <a:solidFill>
                    <a:schemeClr val="bg1"/>
                  </a:solidFill>
                  <a:effectLst>
                    <a:outerShdw blurRad="50800" dist="38100" dir="2700000" algn="tl" rotWithShape="0">
                      <a:prstClr val="black">
                        <a:alpha val="40000"/>
                      </a:prstClr>
                    </a:outerShdw>
                  </a:effectLst>
                  <a:highlight>
                    <a:srgbClr val="FFFF00"/>
                  </a:highlight>
                  <a:uLnTx/>
                  <a:uFillTx/>
                  <a:latin typeface="Futura Medium" panose="020B0602020204020303" pitchFamily="34" charset="-79"/>
                  <a:ea typeface="Helvetica Neue Thin" panose="020B0403020202020204" pitchFamily="34" charset="0"/>
                  <a:cs typeface="Futura Medium" panose="020B0602020204020303" pitchFamily="34" charset="-79"/>
                  <a:sym typeface="Helvetica Neue Light"/>
                </a:rPr>
                <a:t>20% </a:t>
              </a:r>
              <a:r>
                <a:rPr kumimoji="0" lang="en-US" sz="1400" b="1" i="0" u="none" strike="noStrike" kern="1200" cap="none" spc="0" normalizeH="0" baseline="0" noProof="0" dirty="0">
                  <a:ln>
                    <a:solidFill>
                      <a:schemeClr val="accent1">
                        <a:shade val="50000"/>
                      </a:schemeClr>
                    </a:solidFill>
                  </a:ln>
                  <a:solidFill>
                    <a:schemeClr val="bg1"/>
                  </a:solidFill>
                  <a:effectLst>
                    <a:outerShdw blurRad="50800" dist="38100" dir="2700000" algn="tl" rotWithShape="0">
                      <a:prstClr val="black">
                        <a:alpha val="40000"/>
                      </a:prstClr>
                    </a:outerShdw>
                  </a:effectLst>
                  <a:uLnTx/>
                  <a:uFillTx/>
                  <a:latin typeface="Futura Medium" panose="020B0602020204020303" pitchFamily="34" charset="-79"/>
                  <a:ea typeface="Helvetica Neue Thin" panose="020B0403020202020204" pitchFamily="34" charset="0"/>
                  <a:cs typeface="Futura Medium" panose="020B0602020204020303" pitchFamily="34" charset="-79"/>
                  <a:sym typeface="Helvetica Neue Light"/>
                </a:rPr>
                <a:t>South Bend, IN</a:t>
              </a:r>
            </a:p>
            <a:p>
              <a:pPr marL="342900" marR="0" lvl="0" indent="-342900" algn="l" defTabSz="825500" rtl="0" eaLnBrk="1" fontAlgn="auto" latinLnBrk="0" hangingPunct="0">
                <a:lnSpc>
                  <a:spcPct val="150000"/>
                </a:lnSpc>
                <a:spcBef>
                  <a:spcPts val="0"/>
                </a:spcBef>
                <a:spcAft>
                  <a:spcPts val="0"/>
                </a:spcAft>
                <a:buClrTx/>
                <a:buSzTx/>
                <a:buFont typeface="+mj-lt"/>
                <a:buAutoNum type="arabicPeriod"/>
                <a:tabLst/>
                <a:defRPr/>
              </a:pPr>
              <a:r>
                <a:rPr lang="en-US" sz="1400" b="1" dirty="0">
                  <a:ln>
                    <a:solidFill>
                      <a:schemeClr val="accent1">
                        <a:shade val="50000"/>
                      </a:schemeClr>
                    </a:solidFill>
                  </a:ln>
                  <a:solidFill>
                    <a:schemeClr val="bg1"/>
                  </a:solidFill>
                  <a:effectLst>
                    <a:outerShdw blurRad="50800" dist="38100" dir="2700000" algn="tl" rotWithShape="0">
                      <a:prstClr val="black">
                        <a:alpha val="40000"/>
                      </a:prstClr>
                    </a:outerShdw>
                  </a:effectLst>
                  <a:highlight>
                    <a:srgbClr val="FFFF00"/>
                  </a:highlight>
                  <a:latin typeface="Futura Medium" panose="020B0602020204020303" pitchFamily="34" charset="-79"/>
                  <a:ea typeface="Helvetica Neue Thin" panose="020B0403020202020204" pitchFamily="34" charset="0"/>
                  <a:cs typeface="Futura Medium" panose="020B0602020204020303" pitchFamily="34" charset="-79"/>
                  <a:sym typeface="Helvetica Neue Light"/>
                </a:rPr>
                <a:t>37% </a:t>
              </a:r>
              <a:r>
                <a:rPr lang="en-US" sz="1400" b="1" dirty="0">
                  <a:ln>
                    <a:solidFill>
                      <a:schemeClr val="accent1">
                        <a:shade val="50000"/>
                      </a:schemeClr>
                    </a:solidFill>
                  </a:ln>
                  <a:solidFill>
                    <a:schemeClr val="bg1"/>
                  </a:solidFill>
                  <a:effectLst>
                    <a:outerShdw blurRad="50800" dist="38100" dir="2700000" algn="tl" rotWithShape="0">
                      <a:prstClr val="black">
                        <a:alpha val="40000"/>
                      </a:prstClr>
                    </a:outerShdw>
                  </a:effectLst>
                  <a:latin typeface="Futura Medium" panose="020B0602020204020303" pitchFamily="34" charset="-79"/>
                  <a:ea typeface="Helvetica Neue Thin" panose="020B0403020202020204" pitchFamily="34" charset="0"/>
                  <a:cs typeface="Futura Medium" panose="020B0602020204020303" pitchFamily="34" charset="-79"/>
                  <a:sym typeface="Helvetica Neue Light"/>
                </a:rPr>
                <a:t>San Juan County, NM</a:t>
              </a:r>
            </a:p>
            <a:p>
              <a:pPr marL="342900" marR="0" lvl="0" indent="-342900" algn="l" defTabSz="825500" rtl="0" eaLnBrk="1" fontAlgn="auto" latinLnBrk="0" hangingPunct="0">
                <a:lnSpc>
                  <a:spcPct val="150000"/>
                </a:lnSpc>
                <a:spcBef>
                  <a:spcPts val="0"/>
                </a:spcBef>
                <a:spcAft>
                  <a:spcPts val="0"/>
                </a:spcAft>
                <a:buClrTx/>
                <a:buSzTx/>
                <a:buFont typeface="+mj-lt"/>
                <a:buAutoNum type="arabicPeriod"/>
                <a:tabLst/>
                <a:defRPr/>
              </a:pPr>
              <a:r>
                <a:rPr kumimoji="0" lang="en-US" sz="1400" b="1" i="0" u="none" strike="noStrike" kern="1200" cap="none" spc="0" normalizeH="0" baseline="0" noProof="0" dirty="0">
                  <a:ln>
                    <a:solidFill>
                      <a:schemeClr val="accent1">
                        <a:shade val="50000"/>
                      </a:schemeClr>
                    </a:solidFill>
                  </a:ln>
                  <a:solidFill>
                    <a:schemeClr val="bg1"/>
                  </a:solidFill>
                  <a:effectLst>
                    <a:outerShdw blurRad="50800" dist="38100" dir="2700000" algn="tl" rotWithShape="0">
                      <a:prstClr val="black">
                        <a:alpha val="40000"/>
                      </a:prstClr>
                    </a:outerShdw>
                  </a:effectLst>
                  <a:highlight>
                    <a:srgbClr val="FFFF00"/>
                  </a:highlight>
                  <a:uLnTx/>
                  <a:uFillTx/>
                  <a:latin typeface="Futura Medium" panose="020B0602020204020303" pitchFamily="34" charset="-79"/>
                  <a:ea typeface="Helvetica Neue Thin" panose="020B0403020202020204" pitchFamily="34" charset="0"/>
                  <a:cs typeface="Futura Medium" panose="020B0602020204020303" pitchFamily="34" charset="-79"/>
                  <a:sym typeface="Helvetica Neue Light"/>
                </a:rPr>
                <a:t>11%</a:t>
              </a:r>
              <a:r>
                <a:rPr kumimoji="0" lang="en-US" sz="1400" b="1" i="0" u="none" strike="noStrike" kern="1200" cap="none" spc="0" normalizeH="0" baseline="0" noProof="0" dirty="0">
                  <a:ln>
                    <a:solidFill>
                      <a:schemeClr val="accent1">
                        <a:shade val="50000"/>
                      </a:schemeClr>
                    </a:solidFill>
                  </a:ln>
                  <a:solidFill>
                    <a:schemeClr val="bg1"/>
                  </a:solidFill>
                  <a:effectLst>
                    <a:outerShdw blurRad="50800" dist="38100" dir="2700000" algn="tl" rotWithShape="0">
                      <a:prstClr val="black">
                        <a:alpha val="40000"/>
                      </a:prstClr>
                    </a:outerShdw>
                  </a:effectLst>
                  <a:uLnTx/>
                  <a:uFillTx/>
                  <a:latin typeface="Futura Medium" panose="020B0602020204020303" pitchFamily="34" charset="-79"/>
                  <a:ea typeface="Helvetica Neue Thin" panose="020B0403020202020204" pitchFamily="34" charset="0"/>
                  <a:cs typeface="Futura Medium" panose="020B0602020204020303" pitchFamily="34" charset="-79"/>
                  <a:sym typeface="Helvetica Neue Light"/>
                </a:rPr>
                <a:t> Joplin, MO</a:t>
              </a:r>
              <a:endParaRPr kumimoji="0" lang="en-US" sz="1600" b="0" i="0" u="none" strike="noStrike" kern="1200" cap="none" spc="0" normalizeH="0" baseline="0" noProof="0" dirty="0">
                <a:ln>
                  <a:solidFill>
                    <a:schemeClr val="accent1">
                      <a:shade val="50000"/>
                    </a:schemeClr>
                  </a:solidFill>
                </a:ln>
                <a:solidFill>
                  <a:schemeClr val="bg1"/>
                </a:solidFill>
                <a:effectLst>
                  <a:outerShdw blurRad="50800" dist="38100" dir="2700000" algn="tl" rotWithShape="0">
                    <a:prstClr val="black">
                      <a:alpha val="40000"/>
                    </a:prstClr>
                  </a:outerShdw>
                </a:effectLst>
                <a:uLnTx/>
                <a:uFillTx/>
                <a:latin typeface="Futura Medium" panose="020B0602020204020303" pitchFamily="34" charset="-79"/>
                <a:ea typeface="Helvetica Neue Thin" panose="020B0403020202020204" pitchFamily="34" charset="0"/>
                <a:cs typeface="Futura Medium" panose="020B0602020204020303" pitchFamily="34" charset="-79"/>
                <a:sym typeface="Helvetica Neue Light"/>
              </a:endParaRPr>
            </a:p>
          </p:txBody>
        </p:sp>
      </p:grpSp>
      <p:grpSp>
        <p:nvGrpSpPr>
          <p:cNvPr id="12" name="Group 11">
            <a:extLst>
              <a:ext uri="{FF2B5EF4-FFF2-40B4-BE49-F238E27FC236}">
                <a16:creationId xmlns:a16="http://schemas.microsoft.com/office/drawing/2014/main" id="{DA592488-3FCF-7746-8423-1FD1B085800F}"/>
              </a:ext>
            </a:extLst>
          </p:cNvPr>
          <p:cNvGrpSpPr/>
          <p:nvPr/>
        </p:nvGrpSpPr>
        <p:grpSpPr>
          <a:xfrm>
            <a:off x="442852" y="1708949"/>
            <a:ext cx="3541485" cy="4851507"/>
            <a:chOff x="205923" y="1708950"/>
            <a:chExt cx="3541485" cy="4851507"/>
          </a:xfrm>
        </p:grpSpPr>
        <p:sp>
          <p:nvSpPr>
            <p:cNvPr id="13" name="Round Same Side Corner Rectangle 12">
              <a:extLst>
                <a:ext uri="{FF2B5EF4-FFF2-40B4-BE49-F238E27FC236}">
                  <a16:creationId xmlns:a16="http://schemas.microsoft.com/office/drawing/2014/main" id="{E57226DE-5308-AD40-84E8-604EDBF05B18}"/>
                </a:ext>
              </a:extLst>
            </p:cNvPr>
            <p:cNvSpPr/>
            <p:nvPr/>
          </p:nvSpPr>
          <p:spPr>
            <a:xfrm>
              <a:off x="205923" y="1708950"/>
              <a:ext cx="3541485" cy="4851507"/>
            </a:xfrm>
            <a:prstGeom prst="round2SameRect">
              <a:avLst/>
            </a:prstGeom>
            <a:solidFill>
              <a:srgbClr val="00B0F0"/>
            </a:solidFill>
            <a:ln w="12700" cap="flat">
              <a:noFill/>
              <a:miter lim="400000"/>
            </a:ln>
            <a:effectLst>
              <a:outerShdw blurRad="50800" dist="38100" dir="2700000" algn="tl" rotWithShape="0">
                <a:prstClr val="black">
                  <a:alpha val="94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5000" b="0" i="0" u="none" strike="noStrike" kern="1200" cap="none" spc="0" normalizeH="0" baseline="0" noProof="0" dirty="0">
                <a:ln>
                  <a:noFill/>
                </a:ln>
                <a:solidFill>
                  <a:srgbClr val="FFFFFF"/>
                </a:solidFill>
                <a:effectLst/>
                <a:uLnTx/>
                <a:uFillTx/>
                <a:latin typeface="Helvetica Neue Light"/>
                <a:ea typeface="Helvetica Neue Light"/>
                <a:cs typeface="+mn-cs"/>
                <a:sym typeface="Helvetica Neue Light"/>
              </a:endParaRPr>
            </a:p>
          </p:txBody>
        </p:sp>
        <p:sp>
          <p:nvSpPr>
            <p:cNvPr id="8" name="TextBox 7">
              <a:extLst>
                <a:ext uri="{FF2B5EF4-FFF2-40B4-BE49-F238E27FC236}">
                  <a16:creationId xmlns:a16="http://schemas.microsoft.com/office/drawing/2014/main" id="{5160F718-C035-5549-B79C-8597302CAEFD}"/>
                </a:ext>
              </a:extLst>
            </p:cNvPr>
            <p:cNvSpPr txBox="1"/>
            <p:nvPr/>
          </p:nvSpPr>
          <p:spPr>
            <a:xfrm>
              <a:off x="533400" y="1952189"/>
              <a:ext cx="2886532"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sym typeface="Helvetica Neue Light"/>
                </a:rPr>
                <a:t>Shawnee, KS</a:t>
              </a:r>
            </a:p>
          </p:txBody>
        </p:sp>
      </p:grpSp>
      <p:grpSp>
        <p:nvGrpSpPr>
          <p:cNvPr id="18" name="Group 17">
            <a:extLst>
              <a:ext uri="{FF2B5EF4-FFF2-40B4-BE49-F238E27FC236}">
                <a16:creationId xmlns:a16="http://schemas.microsoft.com/office/drawing/2014/main" id="{A222AECD-4D0E-3247-B497-AF2FD865174C}"/>
              </a:ext>
            </a:extLst>
          </p:cNvPr>
          <p:cNvGrpSpPr/>
          <p:nvPr/>
        </p:nvGrpSpPr>
        <p:grpSpPr>
          <a:xfrm>
            <a:off x="4311814" y="1698451"/>
            <a:ext cx="3541485" cy="4851507"/>
            <a:chOff x="205923" y="1708950"/>
            <a:chExt cx="3541485" cy="4851507"/>
          </a:xfrm>
        </p:grpSpPr>
        <p:sp>
          <p:nvSpPr>
            <p:cNvPr id="19" name="Round Same Side Corner Rectangle 18">
              <a:extLst>
                <a:ext uri="{FF2B5EF4-FFF2-40B4-BE49-F238E27FC236}">
                  <a16:creationId xmlns:a16="http://schemas.microsoft.com/office/drawing/2014/main" id="{A1AADE4A-F63A-F846-A8DD-DEE6894BF1C2}"/>
                </a:ext>
              </a:extLst>
            </p:cNvPr>
            <p:cNvSpPr/>
            <p:nvPr/>
          </p:nvSpPr>
          <p:spPr>
            <a:xfrm>
              <a:off x="205923" y="1708950"/>
              <a:ext cx="3541485" cy="4851507"/>
            </a:xfrm>
            <a:prstGeom prst="round2SameRect">
              <a:avLst/>
            </a:prstGeom>
            <a:solidFill>
              <a:srgbClr val="FF8807"/>
            </a:solidFill>
            <a:ln w="12700" cap="flat">
              <a:noFill/>
              <a:miter lim="400000"/>
            </a:ln>
            <a:effectLst>
              <a:outerShdw blurRad="50800" dist="38100" dir="2700000" algn="tl" rotWithShape="0">
                <a:prstClr val="black">
                  <a:alpha val="94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5000" b="0" i="0" u="none" strike="noStrike" kern="1200" cap="none" spc="0" normalizeH="0" baseline="0" noProof="0">
                <a:ln>
                  <a:noFill/>
                </a:ln>
                <a:solidFill>
                  <a:srgbClr val="FFFFFF"/>
                </a:solidFill>
                <a:uLnTx/>
                <a:uFillTx/>
                <a:latin typeface="Helvetica Neue Light"/>
                <a:ea typeface="Helvetica Neue Light"/>
                <a:cs typeface="+mn-cs"/>
                <a:sym typeface="Helvetica Neue Light"/>
              </a:endParaRPr>
            </a:p>
          </p:txBody>
        </p:sp>
        <p:sp>
          <p:nvSpPr>
            <p:cNvPr id="22" name="TextBox 21">
              <a:extLst>
                <a:ext uri="{FF2B5EF4-FFF2-40B4-BE49-F238E27FC236}">
                  <a16:creationId xmlns:a16="http://schemas.microsoft.com/office/drawing/2014/main" id="{B8E32193-F7DA-6D4C-94F3-F45806B002CF}"/>
                </a:ext>
              </a:extLst>
            </p:cNvPr>
            <p:cNvSpPr txBox="1"/>
            <p:nvPr/>
          </p:nvSpPr>
          <p:spPr>
            <a:xfrm>
              <a:off x="533400" y="1952191"/>
              <a:ext cx="2886532"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uLnTx/>
                  <a:uFillTx/>
                  <a:latin typeface="Helvetica Neue Condensed" panose="02000503000000020004" pitchFamily="2" charset="0"/>
                  <a:ea typeface="Helvetica Neue Condensed" panose="02000503000000020004" pitchFamily="2" charset="0"/>
                  <a:cs typeface="Helvetica Neue Condensed" panose="02000503000000020004" pitchFamily="2" charset="0"/>
                  <a:sym typeface="Helvetica Neue Light"/>
                </a:rPr>
                <a:t>Goodyear, AZ</a:t>
              </a:r>
            </a:p>
          </p:txBody>
        </p:sp>
      </p:grpSp>
      <p:grpSp>
        <p:nvGrpSpPr>
          <p:cNvPr id="6" name="Group 5">
            <a:extLst>
              <a:ext uri="{FF2B5EF4-FFF2-40B4-BE49-F238E27FC236}">
                <a16:creationId xmlns:a16="http://schemas.microsoft.com/office/drawing/2014/main" id="{3B0538A0-2544-3049-BD7C-0FF06A04330E}"/>
              </a:ext>
            </a:extLst>
          </p:cNvPr>
          <p:cNvGrpSpPr/>
          <p:nvPr/>
        </p:nvGrpSpPr>
        <p:grpSpPr>
          <a:xfrm>
            <a:off x="584853" y="3591338"/>
            <a:ext cx="3365218" cy="2123743"/>
            <a:chOff x="584853" y="3591338"/>
            <a:chExt cx="3365218" cy="2123743"/>
          </a:xfrm>
        </p:grpSpPr>
        <p:grpSp>
          <p:nvGrpSpPr>
            <p:cNvPr id="23" name="Group 22">
              <a:extLst>
                <a:ext uri="{FF2B5EF4-FFF2-40B4-BE49-F238E27FC236}">
                  <a16:creationId xmlns:a16="http://schemas.microsoft.com/office/drawing/2014/main" id="{5ECE2C94-E321-9446-B8AC-FEC27D866755}"/>
                </a:ext>
              </a:extLst>
            </p:cNvPr>
            <p:cNvGrpSpPr/>
            <p:nvPr/>
          </p:nvGrpSpPr>
          <p:grpSpPr>
            <a:xfrm>
              <a:off x="1968473" y="3683250"/>
              <a:ext cx="1981598" cy="1973770"/>
              <a:chOff x="7562313" y="3125105"/>
              <a:chExt cx="4551734" cy="3116035"/>
            </a:xfrm>
          </p:grpSpPr>
          <p:sp>
            <p:nvSpPr>
              <p:cNvPr id="24" name="Rectangle 23">
                <a:extLst>
                  <a:ext uri="{FF2B5EF4-FFF2-40B4-BE49-F238E27FC236}">
                    <a16:creationId xmlns:a16="http://schemas.microsoft.com/office/drawing/2014/main" id="{BCD87106-D371-B74A-BE9F-06938452D2A3}"/>
                  </a:ext>
                </a:extLst>
              </p:cNvPr>
              <p:cNvSpPr/>
              <p:nvPr/>
            </p:nvSpPr>
            <p:spPr>
              <a:xfrm>
                <a:off x="7562313" y="4397828"/>
                <a:ext cx="420914" cy="184331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5984DB81-0ED4-F242-B55E-CE7299545925}"/>
                  </a:ext>
                </a:extLst>
              </p:cNvPr>
              <p:cNvSpPr/>
              <p:nvPr/>
            </p:nvSpPr>
            <p:spPr>
              <a:xfrm>
                <a:off x="7565221" y="3557223"/>
                <a:ext cx="418008" cy="840605"/>
              </a:xfrm>
              <a:prstGeom prst="rect">
                <a:avLst/>
              </a:prstGeom>
              <a:solidFill>
                <a:srgbClr val="FF880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ight Brace 25">
                <a:extLst>
                  <a:ext uri="{FF2B5EF4-FFF2-40B4-BE49-F238E27FC236}">
                    <a16:creationId xmlns:a16="http://schemas.microsoft.com/office/drawing/2014/main" id="{CFF9A5D0-DA8E-8045-A9B8-DD88CABA7545}"/>
                  </a:ext>
                </a:extLst>
              </p:cNvPr>
              <p:cNvSpPr/>
              <p:nvPr/>
            </p:nvSpPr>
            <p:spPr>
              <a:xfrm>
                <a:off x="8045726" y="3557223"/>
                <a:ext cx="435429" cy="84060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17F6CEBA-143C-704E-92E5-DA3698C5C4A0}"/>
                  </a:ext>
                </a:extLst>
              </p:cNvPr>
              <p:cNvSpPr/>
              <p:nvPr/>
            </p:nvSpPr>
            <p:spPr>
              <a:xfrm>
                <a:off x="8099336" y="3125105"/>
                <a:ext cx="4014711" cy="18040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8807"/>
                    </a:solidFill>
                    <a:effectLst>
                      <a:outerShdw blurRad="50800" dist="38100" dir="2700000" algn="tl" rotWithShape="0">
                        <a:prstClr val="black">
                          <a:alpha val="40000"/>
                        </a:prstClr>
                      </a:outerShdw>
                    </a:effectLst>
                    <a:highlight>
                      <a:srgbClr val="FFFF00"/>
                    </a:highligh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8807"/>
                    </a:solidFill>
                    <a:effectLst>
                      <a:outerShdw blurRad="50800" dist="38100" dir="2700000" algn="tl" rotWithShape="0">
                        <a:prstClr val="black">
                          <a:alpha val="40000"/>
                        </a:prstClr>
                      </a:outerShdw>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Untapped Revenue Opportunity, as %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8807"/>
                    </a:solidFill>
                    <a:effectLst>
                      <a:outerShdw blurRad="50800" dist="38100" dir="2700000" algn="tl" rotWithShape="0">
                        <a:prstClr val="black">
                          <a:alpha val="40000"/>
                        </a:prstClr>
                      </a:outerShdw>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Total Budget</a:t>
                </a:r>
                <a:endParaRPr kumimoji="0" lang="en-US" sz="2000" b="1" i="0" u="none" strike="noStrike" kern="1200" cap="none" spc="0" normalizeH="0" baseline="0" noProof="0" dirty="0">
                  <a:ln>
                    <a:noFill/>
                  </a:ln>
                  <a:solidFill>
                    <a:srgbClr val="FF8807"/>
                  </a:solidFill>
                  <a:effectLst>
                    <a:outerShdw blurRad="50800" dist="38100" dir="2700000" algn="tl" rotWithShape="0">
                      <a:prstClr val="black">
                        <a:alpha val="40000"/>
                      </a:prstClr>
                    </a:outerShdw>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grpSp>
        <p:grpSp>
          <p:nvGrpSpPr>
            <p:cNvPr id="28" name="Group 27">
              <a:extLst>
                <a:ext uri="{FF2B5EF4-FFF2-40B4-BE49-F238E27FC236}">
                  <a16:creationId xmlns:a16="http://schemas.microsoft.com/office/drawing/2014/main" id="{B3669CB8-87EE-9F4C-ACB8-5FD7851000C8}"/>
                </a:ext>
              </a:extLst>
            </p:cNvPr>
            <p:cNvGrpSpPr/>
            <p:nvPr/>
          </p:nvGrpSpPr>
          <p:grpSpPr>
            <a:xfrm>
              <a:off x="584853" y="3591338"/>
              <a:ext cx="3072007" cy="2123743"/>
              <a:chOff x="6078370" y="2946397"/>
              <a:chExt cx="7056392" cy="3352799"/>
            </a:xfrm>
          </p:grpSpPr>
          <p:sp>
            <p:nvSpPr>
              <p:cNvPr id="29" name="Rectangle 28">
                <a:extLst>
                  <a:ext uri="{FF2B5EF4-FFF2-40B4-BE49-F238E27FC236}">
                    <a16:creationId xmlns:a16="http://schemas.microsoft.com/office/drawing/2014/main" id="{593E801D-33CF-C14A-BFD0-ABF56A02A650}"/>
                  </a:ext>
                </a:extLst>
              </p:cNvPr>
              <p:cNvSpPr/>
              <p:nvPr/>
            </p:nvSpPr>
            <p:spPr>
              <a:xfrm>
                <a:off x="7815947" y="4397827"/>
                <a:ext cx="420914" cy="1843313"/>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Half Frame 29">
                <a:extLst>
                  <a:ext uri="{FF2B5EF4-FFF2-40B4-BE49-F238E27FC236}">
                    <a16:creationId xmlns:a16="http://schemas.microsoft.com/office/drawing/2014/main" id="{BCAB748E-0181-CA49-BF35-B20F2481B0FF}"/>
                  </a:ext>
                </a:extLst>
              </p:cNvPr>
              <p:cNvSpPr/>
              <p:nvPr/>
            </p:nvSpPr>
            <p:spPr>
              <a:xfrm rot="16200000">
                <a:off x="8436098" y="1600532"/>
                <a:ext cx="3352799" cy="6044529"/>
              </a:xfrm>
              <a:prstGeom prst="halfFrame">
                <a:avLst>
                  <a:gd name="adj1" fmla="val 2222"/>
                  <a:gd name="adj2" fmla="val 2222"/>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C859B060-0545-5247-8A11-C6EA61F50664}"/>
                  </a:ext>
                </a:extLst>
              </p:cNvPr>
              <p:cNvSpPr txBox="1"/>
              <p:nvPr/>
            </p:nvSpPr>
            <p:spPr>
              <a:xfrm rot="16200000">
                <a:off x="5430839" y="4108505"/>
                <a:ext cx="2214113" cy="9190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Total Revenues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(total taxes, fees, grants)</a:t>
                </a:r>
              </a:p>
            </p:txBody>
          </p:sp>
        </p:grpSp>
      </p:grpSp>
      <p:grpSp>
        <p:nvGrpSpPr>
          <p:cNvPr id="32" name="Group 31">
            <a:extLst>
              <a:ext uri="{FF2B5EF4-FFF2-40B4-BE49-F238E27FC236}">
                <a16:creationId xmlns:a16="http://schemas.microsoft.com/office/drawing/2014/main" id="{D090E8CC-7262-B04D-B76A-D132D4BDD6B1}"/>
              </a:ext>
            </a:extLst>
          </p:cNvPr>
          <p:cNvGrpSpPr/>
          <p:nvPr/>
        </p:nvGrpSpPr>
        <p:grpSpPr>
          <a:xfrm>
            <a:off x="4481984" y="3552201"/>
            <a:ext cx="3371315" cy="2123743"/>
            <a:chOff x="584853" y="3591338"/>
            <a:chExt cx="3371315" cy="2123743"/>
          </a:xfrm>
        </p:grpSpPr>
        <p:grpSp>
          <p:nvGrpSpPr>
            <p:cNvPr id="33" name="Group 32">
              <a:extLst>
                <a:ext uri="{FF2B5EF4-FFF2-40B4-BE49-F238E27FC236}">
                  <a16:creationId xmlns:a16="http://schemas.microsoft.com/office/drawing/2014/main" id="{252A8452-DFB5-FC42-8FC5-B3AA0878233D}"/>
                </a:ext>
              </a:extLst>
            </p:cNvPr>
            <p:cNvGrpSpPr/>
            <p:nvPr/>
          </p:nvGrpSpPr>
          <p:grpSpPr>
            <a:xfrm>
              <a:off x="1968473" y="3683250"/>
              <a:ext cx="1987695" cy="1973770"/>
              <a:chOff x="7562313" y="3125105"/>
              <a:chExt cx="4565738" cy="3116035"/>
            </a:xfrm>
          </p:grpSpPr>
          <p:sp>
            <p:nvSpPr>
              <p:cNvPr id="38" name="Rectangle 37">
                <a:extLst>
                  <a:ext uri="{FF2B5EF4-FFF2-40B4-BE49-F238E27FC236}">
                    <a16:creationId xmlns:a16="http://schemas.microsoft.com/office/drawing/2014/main" id="{A9BEB173-1934-0D44-9199-6ABD3E30278D}"/>
                  </a:ext>
                </a:extLst>
              </p:cNvPr>
              <p:cNvSpPr/>
              <p:nvPr/>
            </p:nvSpPr>
            <p:spPr>
              <a:xfrm>
                <a:off x="7562313" y="4397828"/>
                <a:ext cx="420914" cy="184331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30EA9F6B-BC09-4244-8914-7D7C4D6781A1}"/>
                  </a:ext>
                </a:extLst>
              </p:cNvPr>
              <p:cNvSpPr/>
              <p:nvPr/>
            </p:nvSpPr>
            <p:spPr>
              <a:xfrm>
                <a:off x="7565221" y="3848139"/>
                <a:ext cx="418006" cy="549689"/>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ight Brace 39">
                <a:extLst>
                  <a:ext uri="{FF2B5EF4-FFF2-40B4-BE49-F238E27FC236}">
                    <a16:creationId xmlns:a16="http://schemas.microsoft.com/office/drawing/2014/main" id="{48DFD7F4-FED7-EB4F-B436-6EA172F6A18C}"/>
                  </a:ext>
                </a:extLst>
              </p:cNvPr>
              <p:cNvSpPr/>
              <p:nvPr/>
            </p:nvSpPr>
            <p:spPr>
              <a:xfrm>
                <a:off x="7983227" y="3848139"/>
                <a:ext cx="497928" cy="54968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9644C444-F30D-7F44-82CA-9D6E684BC240}"/>
                  </a:ext>
                </a:extLst>
              </p:cNvPr>
              <p:cNvSpPr/>
              <p:nvPr/>
            </p:nvSpPr>
            <p:spPr>
              <a:xfrm>
                <a:off x="8099336" y="3125105"/>
                <a:ext cx="4028715" cy="18040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70C0"/>
                    </a:solidFill>
                    <a:effectLst>
                      <a:outerShdw blurRad="50800" dist="38100" dir="2700000" algn="tl" rotWithShape="0">
                        <a:prstClr val="black">
                          <a:alpha val="40000"/>
                        </a:prstClr>
                      </a:outerShdw>
                    </a:effectLst>
                    <a:highlight>
                      <a:srgbClr val="FFFF00"/>
                    </a:highlight>
                    <a:latin typeface="Helvetica Neue Condensed" panose="02000503000000020004" pitchFamily="2" charset="0"/>
                    <a:ea typeface="Helvetica Neue Condensed" panose="02000503000000020004" pitchFamily="2" charset="0"/>
                    <a:cs typeface="Helvetica Neue Condensed" panose="02000503000000020004" pitchFamily="2" charset="0"/>
                  </a:rPr>
                  <a:t> 9</a:t>
                </a:r>
                <a:r>
                  <a:rPr kumimoji="0" lang="en-US" sz="4000" b="1" i="0" u="none" strike="noStrike" kern="1200" cap="none" spc="0" normalizeH="0" baseline="0" noProof="0" dirty="0">
                    <a:ln>
                      <a:noFill/>
                    </a:ln>
                    <a:solidFill>
                      <a:srgbClr val="0070C0"/>
                    </a:solidFill>
                    <a:effectLst>
                      <a:outerShdw blurRad="50800" dist="38100" dir="2700000" algn="tl" rotWithShape="0">
                        <a:prstClr val="black">
                          <a:alpha val="40000"/>
                        </a:prstClr>
                      </a:outerShdw>
                    </a:effectLst>
                    <a:highlight>
                      <a:srgbClr val="FFFF00"/>
                    </a:highligh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C0"/>
                    </a:solidFill>
                    <a:effectLst>
                      <a:outerShdw blurRad="50800" dist="38100" dir="2700000" algn="tl" rotWithShape="0">
                        <a:prstClr val="black">
                          <a:alpha val="40000"/>
                        </a:prstClr>
                      </a:outerShdw>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Untapped Revenue Opportunity, as % of</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0070C0"/>
                    </a:solidFill>
                    <a:effectLst>
                      <a:outerShdw blurRad="50800" dist="38100" dir="2700000" algn="tl" rotWithShape="0">
                        <a:prstClr val="black">
                          <a:alpha val="40000"/>
                        </a:prstClr>
                      </a:outerShdw>
                    </a:effectLst>
                    <a:latin typeface="Helvetica Neue Condensed" panose="02000503000000020004" pitchFamily="2" charset="0"/>
                    <a:ea typeface="Helvetica Neue Condensed" panose="02000503000000020004" pitchFamily="2" charset="0"/>
                    <a:cs typeface="Helvetica Neue Condensed" panose="02000503000000020004" pitchFamily="2" charset="0"/>
                  </a:rPr>
                  <a:t>Total Budget</a:t>
                </a:r>
                <a:endParaRPr kumimoji="0" lang="en-US" sz="2000" b="1" i="0" u="none" strike="noStrike" kern="1200" cap="none" spc="0" normalizeH="0" baseline="0" noProof="0" dirty="0">
                  <a:ln>
                    <a:noFill/>
                  </a:ln>
                  <a:solidFill>
                    <a:srgbClr val="0070C0"/>
                  </a:solidFill>
                  <a:effectLst>
                    <a:outerShdw blurRad="50800" dist="38100" dir="2700000" algn="tl" rotWithShape="0">
                      <a:prstClr val="black">
                        <a:alpha val="40000"/>
                      </a:prstClr>
                    </a:outerShdw>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grpSp>
        <p:grpSp>
          <p:nvGrpSpPr>
            <p:cNvPr id="34" name="Group 33">
              <a:extLst>
                <a:ext uri="{FF2B5EF4-FFF2-40B4-BE49-F238E27FC236}">
                  <a16:creationId xmlns:a16="http://schemas.microsoft.com/office/drawing/2014/main" id="{FF40D48F-0467-724A-811B-C9D5AD1814D7}"/>
                </a:ext>
              </a:extLst>
            </p:cNvPr>
            <p:cNvGrpSpPr/>
            <p:nvPr/>
          </p:nvGrpSpPr>
          <p:grpSpPr>
            <a:xfrm>
              <a:off x="584853" y="3591338"/>
              <a:ext cx="3072007" cy="2123743"/>
              <a:chOff x="6078370" y="2946397"/>
              <a:chExt cx="7056392" cy="3352799"/>
            </a:xfrm>
          </p:grpSpPr>
          <p:sp>
            <p:nvSpPr>
              <p:cNvPr id="35" name="Rectangle 34">
                <a:extLst>
                  <a:ext uri="{FF2B5EF4-FFF2-40B4-BE49-F238E27FC236}">
                    <a16:creationId xmlns:a16="http://schemas.microsoft.com/office/drawing/2014/main" id="{6941222F-1880-5342-903F-4BAF48A455A8}"/>
                  </a:ext>
                </a:extLst>
              </p:cNvPr>
              <p:cNvSpPr/>
              <p:nvPr/>
            </p:nvSpPr>
            <p:spPr>
              <a:xfrm>
                <a:off x="7815947" y="4397827"/>
                <a:ext cx="420914" cy="1843313"/>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Half Frame 35">
                <a:extLst>
                  <a:ext uri="{FF2B5EF4-FFF2-40B4-BE49-F238E27FC236}">
                    <a16:creationId xmlns:a16="http://schemas.microsoft.com/office/drawing/2014/main" id="{E9900B4F-DD54-7A42-A7C4-1F34D2C53742}"/>
                  </a:ext>
                </a:extLst>
              </p:cNvPr>
              <p:cNvSpPr/>
              <p:nvPr/>
            </p:nvSpPr>
            <p:spPr>
              <a:xfrm rot="16200000">
                <a:off x="8436098" y="1600532"/>
                <a:ext cx="3352799" cy="6044529"/>
              </a:xfrm>
              <a:prstGeom prst="halfFrame">
                <a:avLst>
                  <a:gd name="adj1" fmla="val 2222"/>
                  <a:gd name="adj2" fmla="val 2222"/>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40222D4A-FDA2-0D42-9616-BBA25544EEC0}"/>
                  </a:ext>
                </a:extLst>
              </p:cNvPr>
              <p:cNvSpPr txBox="1"/>
              <p:nvPr/>
            </p:nvSpPr>
            <p:spPr>
              <a:xfrm rot="16200000">
                <a:off x="5430839" y="4108505"/>
                <a:ext cx="2214113" cy="9190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Total Revenues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(total taxes, fees, grants)</a:t>
                </a:r>
              </a:p>
            </p:txBody>
          </p:sp>
        </p:grpSp>
      </p:grpSp>
      <p:sp>
        <p:nvSpPr>
          <p:cNvPr id="42" name="TextBox 41">
            <a:extLst>
              <a:ext uri="{FF2B5EF4-FFF2-40B4-BE49-F238E27FC236}">
                <a16:creationId xmlns:a16="http://schemas.microsoft.com/office/drawing/2014/main" id="{E17E10AB-C74F-3447-BC92-DF09E80F5990}"/>
              </a:ext>
            </a:extLst>
          </p:cNvPr>
          <p:cNvSpPr txBox="1"/>
          <p:nvPr/>
        </p:nvSpPr>
        <p:spPr>
          <a:xfrm>
            <a:off x="8522" y="190499"/>
            <a:ext cx="12183477" cy="707886"/>
          </a:xfrm>
          <a:prstGeom prst="rect">
            <a:avLst/>
          </a:prstGeom>
          <a:noFill/>
        </p:spPr>
        <p:txBody>
          <a:bodyPr wrap="square" rtlCol="0">
            <a:spAutoFit/>
          </a:bodyPr>
          <a:lstStyle/>
          <a:p>
            <a:pPr algn="ctr"/>
            <a:r>
              <a:rPr lang="en-US" sz="4000" i="1" dirty="0">
                <a:ln>
                  <a:solidFill>
                    <a:schemeClr val="accent1">
                      <a:shade val="50000"/>
                    </a:schemeClr>
                  </a:solidFill>
                </a:ln>
                <a:solidFill>
                  <a:schemeClr val="bg1"/>
                </a:solidFill>
                <a:effectLst>
                  <a:outerShdw blurRad="50800" dist="38100" dir="2700000" algn="tl" rotWithShape="0">
                    <a:prstClr val="black">
                      <a:alpha val="40000"/>
                    </a:prstClr>
                  </a:outerShdw>
                </a:effectLst>
                <a:latin typeface="Futura Condensed Medium" panose="020B0602020204020303" pitchFamily="34" charset="-79"/>
                <a:cs typeface="Futura Condensed Medium" panose="020B0602020204020303" pitchFamily="34" charset="-79"/>
              </a:rPr>
              <a:t>Blue Print Opportunity Area #1: Fees, Charges</a:t>
            </a:r>
          </a:p>
        </p:txBody>
      </p:sp>
      <p:sp>
        <p:nvSpPr>
          <p:cNvPr id="43" name="TextBox 42">
            <a:extLst>
              <a:ext uri="{FF2B5EF4-FFF2-40B4-BE49-F238E27FC236}">
                <a16:creationId xmlns:a16="http://schemas.microsoft.com/office/drawing/2014/main" id="{9364FBC5-B782-774A-959D-3F2ED3151108}"/>
              </a:ext>
            </a:extLst>
          </p:cNvPr>
          <p:cNvSpPr txBox="1"/>
          <p:nvPr/>
        </p:nvSpPr>
        <p:spPr>
          <a:xfrm>
            <a:off x="4452589" y="2755899"/>
            <a:ext cx="3276478" cy="584775"/>
          </a:xfrm>
          <a:prstGeom prst="rect">
            <a:avLst/>
          </a:prstGeom>
          <a:noFill/>
        </p:spPr>
        <p:txBody>
          <a:bodyPr wrap="square" rtlCol="0">
            <a:spAutoFit/>
          </a:bodyPr>
          <a:lstStyle/>
          <a:p>
            <a:pPr algn="ctr"/>
            <a:r>
              <a:rPr lang="en-US" sz="3200" i="1" dirty="0">
                <a:ln>
                  <a:solidFill>
                    <a:schemeClr val="accent1">
                      <a:shade val="50000"/>
                    </a:schemeClr>
                  </a:solidFill>
                </a:ln>
                <a:solidFill>
                  <a:schemeClr val="bg1"/>
                </a:solidFill>
                <a:effectLst>
                  <a:outerShdw blurRad="50800" dist="38100" dir="2700000" algn="tl" rotWithShape="0">
                    <a:prstClr val="black">
                      <a:alpha val="40000"/>
                    </a:prstClr>
                  </a:outerShdw>
                </a:effectLst>
                <a:latin typeface="Futura Condensed Medium" panose="020B0602020204020303" pitchFamily="34" charset="-79"/>
                <a:cs typeface="Futura Condensed Medium" panose="020B0602020204020303" pitchFamily="34" charset="-79"/>
              </a:rPr>
              <a:t>$9.46 million</a:t>
            </a:r>
          </a:p>
        </p:txBody>
      </p:sp>
      <p:sp>
        <p:nvSpPr>
          <p:cNvPr id="44" name="TextBox 43">
            <a:extLst>
              <a:ext uri="{FF2B5EF4-FFF2-40B4-BE49-F238E27FC236}">
                <a16:creationId xmlns:a16="http://schemas.microsoft.com/office/drawing/2014/main" id="{85744F8D-1BD2-8F4C-B0C1-885342B371CC}"/>
              </a:ext>
            </a:extLst>
          </p:cNvPr>
          <p:cNvSpPr txBox="1"/>
          <p:nvPr/>
        </p:nvSpPr>
        <p:spPr>
          <a:xfrm>
            <a:off x="575356" y="2691626"/>
            <a:ext cx="3276478" cy="584775"/>
          </a:xfrm>
          <a:prstGeom prst="rect">
            <a:avLst/>
          </a:prstGeom>
          <a:noFill/>
        </p:spPr>
        <p:txBody>
          <a:bodyPr wrap="square" rtlCol="0">
            <a:spAutoFit/>
          </a:bodyPr>
          <a:lstStyle/>
          <a:p>
            <a:pPr algn="ctr"/>
            <a:r>
              <a:rPr lang="en-US" sz="3200" i="1" dirty="0">
                <a:ln>
                  <a:solidFill>
                    <a:schemeClr val="accent1">
                      <a:shade val="50000"/>
                    </a:schemeClr>
                  </a:solidFill>
                </a:ln>
                <a:solidFill>
                  <a:schemeClr val="bg1"/>
                </a:solidFill>
                <a:effectLst>
                  <a:outerShdw blurRad="50800" dist="38100" dir="2700000" algn="tl" rotWithShape="0">
                    <a:prstClr val="black">
                      <a:alpha val="40000"/>
                    </a:prstClr>
                  </a:outerShdw>
                </a:effectLst>
                <a:latin typeface="Futura Condensed Medium" panose="020B0602020204020303" pitchFamily="34" charset="-79"/>
                <a:cs typeface="Futura Condensed Medium" panose="020B0602020204020303" pitchFamily="34" charset="-79"/>
              </a:rPr>
              <a:t>$12.5 million</a:t>
            </a:r>
          </a:p>
        </p:txBody>
      </p:sp>
      <p:sp>
        <p:nvSpPr>
          <p:cNvPr id="45" name="TextBox 44">
            <a:extLst>
              <a:ext uri="{FF2B5EF4-FFF2-40B4-BE49-F238E27FC236}">
                <a16:creationId xmlns:a16="http://schemas.microsoft.com/office/drawing/2014/main" id="{23458835-47E0-7648-A1AA-4CAFC3BFB405}"/>
              </a:ext>
            </a:extLst>
          </p:cNvPr>
          <p:cNvSpPr txBox="1"/>
          <p:nvPr/>
        </p:nvSpPr>
        <p:spPr>
          <a:xfrm>
            <a:off x="575356" y="6574205"/>
            <a:ext cx="10986563"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*narrowed down list, characterized by programs that already charge a fee, and where the fees collected are less than the cost of providing the program </a:t>
            </a:r>
          </a:p>
        </p:txBody>
      </p:sp>
      <p:sp>
        <p:nvSpPr>
          <p:cNvPr id="7" name="Rounded Rectangular Callout 6">
            <a:extLst>
              <a:ext uri="{FF2B5EF4-FFF2-40B4-BE49-F238E27FC236}">
                <a16:creationId xmlns:a16="http://schemas.microsoft.com/office/drawing/2014/main" id="{0538B6BC-9BC4-FE43-BD0B-4B504D3F447D}"/>
              </a:ext>
            </a:extLst>
          </p:cNvPr>
          <p:cNvSpPr/>
          <p:nvPr/>
        </p:nvSpPr>
        <p:spPr>
          <a:xfrm rot="21274305">
            <a:off x="9496288" y="895726"/>
            <a:ext cx="2092462" cy="524735"/>
          </a:xfrm>
          <a:prstGeom prst="wedgeRoundRectCallout">
            <a:avLst>
              <a:gd name="adj1" fmla="val -70083"/>
              <a:gd name="adj2" fmla="val 1578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002060"/>
                </a:solidFill>
                <a:latin typeface="Futura Medium" panose="020B0602020204020303" pitchFamily="34" charset="-79"/>
                <a:cs typeface="Futura Medium" panose="020B0602020204020303" pitchFamily="34" charset="-79"/>
              </a:rPr>
              <a:t>Average %, Untapped Revenue Across All PBB Implementers</a:t>
            </a:r>
          </a:p>
        </p:txBody>
      </p:sp>
    </p:spTree>
    <p:extLst>
      <p:ext uri="{BB962C8B-B14F-4D97-AF65-F5344CB8AC3E}">
        <p14:creationId xmlns:p14="http://schemas.microsoft.com/office/powerpoint/2010/main" val="32447312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D9C215-4EB2-1E4B-B66E-032B263EBFB2}"/>
              </a:ext>
            </a:extLst>
          </p:cNvPr>
          <p:cNvPicPr>
            <a:picLocks noChangeAspect="1"/>
          </p:cNvPicPr>
          <p:nvPr/>
        </p:nvPicPr>
        <p:blipFill rotWithShape="1">
          <a:blip r:embed="rId3">
            <a:alphaModFix amt="20000"/>
          </a:blip>
          <a:srcRect l="7319"/>
          <a:stretch/>
        </p:blipFill>
        <p:spPr>
          <a:xfrm>
            <a:off x="0" y="0"/>
            <a:ext cx="12192000" cy="6858000"/>
          </a:xfrm>
          <a:prstGeom prst="rect">
            <a:avLst/>
          </a:prstGeom>
          <a:effectLst>
            <a:outerShdw blurRad="50800" dist="50800" dir="5400000" algn="ctr" rotWithShape="0">
              <a:schemeClr val="accent5">
                <a:lumMod val="40000"/>
                <a:lumOff val="60000"/>
                <a:alpha val="58000"/>
              </a:schemeClr>
            </a:outerShdw>
          </a:effectLst>
        </p:spPr>
      </p:pic>
      <p:sp>
        <p:nvSpPr>
          <p:cNvPr id="15" name="Shape 167">
            <a:extLst>
              <a:ext uri="{FF2B5EF4-FFF2-40B4-BE49-F238E27FC236}">
                <a16:creationId xmlns:a16="http://schemas.microsoft.com/office/drawing/2014/main" id="{5AB78070-C089-4740-BF41-B3931DB02C89}"/>
              </a:ext>
            </a:extLst>
          </p:cNvPr>
          <p:cNvSpPr txBox="1">
            <a:spLocks/>
          </p:cNvSpPr>
          <p:nvPr/>
        </p:nvSpPr>
        <p:spPr>
          <a:xfrm>
            <a:off x="536575" y="676275"/>
            <a:ext cx="11118850" cy="984250"/>
          </a:xfrm>
          <a:prstGeom prst="rect">
            <a:avLst/>
          </a:prstGeom>
          <a:effectLst/>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7030A0"/>
                </a:solidFill>
                <a:effectLst>
                  <a:outerShdw blurRad="50800" dist="38100" dir="2700000" algn="tl" rotWithShape="0">
                    <a:prstClr val="black">
                      <a:alpha val="40000"/>
                    </a:prstClr>
                  </a:outerShdw>
                </a:effectLst>
                <a:latin typeface="Helvetica Neue Condensed" panose="02000503000000020004" pitchFamily="2" charset="0"/>
                <a:ea typeface="Helvetica Neue Condensed" panose="02000503000000020004" pitchFamily="2" charset="0"/>
                <a:cs typeface="Helvetica Neue Condensed" panose="02000503000000020004" pitchFamily="2" charset="0"/>
              </a:rPr>
              <a:t>Taking Action on Your PBB Data:</a:t>
            </a:r>
          </a:p>
        </p:txBody>
      </p:sp>
      <p:sp>
        <p:nvSpPr>
          <p:cNvPr id="2" name="Rounded Rectangle 1">
            <a:extLst>
              <a:ext uri="{FF2B5EF4-FFF2-40B4-BE49-F238E27FC236}">
                <a16:creationId xmlns:a16="http://schemas.microsoft.com/office/drawing/2014/main" id="{0FCB32AD-BD62-1749-AAEA-EF8AFD719446}"/>
              </a:ext>
            </a:extLst>
          </p:cNvPr>
          <p:cNvSpPr/>
          <p:nvPr/>
        </p:nvSpPr>
        <p:spPr>
          <a:xfrm>
            <a:off x="957943" y="2336800"/>
            <a:ext cx="3120571" cy="407851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EA811FE-D60F-FC41-8EDA-2AF3DD9FCDB9}"/>
              </a:ext>
            </a:extLst>
          </p:cNvPr>
          <p:cNvSpPr txBox="1"/>
          <p:nvPr/>
        </p:nvSpPr>
        <p:spPr>
          <a:xfrm>
            <a:off x="1201053" y="1582058"/>
            <a:ext cx="2634346" cy="738664"/>
          </a:xfrm>
          <a:prstGeom prst="rect">
            <a:avLst/>
          </a:prstGeom>
          <a:noFill/>
        </p:spPr>
        <p:txBody>
          <a:bodyPr wrap="square" rtlCol="0">
            <a:spAutoFit/>
          </a:bodyPr>
          <a:lstStyle/>
          <a:p>
            <a:pPr algn="ctr"/>
            <a:r>
              <a:rPr lang="en-US" u="sng" dirty="0"/>
              <a:t>Basic Program Attributes:</a:t>
            </a:r>
          </a:p>
          <a:p>
            <a:pPr algn="ctr"/>
            <a:r>
              <a:rPr lang="en-US" sz="12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What characteristics of programs would make the best opportunities?</a:t>
            </a:r>
          </a:p>
        </p:txBody>
      </p:sp>
      <p:cxnSp>
        <p:nvCxnSpPr>
          <p:cNvPr id="6" name="Straight Arrow Connector 5">
            <a:extLst>
              <a:ext uri="{FF2B5EF4-FFF2-40B4-BE49-F238E27FC236}">
                <a16:creationId xmlns:a16="http://schemas.microsoft.com/office/drawing/2014/main" id="{9D5E025C-6B11-CC47-8358-A65EB25D52B7}"/>
              </a:ext>
            </a:extLst>
          </p:cNvPr>
          <p:cNvCxnSpPr/>
          <p:nvPr/>
        </p:nvCxnSpPr>
        <p:spPr>
          <a:xfrm>
            <a:off x="1473198" y="2960914"/>
            <a:ext cx="209005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DD24285-E35E-D543-AF6F-6ADD9FF35CE0}"/>
              </a:ext>
            </a:extLst>
          </p:cNvPr>
          <p:cNvSpPr txBox="1"/>
          <p:nvPr/>
        </p:nvSpPr>
        <p:spPr>
          <a:xfrm>
            <a:off x="1411172" y="2518228"/>
            <a:ext cx="2214112" cy="304800"/>
          </a:xfrm>
          <a:prstGeom prst="rect">
            <a:avLst/>
          </a:prstGeom>
          <a:noFill/>
        </p:spPr>
        <p:txBody>
          <a:bodyPr wrap="square" rtlCol="0">
            <a:spAutoFit/>
          </a:bodyPr>
          <a:lstStyle/>
          <a:p>
            <a:pPr algn="ctr"/>
            <a:r>
              <a:rPr lang="en-US" sz="14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Cost Recovery</a:t>
            </a:r>
          </a:p>
        </p:txBody>
      </p:sp>
      <p:sp>
        <p:nvSpPr>
          <p:cNvPr id="8" name="Oval 7">
            <a:extLst>
              <a:ext uri="{FF2B5EF4-FFF2-40B4-BE49-F238E27FC236}">
                <a16:creationId xmlns:a16="http://schemas.microsoft.com/office/drawing/2014/main" id="{7F8412FD-920E-F943-BE5C-28390534FBEF}"/>
              </a:ext>
            </a:extLst>
          </p:cNvPr>
          <p:cNvSpPr/>
          <p:nvPr/>
        </p:nvSpPr>
        <p:spPr>
          <a:xfrm>
            <a:off x="2162631" y="2866570"/>
            <a:ext cx="232228" cy="2082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3E96CEE5-CA7B-4247-A532-4C61C8E1E51C}"/>
              </a:ext>
            </a:extLst>
          </p:cNvPr>
          <p:cNvSpPr txBox="1"/>
          <p:nvPr/>
        </p:nvSpPr>
        <p:spPr>
          <a:xfrm>
            <a:off x="1201053" y="2986257"/>
            <a:ext cx="544290" cy="307777"/>
          </a:xfrm>
          <a:prstGeom prst="rect">
            <a:avLst/>
          </a:prstGeom>
          <a:noFill/>
        </p:spPr>
        <p:txBody>
          <a:bodyPr wrap="square" rtlCol="0">
            <a:spAutoFit/>
          </a:bodyPr>
          <a:lstStyle/>
          <a:p>
            <a:pPr algn="ctr"/>
            <a:r>
              <a:rPr lang="en-US" sz="1400" b="1" dirty="0">
                <a:solidFill>
                  <a:srgbClr val="0070C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Low</a:t>
            </a:r>
          </a:p>
        </p:txBody>
      </p:sp>
      <p:sp>
        <p:nvSpPr>
          <p:cNvPr id="23" name="TextBox 22">
            <a:extLst>
              <a:ext uri="{FF2B5EF4-FFF2-40B4-BE49-F238E27FC236}">
                <a16:creationId xmlns:a16="http://schemas.microsoft.com/office/drawing/2014/main" id="{F989E05F-4487-AF45-A00B-CB8DCD6E2FDA}"/>
              </a:ext>
            </a:extLst>
          </p:cNvPr>
          <p:cNvSpPr txBox="1"/>
          <p:nvPr/>
        </p:nvSpPr>
        <p:spPr>
          <a:xfrm>
            <a:off x="3291110" y="2981848"/>
            <a:ext cx="544290" cy="307777"/>
          </a:xfrm>
          <a:prstGeom prst="rect">
            <a:avLst/>
          </a:prstGeom>
          <a:noFill/>
        </p:spPr>
        <p:txBody>
          <a:bodyPr wrap="square" rtlCol="0">
            <a:spAutoFit/>
          </a:bodyPr>
          <a:lstStyle/>
          <a:p>
            <a:pPr algn="ctr"/>
            <a:r>
              <a:rPr lang="en-US" sz="1400" b="1" dirty="0">
                <a:solidFill>
                  <a:srgbClr val="C0000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High</a:t>
            </a:r>
          </a:p>
        </p:txBody>
      </p:sp>
      <p:grpSp>
        <p:nvGrpSpPr>
          <p:cNvPr id="24" name="Group 23">
            <a:extLst>
              <a:ext uri="{FF2B5EF4-FFF2-40B4-BE49-F238E27FC236}">
                <a16:creationId xmlns:a16="http://schemas.microsoft.com/office/drawing/2014/main" id="{64266D18-61AC-004E-A335-BEB9EE02F9C9}"/>
              </a:ext>
            </a:extLst>
          </p:cNvPr>
          <p:cNvGrpSpPr/>
          <p:nvPr/>
        </p:nvGrpSpPr>
        <p:grpSpPr>
          <a:xfrm>
            <a:off x="9547797" y="930275"/>
            <a:ext cx="2148114" cy="476249"/>
            <a:chOff x="9878449" y="762985"/>
            <a:chExt cx="2148114" cy="476249"/>
          </a:xfrm>
        </p:grpSpPr>
        <p:sp>
          <p:nvSpPr>
            <p:cNvPr id="26" name="TextBox 25">
              <a:extLst>
                <a:ext uri="{FF2B5EF4-FFF2-40B4-BE49-F238E27FC236}">
                  <a16:creationId xmlns:a16="http://schemas.microsoft.com/office/drawing/2014/main" id="{7C99788F-E436-EB41-AD0B-05E2B99B7F8D}"/>
                </a:ext>
              </a:extLst>
            </p:cNvPr>
            <p:cNvSpPr txBox="1"/>
            <p:nvPr/>
          </p:nvSpPr>
          <p:spPr>
            <a:xfrm>
              <a:off x="9878449" y="842091"/>
              <a:ext cx="2148114" cy="318036"/>
            </a:xfrm>
            <a:prstGeom prst="rect">
              <a:avLst/>
            </a:prstGeom>
            <a:solidFill>
              <a:srgbClr val="0070C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1400" dirty="0">
                  <a:solidFill>
                    <a:schemeClr val="bg1"/>
                  </a:solidFill>
                  <a:latin typeface="Arial Narrow" panose="020B0604020202020204" pitchFamily="34" charset="0"/>
                  <a:ea typeface="Helvetica Neue Thin" panose="020B0403020202020204" pitchFamily="34" charset="0"/>
                  <a:cs typeface="Arial Narrow" panose="020B0604020202020204" pitchFamily="34" charset="0"/>
                  <a:sym typeface="Helvetica Neue Light"/>
                </a:rPr>
                <a:t>Fees, Charges, Cost Recovery</a:t>
              </a:r>
              <a:endParaRPr kumimoji="0" lang="en-US" sz="1400" u="none" strike="noStrike" cap="none" spc="0" normalizeH="0" baseline="0" dirty="0">
                <a:ln>
                  <a:noFill/>
                </a:ln>
                <a:solidFill>
                  <a:schemeClr val="bg1"/>
                </a:solidFill>
                <a:effectLst/>
                <a:uFillTx/>
                <a:latin typeface="Arial Narrow" panose="020B0604020202020204" pitchFamily="34" charset="0"/>
                <a:ea typeface="Helvetica Neue Thin" panose="020B0403020202020204" pitchFamily="34" charset="0"/>
                <a:cs typeface="Arial Narrow" panose="020B0604020202020204" pitchFamily="34" charset="0"/>
                <a:sym typeface="Helvetica Neue Light"/>
              </a:endParaRPr>
            </a:p>
          </p:txBody>
        </p:sp>
        <p:sp>
          <p:nvSpPr>
            <p:cNvPr id="27" name="Rectangle 26">
              <a:extLst>
                <a:ext uri="{FF2B5EF4-FFF2-40B4-BE49-F238E27FC236}">
                  <a16:creationId xmlns:a16="http://schemas.microsoft.com/office/drawing/2014/main" id="{E2AD2500-6F4D-C541-AB67-494B39887372}"/>
                </a:ext>
              </a:extLst>
            </p:cNvPr>
            <p:cNvSpPr/>
            <p:nvPr/>
          </p:nvSpPr>
          <p:spPr>
            <a:xfrm>
              <a:off x="10252763" y="762985"/>
              <a:ext cx="1399487" cy="476249"/>
            </a:xfrm>
            <a:prstGeom prst="rect">
              <a:avLst/>
            </a:prstGeom>
            <a:noFill/>
          </p:spPr>
          <p:txBody>
            <a:bodyPr wrap="none" lIns="91440" tIns="45720" rIns="91440" bIns="45720">
              <a:prstTxWarp prst="textArchUp">
                <a:avLst/>
              </a:prstTxWarp>
              <a:spAutoFit/>
            </a:bodyPr>
            <a:lstStyle/>
            <a:p>
              <a:pPr algn="ctr"/>
              <a:r>
                <a:rPr lang="en-US" sz="5400" b="1" cap="none" spc="0" dirty="0">
                  <a:ln w="12700">
                    <a:noFill/>
                    <a:prstDash val="solid"/>
                  </a:ln>
                  <a:solidFill>
                    <a:srgbClr val="0070C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PBB Blue Print</a:t>
              </a:r>
            </a:p>
            <a:p>
              <a:pPr algn="ctr"/>
              <a:r>
                <a:rPr lang="en-US" sz="2400" b="1" dirty="0">
                  <a:ln w="12700">
                    <a:noFill/>
                    <a:prstDash val="solid"/>
                  </a:ln>
                  <a:solidFill>
                    <a:srgbClr val="00206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Opportunity Area</a:t>
              </a:r>
              <a:endParaRPr lang="en-US" sz="2400" b="1" cap="none" spc="0" dirty="0">
                <a:ln w="12700">
                  <a:noFill/>
                  <a:prstDash val="solid"/>
                </a:ln>
                <a:solidFill>
                  <a:srgbClr val="002060"/>
                </a:solidFill>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grpSp>
      <p:cxnSp>
        <p:nvCxnSpPr>
          <p:cNvPr id="32" name="Straight Arrow Connector 31">
            <a:extLst>
              <a:ext uri="{FF2B5EF4-FFF2-40B4-BE49-F238E27FC236}">
                <a16:creationId xmlns:a16="http://schemas.microsoft.com/office/drawing/2014/main" id="{1C55C20F-1307-B847-875D-993DFDA84E9D}"/>
              </a:ext>
            </a:extLst>
          </p:cNvPr>
          <p:cNvCxnSpPr/>
          <p:nvPr/>
        </p:nvCxnSpPr>
        <p:spPr>
          <a:xfrm>
            <a:off x="1473198" y="3896972"/>
            <a:ext cx="209005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9C505745-3409-6B4A-8640-FC851455D840}"/>
              </a:ext>
            </a:extLst>
          </p:cNvPr>
          <p:cNvSpPr txBox="1"/>
          <p:nvPr/>
        </p:nvSpPr>
        <p:spPr>
          <a:xfrm>
            <a:off x="1411172" y="3454286"/>
            <a:ext cx="2214112" cy="304800"/>
          </a:xfrm>
          <a:prstGeom prst="rect">
            <a:avLst/>
          </a:prstGeom>
          <a:noFill/>
        </p:spPr>
        <p:txBody>
          <a:bodyPr wrap="square" rtlCol="0">
            <a:spAutoFit/>
          </a:bodyPr>
          <a:lstStyle/>
          <a:p>
            <a:pPr algn="ctr"/>
            <a:r>
              <a:rPr lang="en-US" sz="14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Degree of Mandate</a:t>
            </a:r>
          </a:p>
        </p:txBody>
      </p:sp>
      <p:sp>
        <p:nvSpPr>
          <p:cNvPr id="37" name="Oval 36">
            <a:extLst>
              <a:ext uri="{FF2B5EF4-FFF2-40B4-BE49-F238E27FC236}">
                <a16:creationId xmlns:a16="http://schemas.microsoft.com/office/drawing/2014/main" id="{9DEF794E-9E1B-9F48-ACDB-0CABB501ECC0}"/>
              </a:ext>
            </a:extLst>
          </p:cNvPr>
          <p:cNvSpPr/>
          <p:nvPr/>
        </p:nvSpPr>
        <p:spPr>
          <a:xfrm>
            <a:off x="1915888" y="3802628"/>
            <a:ext cx="232228" cy="2082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F9950497-697F-C748-86F6-C7D278C0B9EB}"/>
              </a:ext>
            </a:extLst>
          </p:cNvPr>
          <p:cNvSpPr txBox="1"/>
          <p:nvPr/>
        </p:nvSpPr>
        <p:spPr>
          <a:xfrm>
            <a:off x="1201053" y="3922315"/>
            <a:ext cx="544290" cy="307777"/>
          </a:xfrm>
          <a:prstGeom prst="rect">
            <a:avLst/>
          </a:prstGeom>
          <a:noFill/>
        </p:spPr>
        <p:txBody>
          <a:bodyPr wrap="square" rtlCol="0">
            <a:spAutoFit/>
          </a:bodyPr>
          <a:lstStyle/>
          <a:p>
            <a:pPr algn="ctr"/>
            <a:r>
              <a:rPr lang="en-US" sz="1400" b="1" dirty="0">
                <a:solidFill>
                  <a:srgbClr val="0070C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Low</a:t>
            </a:r>
          </a:p>
        </p:txBody>
      </p:sp>
      <p:sp>
        <p:nvSpPr>
          <p:cNvPr id="39" name="TextBox 38">
            <a:extLst>
              <a:ext uri="{FF2B5EF4-FFF2-40B4-BE49-F238E27FC236}">
                <a16:creationId xmlns:a16="http://schemas.microsoft.com/office/drawing/2014/main" id="{CDF7BA1B-33B3-9240-B93D-BA27E11FD5E7}"/>
              </a:ext>
            </a:extLst>
          </p:cNvPr>
          <p:cNvSpPr txBox="1"/>
          <p:nvPr/>
        </p:nvSpPr>
        <p:spPr>
          <a:xfrm>
            <a:off x="3291110" y="3917906"/>
            <a:ext cx="544290" cy="307777"/>
          </a:xfrm>
          <a:prstGeom prst="rect">
            <a:avLst/>
          </a:prstGeom>
          <a:noFill/>
        </p:spPr>
        <p:txBody>
          <a:bodyPr wrap="square" rtlCol="0">
            <a:spAutoFit/>
          </a:bodyPr>
          <a:lstStyle/>
          <a:p>
            <a:pPr algn="ctr"/>
            <a:r>
              <a:rPr lang="en-US" sz="1400" b="1" dirty="0">
                <a:solidFill>
                  <a:srgbClr val="C0000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High</a:t>
            </a:r>
          </a:p>
        </p:txBody>
      </p:sp>
      <p:cxnSp>
        <p:nvCxnSpPr>
          <p:cNvPr id="40" name="Straight Arrow Connector 39">
            <a:extLst>
              <a:ext uri="{FF2B5EF4-FFF2-40B4-BE49-F238E27FC236}">
                <a16:creationId xmlns:a16="http://schemas.microsoft.com/office/drawing/2014/main" id="{0DC4D23D-A8AF-864E-A183-DE06BC3E037B}"/>
              </a:ext>
            </a:extLst>
          </p:cNvPr>
          <p:cNvCxnSpPr/>
          <p:nvPr/>
        </p:nvCxnSpPr>
        <p:spPr>
          <a:xfrm>
            <a:off x="1473198" y="4863534"/>
            <a:ext cx="209005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68770DA9-046A-934F-86A7-BE3ED95C10F3}"/>
              </a:ext>
            </a:extLst>
          </p:cNvPr>
          <p:cNvSpPr txBox="1"/>
          <p:nvPr/>
        </p:nvSpPr>
        <p:spPr>
          <a:xfrm>
            <a:off x="1411172" y="4420848"/>
            <a:ext cx="2214112" cy="304800"/>
          </a:xfrm>
          <a:prstGeom prst="rect">
            <a:avLst/>
          </a:prstGeom>
          <a:noFill/>
        </p:spPr>
        <p:txBody>
          <a:bodyPr wrap="square" rtlCol="0">
            <a:spAutoFit/>
          </a:bodyPr>
          <a:lstStyle/>
          <a:p>
            <a:pPr algn="ctr"/>
            <a:r>
              <a:rPr lang="en-US" sz="14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Reliance from Users</a:t>
            </a:r>
          </a:p>
        </p:txBody>
      </p:sp>
      <p:sp>
        <p:nvSpPr>
          <p:cNvPr id="42" name="Oval 41">
            <a:extLst>
              <a:ext uri="{FF2B5EF4-FFF2-40B4-BE49-F238E27FC236}">
                <a16:creationId xmlns:a16="http://schemas.microsoft.com/office/drawing/2014/main" id="{D615410A-42E2-1C43-9AD8-0DD2357A773B}"/>
              </a:ext>
            </a:extLst>
          </p:cNvPr>
          <p:cNvSpPr/>
          <p:nvPr/>
        </p:nvSpPr>
        <p:spPr>
          <a:xfrm>
            <a:off x="2394859" y="4769190"/>
            <a:ext cx="232228" cy="2082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07134936-375C-5F48-BDD8-ECF87B654792}"/>
              </a:ext>
            </a:extLst>
          </p:cNvPr>
          <p:cNvSpPr txBox="1"/>
          <p:nvPr/>
        </p:nvSpPr>
        <p:spPr>
          <a:xfrm>
            <a:off x="1201053" y="4888877"/>
            <a:ext cx="544290" cy="307777"/>
          </a:xfrm>
          <a:prstGeom prst="rect">
            <a:avLst/>
          </a:prstGeom>
          <a:noFill/>
        </p:spPr>
        <p:txBody>
          <a:bodyPr wrap="square" rtlCol="0">
            <a:spAutoFit/>
          </a:bodyPr>
          <a:lstStyle/>
          <a:p>
            <a:pPr algn="ctr"/>
            <a:r>
              <a:rPr lang="en-US" sz="1400" b="1" dirty="0">
                <a:solidFill>
                  <a:srgbClr val="0070C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Low</a:t>
            </a:r>
          </a:p>
        </p:txBody>
      </p:sp>
      <p:sp>
        <p:nvSpPr>
          <p:cNvPr id="44" name="TextBox 43">
            <a:extLst>
              <a:ext uri="{FF2B5EF4-FFF2-40B4-BE49-F238E27FC236}">
                <a16:creationId xmlns:a16="http://schemas.microsoft.com/office/drawing/2014/main" id="{34B767D2-9956-7C4C-B256-579E75108015}"/>
              </a:ext>
            </a:extLst>
          </p:cNvPr>
          <p:cNvSpPr txBox="1"/>
          <p:nvPr/>
        </p:nvSpPr>
        <p:spPr>
          <a:xfrm>
            <a:off x="3291110" y="4884468"/>
            <a:ext cx="544290" cy="307777"/>
          </a:xfrm>
          <a:prstGeom prst="rect">
            <a:avLst/>
          </a:prstGeom>
          <a:noFill/>
        </p:spPr>
        <p:txBody>
          <a:bodyPr wrap="square" rtlCol="0">
            <a:spAutoFit/>
          </a:bodyPr>
          <a:lstStyle/>
          <a:p>
            <a:pPr algn="ctr"/>
            <a:r>
              <a:rPr lang="en-US" sz="1400" b="1" dirty="0">
                <a:solidFill>
                  <a:srgbClr val="C0000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High</a:t>
            </a:r>
          </a:p>
        </p:txBody>
      </p:sp>
      <p:cxnSp>
        <p:nvCxnSpPr>
          <p:cNvPr id="45" name="Straight Arrow Connector 44">
            <a:extLst>
              <a:ext uri="{FF2B5EF4-FFF2-40B4-BE49-F238E27FC236}">
                <a16:creationId xmlns:a16="http://schemas.microsoft.com/office/drawing/2014/main" id="{2A8C6CB7-079B-2945-A9F3-93C278D91867}"/>
              </a:ext>
            </a:extLst>
          </p:cNvPr>
          <p:cNvCxnSpPr/>
          <p:nvPr/>
        </p:nvCxnSpPr>
        <p:spPr>
          <a:xfrm>
            <a:off x="1473197" y="5854366"/>
            <a:ext cx="209005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540D6EB5-AB82-ED48-8173-AC364364293E}"/>
              </a:ext>
            </a:extLst>
          </p:cNvPr>
          <p:cNvSpPr txBox="1"/>
          <p:nvPr/>
        </p:nvSpPr>
        <p:spPr>
          <a:xfrm>
            <a:off x="1411171" y="5411680"/>
            <a:ext cx="2214112" cy="304800"/>
          </a:xfrm>
          <a:prstGeom prst="rect">
            <a:avLst/>
          </a:prstGeom>
          <a:noFill/>
        </p:spPr>
        <p:txBody>
          <a:bodyPr wrap="square" rtlCol="0">
            <a:spAutoFit/>
          </a:bodyPr>
          <a:lstStyle/>
          <a:p>
            <a:pPr algn="ctr"/>
            <a:r>
              <a:rPr lang="en-US" sz="14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Change in Demand</a:t>
            </a:r>
          </a:p>
        </p:txBody>
      </p:sp>
      <p:sp>
        <p:nvSpPr>
          <p:cNvPr id="47" name="Oval 46">
            <a:extLst>
              <a:ext uri="{FF2B5EF4-FFF2-40B4-BE49-F238E27FC236}">
                <a16:creationId xmlns:a16="http://schemas.microsoft.com/office/drawing/2014/main" id="{507D1640-4062-2E49-89E9-C342081BF43F}"/>
              </a:ext>
            </a:extLst>
          </p:cNvPr>
          <p:cNvSpPr/>
          <p:nvPr/>
        </p:nvSpPr>
        <p:spPr>
          <a:xfrm>
            <a:off x="2931885" y="5760022"/>
            <a:ext cx="232228" cy="2082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B67C12AA-0EE5-6B4B-B71F-80226654BC30}"/>
              </a:ext>
            </a:extLst>
          </p:cNvPr>
          <p:cNvSpPr txBox="1"/>
          <p:nvPr/>
        </p:nvSpPr>
        <p:spPr>
          <a:xfrm>
            <a:off x="1201052" y="5879709"/>
            <a:ext cx="544290" cy="307777"/>
          </a:xfrm>
          <a:prstGeom prst="rect">
            <a:avLst/>
          </a:prstGeom>
          <a:noFill/>
        </p:spPr>
        <p:txBody>
          <a:bodyPr wrap="square" rtlCol="0">
            <a:spAutoFit/>
          </a:bodyPr>
          <a:lstStyle/>
          <a:p>
            <a:pPr algn="ctr"/>
            <a:r>
              <a:rPr lang="en-US" sz="1400" b="1" dirty="0">
                <a:solidFill>
                  <a:srgbClr val="0070C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Low</a:t>
            </a:r>
          </a:p>
        </p:txBody>
      </p:sp>
      <p:sp>
        <p:nvSpPr>
          <p:cNvPr id="49" name="TextBox 48">
            <a:extLst>
              <a:ext uri="{FF2B5EF4-FFF2-40B4-BE49-F238E27FC236}">
                <a16:creationId xmlns:a16="http://schemas.microsoft.com/office/drawing/2014/main" id="{C99A2255-4955-204E-A344-2A0B839B45EE}"/>
              </a:ext>
            </a:extLst>
          </p:cNvPr>
          <p:cNvSpPr txBox="1"/>
          <p:nvPr/>
        </p:nvSpPr>
        <p:spPr>
          <a:xfrm>
            <a:off x="3291109" y="5875300"/>
            <a:ext cx="544290" cy="307777"/>
          </a:xfrm>
          <a:prstGeom prst="rect">
            <a:avLst/>
          </a:prstGeom>
          <a:noFill/>
        </p:spPr>
        <p:txBody>
          <a:bodyPr wrap="square" rtlCol="0">
            <a:spAutoFit/>
          </a:bodyPr>
          <a:lstStyle/>
          <a:p>
            <a:pPr algn="ctr"/>
            <a:r>
              <a:rPr lang="en-US" sz="1400" b="1" dirty="0">
                <a:solidFill>
                  <a:srgbClr val="C0000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High</a:t>
            </a:r>
          </a:p>
        </p:txBody>
      </p:sp>
      <p:sp>
        <p:nvSpPr>
          <p:cNvPr id="50" name="Rounded Rectangle 49">
            <a:extLst>
              <a:ext uri="{FF2B5EF4-FFF2-40B4-BE49-F238E27FC236}">
                <a16:creationId xmlns:a16="http://schemas.microsoft.com/office/drawing/2014/main" id="{71CA9F67-2AA0-024A-8A18-956F77DC817F}"/>
              </a:ext>
            </a:extLst>
          </p:cNvPr>
          <p:cNvSpPr/>
          <p:nvPr/>
        </p:nvSpPr>
        <p:spPr>
          <a:xfrm>
            <a:off x="5171050" y="2318601"/>
            <a:ext cx="3120571" cy="407851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Arrow Connector 51">
            <a:extLst>
              <a:ext uri="{FF2B5EF4-FFF2-40B4-BE49-F238E27FC236}">
                <a16:creationId xmlns:a16="http://schemas.microsoft.com/office/drawing/2014/main" id="{6A567E53-6046-884F-87BE-269849A610B0}"/>
              </a:ext>
            </a:extLst>
          </p:cNvPr>
          <p:cNvCxnSpPr/>
          <p:nvPr/>
        </p:nvCxnSpPr>
        <p:spPr>
          <a:xfrm>
            <a:off x="5686305" y="2942715"/>
            <a:ext cx="209005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ECB9213E-B717-724D-8F39-53149E5B98FD}"/>
              </a:ext>
            </a:extLst>
          </p:cNvPr>
          <p:cNvSpPr txBox="1"/>
          <p:nvPr/>
        </p:nvSpPr>
        <p:spPr>
          <a:xfrm>
            <a:off x="5624279" y="2500029"/>
            <a:ext cx="2214112" cy="304800"/>
          </a:xfrm>
          <a:prstGeom prst="rect">
            <a:avLst/>
          </a:prstGeom>
          <a:noFill/>
        </p:spPr>
        <p:txBody>
          <a:bodyPr wrap="square" rtlCol="0">
            <a:spAutoFit/>
          </a:bodyPr>
          <a:lstStyle/>
          <a:p>
            <a:pPr algn="ctr"/>
            <a:r>
              <a:rPr lang="en-US" sz="14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Program Relevance</a:t>
            </a:r>
          </a:p>
        </p:txBody>
      </p:sp>
      <p:sp>
        <p:nvSpPr>
          <p:cNvPr id="54" name="Oval 53">
            <a:extLst>
              <a:ext uri="{FF2B5EF4-FFF2-40B4-BE49-F238E27FC236}">
                <a16:creationId xmlns:a16="http://schemas.microsoft.com/office/drawing/2014/main" id="{DE420BCE-1A8D-C941-A27C-8C57F5F2DDFD}"/>
              </a:ext>
            </a:extLst>
          </p:cNvPr>
          <p:cNvSpPr/>
          <p:nvPr/>
        </p:nvSpPr>
        <p:spPr>
          <a:xfrm>
            <a:off x="6607966" y="2848371"/>
            <a:ext cx="232228" cy="2082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2EE6194E-1B5D-BC4F-950B-0DAD6D076882}"/>
              </a:ext>
            </a:extLst>
          </p:cNvPr>
          <p:cNvSpPr txBox="1"/>
          <p:nvPr/>
        </p:nvSpPr>
        <p:spPr>
          <a:xfrm>
            <a:off x="5414160" y="2968058"/>
            <a:ext cx="544290" cy="307777"/>
          </a:xfrm>
          <a:prstGeom prst="rect">
            <a:avLst/>
          </a:prstGeom>
          <a:noFill/>
        </p:spPr>
        <p:txBody>
          <a:bodyPr wrap="square" rtlCol="0">
            <a:spAutoFit/>
          </a:bodyPr>
          <a:lstStyle/>
          <a:p>
            <a:pPr algn="ctr"/>
            <a:r>
              <a:rPr lang="en-US" sz="1400" b="1" dirty="0">
                <a:solidFill>
                  <a:srgbClr val="0070C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Low</a:t>
            </a:r>
          </a:p>
        </p:txBody>
      </p:sp>
      <p:sp>
        <p:nvSpPr>
          <p:cNvPr id="56" name="TextBox 55">
            <a:extLst>
              <a:ext uri="{FF2B5EF4-FFF2-40B4-BE49-F238E27FC236}">
                <a16:creationId xmlns:a16="http://schemas.microsoft.com/office/drawing/2014/main" id="{15180891-A8EE-C046-92DA-BA9CAA23C5F5}"/>
              </a:ext>
            </a:extLst>
          </p:cNvPr>
          <p:cNvSpPr txBox="1"/>
          <p:nvPr/>
        </p:nvSpPr>
        <p:spPr>
          <a:xfrm>
            <a:off x="7504217" y="2963649"/>
            <a:ext cx="544290" cy="307777"/>
          </a:xfrm>
          <a:prstGeom prst="rect">
            <a:avLst/>
          </a:prstGeom>
          <a:noFill/>
        </p:spPr>
        <p:txBody>
          <a:bodyPr wrap="square" rtlCol="0">
            <a:spAutoFit/>
          </a:bodyPr>
          <a:lstStyle/>
          <a:p>
            <a:pPr algn="ctr"/>
            <a:r>
              <a:rPr lang="en-US" sz="1400" b="1" dirty="0">
                <a:solidFill>
                  <a:srgbClr val="00B05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High</a:t>
            </a:r>
          </a:p>
        </p:txBody>
      </p:sp>
      <p:cxnSp>
        <p:nvCxnSpPr>
          <p:cNvPr id="57" name="Straight Arrow Connector 56">
            <a:extLst>
              <a:ext uri="{FF2B5EF4-FFF2-40B4-BE49-F238E27FC236}">
                <a16:creationId xmlns:a16="http://schemas.microsoft.com/office/drawing/2014/main" id="{D5A8D248-1673-9C49-934B-A181D35D02B9}"/>
              </a:ext>
            </a:extLst>
          </p:cNvPr>
          <p:cNvCxnSpPr/>
          <p:nvPr/>
        </p:nvCxnSpPr>
        <p:spPr>
          <a:xfrm>
            <a:off x="5686305" y="3878773"/>
            <a:ext cx="209005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6FA3D183-752C-2C4C-AC84-DA48170717CF}"/>
              </a:ext>
            </a:extLst>
          </p:cNvPr>
          <p:cNvSpPr txBox="1"/>
          <p:nvPr/>
        </p:nvSpPr>
        <p:spPr>
          <a:xfrm>
            <a:off x="5624279" y="3436087"/>
            <a:ext cx="2214112" cy="304800"/>
          </a:xfrm>
          <a:prstGeom prst="rect">
            <a:avLst/>
          </a:prstGeom>
          <a:noFill/>
        </p:spPr>
        <p:txBody>
          <a:bodyPr wrap="square" rtlCol="0">
            <a:spAutoFit/>
          </a:bodyPr>
          <a:lstStyle/>
          <a:p>
            <a:pPr algn="ctr"/>
            <a:r>
              <a:rPr lang="en-US" sz="14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Total Program Cost</a:t>
            </a:r>
          </a:p>
        </p:txBody>
      </p:sp>
      <p:sp>
        <p:nvSpPr>
          <p:cNvPr id="59" name="Oval 58">
            <a:extLst>
              <a:ext uri="{FF2B5EF4-FFF2-40B4-BE49-F238E27FC236}">
                <a16:creationId xmlns:a16="http://schemas.microsoft.com/office/drawing/2014/main" id="{68383ED8-7A01-4A40-8483-8D3F90AA792B}"/>
              </a:ext>
            </a:extLst>
          </p:cNvPr>
          <p:cNvSpPr/>
          <p:nvPr/>
        </p:nvSpPr>
        <p:spPr>
          <a:xfrm>
            <a:off x="7159507" y="3784429"/>
            <a:ext cx="232228" cy="2082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9B212590-B431-DA48-9A40-7203E62E3D4A}"/>
              </a:ext>
            </a:extLst>
          </p:cNvPr>
          <p:cNvSpPr txBox="1"/>
          <p:nvPr/>
        </p:nvSpPr>
        <p:spPr>
          <a:xfrm>
            <a:off x="5414160" y="3904116"/>
            <a:ext cx="544290" cy="307777"/>
          </a:xfrm>
          <a:prstGeom prst="rect">
            <a:avLst/>
          </a:prstGeom>
          <a:noFill/>
        </p:spPr>
        <p:txBody>
          <a:bodyPr wrap="square" rtlCol="0">
            <a:spAutoFit/>
          </a:bodyPr>
          <a:lstStyle/>
          <a:p>
            <a:pPr algn="ctr"/>
            <a:r>
              <a:rPr lang="en-US" sz="1400" b="1" dirty="0">
                <a:solidFill>
                  <a:srgbClr val="0070C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Low</a:t>
            </a:r>
          </a:p>
        </p:txBody>
      </p:sp>
      <p:sp>
        <p:nvSpPr>
          <p:cNvPr id="61" name="TextBox 60">
            <a:extLst>
              <a:ext uri="{FF2B5EF4-FFF2-40B4-BE49-F238E27FC236}">
                <a16:creationId xmlns:a16="http://schemas.microsoft.com/office/drawing/2014/main" id="{8B5B0B8E-996D-8944-A2AD-E69A9B67BF85}"/>
              </a:ext>
            </a:extLst>
          </p:cNvPr>
          <p:cNvSpPr txBox="1"/>
          <p:nvPr/>
        </p:nvSpPr>
        <p:spPr>
          <a:xfrm>
            <a:off x="7504217" y="3899707"/>
            <a:ext cx="544290" cy="307777"/>
          </a:xfrm>
          <a:prstGeom prst="rect">
            <a:avLst/>
          </a:prstGeom>
          <a:noFill/>
        </p:spPr>
        <p:txBody>
          <a:bodyPr wrap="square" rtlCol="0">
            <a:spAutoFit/>
          </a:bodyPr>
          <a:lstStyle/>
          <a:p>
            <a:pPr algn="ctr"/>
            <a:r>
              <a:rPr lang="en-US" sz="1400" b="1" dirty="0">
                <a:solidFill>
                  <a:srgbClr val="C0000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High</a:t>
            </a:r>
          </a:p>
        </p:txBody>
      </p:sp>
      <p:cxnSp>
        <p:nvCxnSpPr>
          <p:cNvPr id="62" name="Straight Arrow Connector 61">
            <a:extLst>
              <a:ext uri="{FF2B5EF4-FFF2-40B4-BE49-F238E27FC236}">
                <a16:creationId xmlns:a16="http://schemas.microsoft.com/office/drawing/2014/main" id="{32E2A541-0BA4-9E4D-8643-FF39EC3EFCD1}"/>
              </a:ext>
            </a:extLst>
          </p:cNvPr>
          <p:cNvCxnSpPr/>
          <p:nvPr/>
        </p:nvCxnSpPr>
        <p:spPr>
          <a:xfrm>
            <a:off x="5686305" y="4845335"/>
            <a:ext cx="209005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FF54772A-0CEE-E548-ACFE-EBD331493811}"/>
              </a:ext>
            </a:extLst>
          </p:cNvPr>
          <p:cNvSpPr txBox="1"/>
          <p:nvPr/>
        </p:nvSpPr>
        <p:spPr>
          <a:xfrm>
            <a:off x="5624279" y="4402649"/>
            <a:ext cx="2214112" cy="304800"/>
          </a:xfrm>
          <a:prstGeom prst="rect">
            <a:avLst/>
          </a:prstGeom>
          <a:noFill/>
        </p:spPr>
        <p:txBody>
          <a:bodyPr wrap="square" rtlCol="0">
            <a:spAutoFit/>
          </a:bodyPr>
          <a:lstStyle/>
          <a:p>
            <a:pPr algn="ctr"/>
            <a:r>
              <a:rPr lang="en-US" sz="14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Workload (FTE?)</a:t>
            </a:r>
          </a:p>
        </p:txBody>
      </p:sp>
      <p:sp>
        <p:nvSpPr>
          <p:cNvPr id="64" name="Oval 63">
            <a:extLst>
              <a:ext uri="{FF2B5EF4-FFF2-40B4-BE49-F238E27FC236}">
                <a16:creationId xmlns:a16="http://schemas.microsoft.com/office/drawing/2014/main" id="{890187DF-7087-4F49-9950-3BD586CFDED1}"/>
              </a:ext>
            </a:extLst>
          </p:cNvPr>
          <p:cNvSpPr/>
          <p:nvPr/>
        </p:nvSpPr>
        <p:spPr>
          <a:xfrm>
            <a:off x="6128995" y="4750991"/>
            <a:ext cx="232228" cy="2082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a:extLst>
              <a:ext uri="{FF2B5EF4-FFF2-40B4-BE49-F238E27FC236}">
                <a16:creationId xmlns:a16="http://schemas.microsoft.com/office/drawing/2014/main" id="{DF444426-2268-5342-8E7A-500D31503FE1}"/>
              </a:ext>
            </a:extLst>
          </p:cNvPr>
          <p:cNvSpPr txBox="1"/>
          <p:nvPr/>
        </p:nvSpPr>
        <p:spPr>
          <a:xfrm>
            <a:off x="5414160" y="4870678"/>
            <a:ext cx="544290" cy="307777"/>
          </a:xfrm>
          <a:prstGeom prst="rect">
            <a:avLst/>
          </a:prstGeom>
          <a:noFill/>
        </p:spPr>
        <p:txBody>
          <a:bodyPr wrap="square" rtlCol="0">
            <a:spAutoFit/>
          </a:bodyPr>
          <a:lstStyle/>
          <a:p>
            <a:pPr algn="ctr"/>
            <a:r>
              <a:rPr lang="en-US" sz="1400" b="1" dirty="0">
                <a:solidFill>
                  <a:srgbClr val="0070C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Low</a:t>
            </a:r>
          </a:p>
        </p:txBody>
      </p:sp>
      <p:sp>
        <p:nvSpPr>
          <p:cNvPr id="66" name="TextBox 65">
            <a:extLst>
              <a:ext uri="{FF2B5EF4-FFF2-40B4-BE49-F238E27FC236}">
                <a16:creationId xmlns:a16="http://schemas.microsoft.com/office/drawing/2014/main" id="{4423383E-DBFE-2B4A-8720-40983B36C15C}"/>
              </a:ext>
            </a:extLst>
          </p:cNvPr>
          <p:cNvSpPr txBox="1"/>
          <p:nvPr/>
        </p:nvSpPr>
        <p:spPr>
          <a:xfrm>
            <a:off x="7504217" y="4866269"/>
            <a:ext cx="544290" cy="307777"/>
          </a:xfrm>
          <a:prstGeom prst="rect">
            <a:avLst/>
          </a:prstGeom>
          <a:noFill/>
        </p:spPr>
        <p:txBody>
          <a:bodyPr wrap="square" rtlCol="0">
            <a:spAutoFit/>
          </a:bodyPr>
          <a:lstStyle/>
          <a:p>
            <a:pPr algn="ctr"/>
            <a:r>
              <a:rPr lang="en-US" sz="1400" b="1" dirty="0">
                <a:solidFill>
                  <a:srgbClr val="C0000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High</a:t>
            </a:r>
          </a:p>
        </p:txBody>
      </p:sp>
      <p:cxnSp>
        <p:nvCxnSpPr>
          <p:cNvPr id="67" name="Straight Arrow Connector 66">
            <a:extLst>
              <a:ext uri="{FF2B5EF4-FFF2-40B4-BE49-F238E27FC236}">
                <a16:creationId xmlns:a16="http://schemas.microsoft.com/office/drawing/2014/main" id="{A29AC3B2-0179-154D-A560-CB8984E6C5B8}"/>
              </a:ext>
            </a:extLst>
          </p:cNvPr>
          <p:cNvCxnSpPr/>
          <p:nvPr/>
        </p:nvCxnSpPr>
        <p:spPr>
          <a:xfrm>
            <a:off x="5686304" y="5836167"/>
            <a:ext cx="209005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F99C4EFA-0271-0142-ABBE-F0A44B1E1F94}"/>
              </a:ext>
            </a:extLst>
          </p:cNvPr>
          <p:cNvSpPr txBox="1"/>
          <p:nvPr/>
        </p:nvSpPr>
        <p:spPr>
          <a:xfrm>
            <a:off x="5624278" y="5393481"/>
            <a:ext cx="2214112" cy="304800"/>
          </a:xfrm>
          <a:prstGeom prst="rect">
            <a:avLst/>
          </a:prstGeom>
          <a:noFill/>
        </p:spPr>
        <p:txBody>
          <a:bodyPr wrap="square" rtlCol="0">
            <a:spAutoFit/>
          </a:bodyPr>
          <a:lstStyle/>
          <a:p>
            <a:pPr algn="ctr"/>
            <a:r>
              <a:rPr lang="en-US" sz="14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Political Sensitivity?</a:t>
            </a:r>
          </a:p>
        </p:txBody>
      </p:sp>
      <p:sp>
        <p:nvSpPr>
          <p:cNvPr id="69" name="Oval 68">
            <a:extLst>
              <a:ext uri="{FF2B5EF4-FFF2-40B4-BE49-F238E27FC236}">
                <a16:creationId xmlns:a16="http://schemas.microsoft.com/office/drawing/2014/main" id="{9726832D-47C0-7042-999A-58B6779E9288}"/>
              </a:ext>
            </a:extLst>
          </p:cNvPr>
          <p:cNvSpPr/>
          <p:nvPr/>
        </p:nvSpPr>
        <p:spPr>
          <a:xfrm>
            <a:off x="5940308" y="5741823"/>
            <a:ext cx="232228" cy="2082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a:extLst>
              <a:ext uri="{FF2B5EF4-FFF2-40B4-BE49-F238E27FC236}">
                <a16:creationId xmlns:a16="http://schemas.microsoft.com/office/drawing/2014/main" id="{295B074C-C5EC-054E-8C2D-84B0EDF17095}"/>
              </a:ext>
            </a:extLst>
          </p:cNvPr>
          <p:cNvSpPr txBox="1"/>
          <p:nvPr/>
        </p:nvSpPr>
        <p:spPr>
          <a:xfrm>
            <a:off x="5414159" y="5861510"/>
            <a:ext cx="544290" cy="307777"/>
          </a:xfrm>
          <a:prstGeom prst="rect">
            <a:avLst/>
          </a:prstGeom>
          <a:noFill/>
        </p:spPr>
        <p:txBody>
          <a:bodyPr wrap="square" rtlCol="0">
            <a:spAutoFit/>
          </a:bodyPr>
          <a:lstStyle/>
          <a:p>
            <a:pPr algn="ctr"/>
            <a:r>
              <a:rPr lang="en-US" sz="1400" b="1" dirty="0">
                <a:solidFill>
                  <a:srgbClr val="0070C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Low</a:t>
            </a:r>
          </a:p>
        </p:txBody>
      </p:sp>
      <p:sp>
        <p:nvSpPr>
          <p:cNvPr id="71" name="TextBox 70">
            <a:extLst>
              <a:ext uri="{FF2B5EF4-FFF2-40B4-BE49-F238E27FC236}">
                <a16:creationId xmlns:a16="http://schemas.microsoft.com/office/drawing/2014/main" id="{C17E0BEE-E815-B240-B476-D7F4C9626C84}"/>
              </a:ext>
            </a:extLst>
          </p:cNvPr>
          <p:cNvSpPr txBox="1"/>
          <p:nvPr/>
        </p:nvSpPr>
        <p:spPr>
          <a:xfrm>
            <a:off x="7504216" y="5857101"/>
            <a:ext cx="544290" cy="307777"/>
          </a:xfrm>
          <a:prstGeom prst="rect">
            <a:avLst/>
          </a:prstGeom>
          <a:noFill/>
        </p:spPr>
        <p:txBody>
          <a:bodyPr wrap="square" rtlCol="0">
            <a:spAutoFit/>
          </a:bodyPr>
          <a:lstStyle/>
          <a:p>
            <a:pPr algn="ctr"/>
            <a:r>
              <a:rPr lang="en-US" sz="1400" b="1" dirty="0">
                <a:solidFill>
                  <a:srgbClr val="C0000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High</a:t>
            </a:r>
          </a:p>
        </p:txBody>
      </p:sp>
      <p:sp>
        <p:nvSpPr>
          <p:cNvPr id="72" name="TextBox 71">
            <a:extLst>
              <a:ext uri="{FF2B5EF4-FFF2-40B4-BE49-F238E27FC236}">
                <a16:creationId xmlns:a16="http://schemas.microsoft.com/office/drawing/2014/main" id="{CC00E76C-5195-904F-9D9A-EB9DA55E1408}"/>
              </a:ext>
            </a:extLst>
          </p:cNvPr>
          <p:cNvSpPr txBox="1"/>
          <p:nvPr/>
        </p:nvSpPr>
        <p:spPr>
          <a:xfrm>
            <a:off x="9019342" y="1424666"/>
            <a:ext cx="3205024" cy="646331"/>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7030A0"/>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Do our fees cover the costs of providing the service?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7030A0"/>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Bonus: </a:t>
            </a:r>
            <a:r>
              <a:rPr kumimoji="0" lang="en-US" sz="1200" b="0" i="0" u="none" strike="noStrike" kern="1200" cap="none" spc="0" normalizeH="0" baseline="0" noProof="0" dirty="0">
                <a:ln>
                  <a:noFill/>
                </a:ln>
                <a:solidFill>
                  <a:srgbClr val="7030A0"/>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included in “Policy Question 0”</a:t>
            </a:r>
          </a:p>
        </p:txBody>
      </p:sp>
      <p:sp>
        <p:nvSpPr>
          <p:cNvPr id="73" name="TextBox 72">
            <a:extLst>
              <a:ext uri="{FF2B5EF4-FFF2-40B4-BE49-F238E27FC236}">
                <a16:creationId xmlns:a16="http://schemas.microsoft.com/office/drawing/2014/main" id="{9FF1B7D3-AF85-3D46-AC80-E495D43D1F10}"/>
              </a:ext>
            </a:extLst>
          </p:cNvPr>
          <p:cNvSpPr txBox="1"/>
          <p:nvPr/>
        </p:nvSpPr>
        <p:spPr>
          <a:xfrm>
            <a:off x="5346862" y="1588034"/>
            <a:ext cx="2768939" cy="738664"/>
          </a:xfrm>
          <a:prstGeom prst="rect">
            <a:avLst/>
          </a:prstGeom>
          <a:noFill/>
        </p:spPr>
        <p:txBody>
          <a:bodyPr wrap="square" rtlCol="0">
            <a:spAutoFit/>
          </a:bodyPr>
          <a:lstStyle/>
          <a:p>
            <a:pPr algn="ctr"/>
            <a:r>
              <a:rPr lang="en-US" u="sng" dirty="0"/>
              <a:t>Other PBB Considerations:</a:t>
            </a:r>
          </a:p>
          <a:p>
            <a:pPr algn="ctr"/>
            <a:r>
              <a:rPr lang="en-US" sz="12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What characteristics of programs would make the best opportunities?</a:t>
            </a:r>
          </a:p>
        </p:txBody>
      </p:sp>
      <p:sp>
        <p:nvSpPr>
          <p:cNvPr id="12" name="Rounded Rectangle 11">
            <a:extLst>
              <a:ext uri="{FF2B5EF4-FFF2-40B4-BE49-F238E27FC236}">
                <a16:creationId xmlns:a16="http://schemas.microsoft.com/office/drawing/2014/main" id="{CDA20D73-CA29-3545-8888-EE1B4B6F549A}"/>
              </a:ext>
            </a:extLst>
          </p:cNvPr>
          <p:cNvSpPr/>
          <p:nvPr/>
        </p:nvSpPr>
        <p:spPr>
          <a:xfrm rot="20921217">
            <a:off x="9299058" y="3045622"/>
            <a:ext cx="2107628" cy="28485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dirty="0"/>
          </a:p>
          <a:p>
            <a:endParaRPr lang="en-US" dirty="0"/>
          </a:p>
          <a:p>
            <a:endParaRPr lang="en-US" dirty="0"/>
          </a:p>
          <a:p>
            <a:pPr marL="285750" indent="-285750">
              <a:buFont typeface="Arial" panose="020B0604020202020204" pitchFamily="34" charset="0"/>
              <a:buChar char="•"/>
            </a:pPr>
            <a:r>
              <a:rPr lang="en-US" sz="1400" dirty="0">
                <a:solidFill>
                  <a:schemeClr val="tx1">
                    <a:lumMod val="50000"/>
                    <a:lumOff val="50000"/>
                  </a:schemeClr>
                </a:solidFill>
                <a:latin typeface="Futura Medium" panose="020B0602020204020303" pitchFamily="34" charset="-79"/>
                <a:cs typeface="Futura Medium" panose="020B0602020204020303" pitchFamily="34" charset="-79"/>
              </a:rPr>
              <a:t>State statute limitations</a:t>
            </a:r>
          </a:p>
          <a:p>
            <a:pPr marL="285750" indent="-285750">
              <a:buFont typeface="Arial" panose="020B0604020202020204" pitchFamily="34" charset="0"/>
              <a:buChar char="•"/>
            </a:pPr>
            <a:r>
              <a:rPr lang="en-US" sz="1400" dirty="0">
                <a:solidFill>
                  <a:schemeClr val="tx1">
                    <a:lumMod val="50000"/>
                    <a:lumOff val="50000"/>
                  </a:schemeClr>
                </a:solidFill>
                <a:latin typeface="Futura Medium" panose="020B0602020204020303" pitchFamily="34" charset="-79"/>
                <a:cs typeface="Futura Medium" panose="020B0602020204020303" pitchFamily="34" charset="-79"/>
              </a:rPr>
              <a:t>No political will</a:t>
            </a:r>
          </a:p>
          <a:p>
            <a:pPr marL="285750" indent="-285750">
              <a:buFont typeface="Arial" panose="020B0604020202020204" pitchFamily="34" charset="0"/>
              <a:buChar char="•"/>
            </a:pPr>
            <a:r>
              <a:rPr lang="en-US" sz="1400" dirty="0">
                <a:solidFill>
                  <a:schemeClr val="tx1">
                    <a:lumMod val="50000"/>
                    <a:lumOff val="50000"/>
                  </a:schemeClr>
                </a:solidFill>
                <a:latin typeface="Futura Medium" panose="020B0602020204020303" pitchFamily="34" charset="-79"/>
                <a:cs typeface="Futura Medium" panose="020B0602020204020303" pitchFamily="34" charset="-79"/>
              </a:rPr>
              <a:t>Down economy</a:t>
            </a:r>
          </a:p>
          <a:p>
            <a:pPr marL="285750" indent="-285750">
              <a:buFont typeface="Arial" panose="020B0604020202020204" pitchFamily="34" charset="0"/>
              <a:buChar char="•"/>
            </a:pPr>
            <a:endParaRPr lang="en-US" sz="1400" dirty="0">
              <a:solidFill>
                <a:schemeClr val="tx1">
                  <a:lumMod val="50000"/>
                  <a:lumOff val="50000"/>
                </a:schemeClr>
              </a:solidFill>
              <a:latin typeface="Futura Medium" panose="020B0602020204020303" pitchFamily="34" charset="-79"/>
              <a:cs typeface="Futura Medium" panose="020B0602020204020303" pitchFamily="34" charset="-79"/>
            </a:endParaRPr>
          </a:p>
          <a:p>
            <a:pPr marL="285750" indent="-285750">
              <a:buFont typeface="Arial" panose="020B0604020202020204" pitchFamily="34" charset="0"/>
              <a:buChar char="•"/>
            </a:pPr>
            <a:r>
              <a:rPr lang="en-US" sz="1400" dirty="0">
                <a:solidFill>
                  <a:schemeClr val="tx1">
                    <a:lumMod val="50000"/>
                    <a:lumOff val="50000"/>
                  </a:schemeClr>
                </a:solidFill>
                <a:latin typeface="Futura Medium" panose="020B0602020204020303" pitchFamily="34" charset="-79"/>
                <a:cs typeface="Futura Medium" panose="020B0602020204020303" pitchFamily="34" charset="-79"/>
              </a:rPr>
              <a:t>Others?</a:t>
            </a:r>
          </a:p>
        </p:txBody>
      </p:sp>
      <p:pic>
        <p:nvPicPr>
          <p:cNvPr id="13" name="Picture 12">
            <a:extLst>
              <a:ext uri="{FF2B5EF4-FFF2-40B4-BE49-F238E27FC236}">
                <a16:creationId xmlns:a16="http://schemas.microsoft.com/office/drawing/2014/main" id="{71BC496D-FA04-794E-A7EE-64A2DE9FEA60}"/>
              </a:ext>
            </a:extLst>
          </p:cNvPr>
          <p:cNvPicPr>
            <a:picLocks noChangeAspect="1"/>
          </p:cNvPicPr>
          <p:nvPr/>
        </p:nvPicPr>
        <p:blipFill rotWithShape="1">
          <a:blip r:embed="rId4"/>
          <a:srcRect t="17847"/>
          <a:stretch/>
        </p:blipFill>
        <p:spPr>
          <a:xfrm rot="20898723">
            <a:off x="9372547" y="3106740"/>
            <a:ext cx="1587500" cy="782507"/>
          </a:xfrm>
          <a:prstGeom prst="rect">
            <a:avLst/>
          </a:prstGeom>
        </p:spPr>
      </p:pic>
    </p:spTree>
    <p:extLst>
      <p:ext uri="{BB962C8B-B14F-4D97-AF65-F5344CB8AC3E}">
        <p14:creationId xmlns:p14="http://schemas.microsoft.com/office/powerpoint/2010/main" val="1558302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ppt_x"/>
                                          </p:val>
                                        </p:tav>
                                        <p:tav tm="100000">
                                          <p:val>
                                            <p:strVal val="#ppt_x"/>
                                          </p:val>
                                        </p:tav>
                                      </p:tavLst>
                                    </p:anim>
                                    <p:anim calcmode="lin" valueType="num">
                                      <p:cBhvr additive="base">
                                        <p:cTn id="12" dur="500" fill="hold"/>
                                        <p:tgtEl>
                                          <p:spTgt spid="3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fill="hold"/>
                                        <p:tgtEl>
                                          <p:spTgt spid="42"/>
                                        </p:tgtEl>
                                        <p:attrNameLst>
                                          <p:attrName>ppt_x</p:attrName>
                                        </p:attrNameLst>
                                      </p:cBhvr>
                                      <p:tavLst>
                                        <p:tav tm="0">
                                          <p:val>
                                            <p:strVal val="#ppt_x"/>
                                          </p:val>
                                        </p:tav>
                                        <p:tav tm="100000">
                                          <p:val>
                                            <p:strVal val="#ppt_x"/>
                                          </p:val>
                                        </p:tav>
                                      </p:tavLst>
                                    </p:anim>
                                    <p:anim calcmode="lin" valueType="num">
                                      <p:cBhvr additive="base">
                                        <p:cTn id="16" dur="500" fill="hold"/>
                                        <p:tgtEl>
                                          <p:spTgt spid="4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500" fill="hold"/>
                                        <p:tgtEl>
                                          <p:spTgt spid="47"/>
                                        </p:tgtEl>
                                        <p:attrNameLst>
                                          <p:attrName>ppt_x</p:attrName>
                                        </p:attrNameLst>
                                      </p:cBhvr>
                                      <p:tavLst>
                                        <p:tav tm="0">
                                          <p:val>
                                            <p:strVal val="#ppt_x"/>
                                          </p:val>
                                        </p:tav>
                                        <p:tav tm="100000">
                                          <p:val>
                                            <p:strVal val="#ppt_x"/>
                                          </p:val>
                                        </p:tav>
                                      </p:tavLst>
                                    </p:anim>
                                    <p:anim calcmode="lin" valueType="num">
                                      <p:cBhvr additive="base">
                                        <p:cTn id="20" dur="500" fill="hold"/>
                                        <p:tgtEl>
                                          <p:spTgt spid="4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4"/>
                                        </p:tgtEl>
                                        <p:attrNameLst>
                                          <p:attrName>style.visibility</p:attrName>
                                        </p:attrNameLst>
                                      </p:cBhvr>
                                      <p:to>
                                        <p:strVal val="visible"/>
                                      </p:to>
                                    </p:set>
                                    <p:anim calcmode="lin" valueType="num">
                                      <p:cBhvr additive="base">
                                        <p:cTn id="23" dur="500" fill="hold"/>
                                        <p:tgtEl>
                                          <p:spTgt spid="54"/>
                                        </p:tgtEl>
                                        <p:attrNameLst>
                                          <p:attrName>ppt_x</p:attrName>
                                        </p:attrNameLst>
                                      </p:cBhvr>
                                      <p:tavLst>
                                        <p:tav tm="0">
                                          <p:val>
                                            <p:strVal val="#ppt_x"/>
                                          </p:val>
                                        </p:tav>
                                        <p:tav tm="100000">
                                          <p:val>
                                            <p:strVal val="#ppt_x"/>
                                          </p:val>
                                        </p:tav>
                                      </p:tavLst>
                                    </p:anim>
                                    <p:anim calcmode="lin" valueType="num">
                                      <p:cBhvr additive="base">
                                        <p:cTn id="24" dur="500" fill="hold"/>
                                        <p:tgtEl>
                                          <p:spTgt spid="5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9"/>
                                        </p:tgtEl>
                                        <p:attrNameLst>
                                          <p:attrName>style.visibility</p:attrName>
                                        </p:attrNameLst>
                                      </p:cBhvr>
                                      <p:to>
                                        <p:strVal val="visible"/>
                                      </p:to>
                                    </p:set>
                                    <p:anim calcmode="lin" valueType="num">
                                      <p:cBhvr additive="base">
                                        <p:cTn id="27" dur="500" fill="hold"/>
                                        <p:tgtEl>
                                          <p:spTgt spid="59"/>
                                        </p:tgtEl>
                                        <p:attrNameLst>
                                          <p:attrName>ppt_x</p:attrName>
                                        </p:attrNameLst>
                                      </p:cBhvr>
                                      <p:tavLst>
                                        <p:tav tm="0">
                                          <p:val>
                                            <p:strVal val="#ppt_x"/>
                                          </p:val>
                                        </p:tav>
                                        <p:tav tm="100000">
                                          <p:val>
                                            <p:strVal val="#ppt_x"/>
                                          </p:val>
                                        </p:tav>
                                      </p:tavLst>
                                    </p:anim>
                                    <p:anim calcmode="lin" valueType="num">
                                      <p:cBhvr additive="base">
                                        <p:cTn id="28" dur="500" fill="hold"/>
                                        <p:tgtEl>
                                          <p:spTgt spid="5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4"/>
                                        </p:tgtEl>
                                        <p:attrNameLst>
                                          <p:attrName>style.visibility</p:attrName>
                                        </p:attrNameLst>
                                      </p:cBhvr>
                                      <p:to>
                                        <p:strVal val="visible"/>
                                      </p:to>
                                    </p:set>
                                    <p:anim calcmode="lin" valueType="num">
                                      <p:cBhvr additive="base">
                                        <p:cTn id="31" dur="500" fill="hold"/>
                                        <p:tgtEl>
                                          <p:spTgt spid="64"/>
                                        </p:tgtEl>
                                        <p:attrNameLst>
                                          <p:attrName>ppt_x</p:attrName>
                                        </p:attrNameLst>
                                      </p:cBhvr>
                                      <p:tavLst>
                                        <p:tav tm="0">
                                          <p:val>
                                            <p:strVal val="#ppt_x"/>
                                          </p:val>
                                        </p:tav>
                                        <p:tav tm="100000">
                                          <p:val>
                                            <p:strVal val="#ppt_x"/>
                                          </p:val>
                                        </p:tav>
                                      </p:tavLst>
                                    </p:anim>
                                    <p:anim calcmode="lin" valueType="num">
                                      <p:cBhvr additive="base">
                                        <p:cTn id="32" dur="500" fill="hold"/>
                                        <p:tgtEl>
                                          <p:spTgt spid="6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69"/>
                                        </p:tgtEl>
                                        <p:attrNameLst>
                                          <p:attrName>style.visibility</p:attrName>
                                        </p:attrNameLst>
                                      </p:cBhvr>
                                      <p:to>
                                        <p:strVal val="visible"/>
                                      </p:to>
                                    </p:set>
                                    <p:anim calcmode="lin" valueType="num">
                                      <p:cBhvr additive="base">
                                        <p:cTn id="35" dur="500" fill="hold"/>
                                        <p:tgtEl>
                                          <p:spTgt spid="69"/>
                                        </p:tgtEl>
                                        <p:attrNameLst>
                                          <p:attrName>ppt_x</p:attrName>
                                        </p:attrNameLst>
                                      </p:cBhvr>
                                      <p:tavLst>
                                        <p:tav tm="0">
                                          <p:val>
                                            <p:strVal val="#ppt_x"/>
                                          </p:val>
                                        </p:tav>
                                        <p:tav tm="100000">
                                          <p:val>
                                            <p:strVal val="#ppt_x"/>
                                          </p:val>
                                        </p:tav>
                                      </p:tavLst>
                                    </p:anim>
                                    <p:anim calcmode="lin" valueType="num">
                                      <p:cBhvr additive="base">
                                        <p:cTn id="36"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7" grpId="0" animBg="1"/>
      <p:bldP spid="42" grpId="0" animBg="1"/>
      <p:bldP spid="47" grpId="0" animBg="1"/>
      <p:bldP spid="54" grpId="0" animBg="1"/>
      <p:bldP spid="59" grpId="0" animBg="1"/>
      <p:bldP spid="64" grpId="0" animBg="1"/>
      <p:bldP spid="6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3000"/>
                <a:lumOff val="57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6E62E5-603E-C545-9BCF-394A12D0CACA}"/>
              </a:ext>
            </a:extLst>
          </p:cNvPr>
          <p:cNvSpPr txBox="1"/>
          <p:nvPr/>
        </p:nvSpPr>
        <p:spPr>
          <a:xfrm>
            <a:off x="560141" y="2434354"/>
            <a:ext cx="3686346"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We have new needs…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00"/>
                </a:solidFill>
                <a:effectLst/>
                <a:uLnTx/>
                <a:uFillTx/>
                <a:latin typeface="Avenir Light" panose="020B0402020203020204" pitchFamily="34" charset="77"/>
                <a:ea typeface="+mn-ea"/>
                <a:cs typeface="+mn-cs"/>
              </a:rPr>
              <a:t>…to launch </a:t>
            </a:r>
            <a:r>
              <a:rPr kumimoji="0" lang="en-US" sz="1800" b="1" i="0" u="none" strike="noStrike" kern="1200" cap="none" spc="0" normalizeH="0" baseline="0" noProof="0" dirty="0">
                <a:ln>
                  <a:noFill/>
                </a:ln>
                <a:solidFill>
                  <a:srgbClr val="FFFF00"/>
                </a:solidFill>
                <a:effectLst/>
                <a:uLnTx/>
                <a:uFillTx/>
                <a:latin typeface="Avenir Light" panose="020B0402020203020204" pitchFamily="34" charset="77"/>
                <a:ea typeface="+mn-ea"/>
                <a:cs typeface="+mn-cs"/>
              </a:rPr>
              <a:t>new programs </a:t>
            </a:r>
            <a:r>
              <a:rPr kumimoji="0" lang="en-US" sz="1800" b="0" i="0" u="none" strike="noStrike" kern="1200" cap="none" spc="0" normalizeH="0" baseline="0" noProof="0" dirty="0">
                <a:ln>
                  <a:noFill/>
                </a:ln>
                <a:solidFill>
                  <a:srgbClr val="FFFF00"/>
                </a:solidFill>
                <a:effectLst/>
                <a:uLnTx/>
                <a:uFillTx/>
                <a:latin typeface="Avenir Light" panose="020B0402020203020204" pitchFamily="34" charset="77"/>
                <a:ea typeface="+mn-ea"/>
                <a:cs typeface="+mn-cs"/>
              </a:rPr>
              <a:t>to tackle emerging challenges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00"/>
                </a:solidFill>
                <a:effectLst/>
                <a:uLnTx/>
                <a:uFillTx/>
                <a:latin typeface="Avenir Light" panose="020B0402020203020204" pitchFamily="34" charset="77"/>
                <a:ea typeface="+mn-ea"/>
                <a:cs typeface="+mn-cs"/>
              </a:rPr>
              <a:t>…to </a:t>
            </a:r>
            <a:r>
              <a:rPr kumimoji="0" lang="en-US" sz="1800" b="1" i="0" u="none" strike="noStrike" kern="1200" cap="none" spc="0" normalizeH="0" baseline="0" noProof="0" dirty="0">
                <a:ln>
                  <a:noFill/>
                </a:ln>
                <a:solidFill>
                  <a:srgbClr val="FFFF00"/>
                </a:solidFill>
                <a:effectLst/>
                <a:uLnTx/>
                <a:uFillTx/>
                <a:latin typeface="Avenir Light" panose="020B0402020203020204" pitchFamily="34" charset="77"/>
                <a:ea typeface="+mn-ea"/>
                <a:cs typeface="+mn-cs"/>
              </a:rPr>
              <a:t>enhance current programs </a:t>
            </a:r>
            <a:r>
              <a:rPr kumimoji="0" lang="en-US" sz="1800" b="0" i="0" u="none" strike="noStrike" kern="1200" cap="none" spc="0" normalizeH="0" baseline="0" noProof="0" dirty="0">
                <a:ln>
                  <a:noFill/>
                </a:ln>
                <a:solidFill>
                  <a:srgbClr val="FFFF00"/>
                </a:solidFill>
                <a:effectLst/>
                <a:uLnTx/>
                <a:uFillTx/>
                <a:latin typeface="Avenir Light" panose="020B0402020203020204" pitchFamily="34" charset="77"/>
                <a:ea typeface="+mn-ea"/>
                <a:cs typeface="+mn-cs"/>
              </a:rPr>
              <a:t>that need additional resources</a:t>
            </a:r>
          </a:p>
        </p:txBody>
      </p:sp>
      <p:sp>
        <p:nvSpPr>
          <p:cNvPr id="6" name="TextBox 5">
            <a:extLst>
              <a:ext uri="{FF2B5EF4-FFF2-40B4-BE49-F238E27FC236}">
                <a16:creationId xmlns:a16="http://schemas.microsoft.com/office/drawing/2014/main" id="{218F8940-95F1-7B47-B309-650D557C2074}"/>
              </a:ext>
            </a:extLst>
          </p:cNvPr>
          <p:cNvSpPr txBox="1"/>
          <p:nvPr/>
        </p:nvSpPr>
        <p:spPr>
          <a:xfrm>
            <a:off x="749332" y="5131205"/>
            <a:ext cx="357877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75000"/>
                  </a:srgb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We have no new needs…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Preserve, maintain current services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Or, seek to lower tax rates or refund tax-payers</a:t>
            </a:r>
          </a:p>
        </p:txBody>
      </p:sp>
      <p:sp>
        <p:nvSpPr>
          <p:cNvPr id="15" name="Rectangle 14">
            <a:extLst>
              <a:ext uri="{FF2B5EF4-FFF2-40B4-BE49-F238E27FC236}">
                <a16:creationId xmlns:a16="http://schemas.microsoft.com/office/drawing/2014/main" id="{918B82F6-04D2-7542-A6F5-181C85E4F81D}"/>
              </a:ext>
            </a:extLst>
          </p:cNvPr>
          <p:cNvSpPr/>
          <p:nvPr/>
        </p:nvSpPr>
        <p:spPr>
          <a:xfrm>
            <a:off x="322729" y="2057368"/>
            <a:ext cx="4159624" cy="2478773"/>
          </a:xfrm>
          <a:prstGeom prst="rect">
            <a:avLst/>
          </a:prstGeom>
          <a:no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7A80AFD4-4DB3-3542-83FD-0BCD598CDDAD}"/>
              </a:ext>
            </a:extLst>
          </p:cNvPr>
          <p:cNvGrpSpPr/>
          <p:nvPr/>
        </p:nvGrpSpPr>
        <p:grpSpPr>
          <a:xfrm>
            <a:off x="4219391" y="1790424"/>
            <a:ext cx="2710429" cy="2907083"/>
            <a:chOff x="4473391" y="1790424"/>
            <a:chExt cx="2710429" cy="2907083"/>
          </a:xfrm>
        </p:grpSpPr>
        <p:sp>
          <p:nvSpPr>
            <p:cNvPr id="7" name="TextBox 6">
              <a:extLst>
                <a:ext uri="{FF2B5EF4-FFF2-40B4-BE49-F238E27FC236}">
                  <a16:creationId xmlns:a16="http://schemas.microsoft.com/office/drawing/2014/main" id="{7A35A9ED-CEB7-1241-BF14-145AAA691C65}"/>
                </a:ext>
              </a:extLst>
            </p:cNvPr>
            <p:cNvSpPr txBox="1"/>
            <p:nvPr/>
          </p:nvSpPr>
          <p:spPr>
            <a:xfrm>
              <a:off x="5686097" y="2003587"/>
              <a:ext cx="1497723" cy="92333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75000"/>
                    </a:srgb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Free-up &amp;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75000"/>
                    </a:srgb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Re-allocate Resources</a:t>
              </a:r>
            </a:p>
          </p:txBody>
        </p:sp>
        <p:sp>
          <p:nvSpPr>
            <p:cNvPr id="10" name="TextBox 9">
              <a:extLst>
                <a:ext uri="{FF2B5EF4-FFF2-40B4-BE49-F238E27FC236}">
                  <a16:creationId xmlns:a16="http://schemas.microsoft.com/office/drawing/2014/main" id="{5D81C588-9CC2-564D-9DF8-2FAC54C2540B}"/>
                </a:ext>
              </a:extLst>
            </p:cNvPr>
            <p:cNvSpPr txBox="1"/>
            <p:nvPr/>
          </p:nvSpPr>
          <p:spPr>
            <a:xfrm>
              <a:off x="5686097" y="3582372"/>
              <a:ext cx="1497723" cy="92333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Generate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New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Revenue</a:t>
              </a:r>
            </a:p>
          </p:txBody>
        </p:sp>
        <p:cxnSp>
          <p:nvCxnSpPr>
            <p:cNvPr id="17" name="Straight Connector 16">
              <a:extLst>
                <a:ext uri="{FF2B5EF4-FFF2-40B4-BE49-F238E27FC236}">
                  <a16:creationId xmlns:a16="http://schemas.microsoft.com/office/drawing/2014/main" id="{C83B0F8F-10E0-4E47-A718-3719CF398CF4}"/>
                </a:ext>
              </a:extLst>
            </p:cNvPr>
            <p:cNvCxnSpPr/>
            <p:nvPr/>
          </p:nvCxnSpPr>
          <p:spPr>
            <a:xfrm>
              <a:off x="4482353" y="2456335"/>
              <a:ext cx="1203744" cy="0"/>
            </a:xfrm>
            <a:prstGeom prst="line">
              <a:avLst/>
            </a:prstGeom>
            <a:ln w="47625">
              <a:solidFill>
                <a:schemeClr val="accent1">
                  <a:lumMod val="75000"/>
                </a:schemeClr>
              </a:solidFill>
              <a:prstDash val="lgDash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D746CC5-ADF2-0D44-AFB4-024C32373162}"/>
                </a:ext>
              </a:extLst>
            </p:cNvPr>
            <p:cNvCxnSpPr/>
            <p:nvPr/>
          </p:nvCxnSpPr>
          <p:spPr>
            <a:xfrm>
              <a:off x="4473391" y="4025147"/>
              <a:ext cx="1203744" cy="0"/>
            </a:xfrm>
            <a:prstGeom prst="line">
              <a:avLst/>
            </a:prstGeom>
            <a:ln w="47625">
              <a:solidFill>
                <a:srgbClr val="FFFF00"/>
              </a:solidFill>
              <a:prstDash val="lgDashDot"/>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FD4E3FB4-60FA-7F43-8090-F0AC82CF41E6}"/>
                </a:ext>
              </a:extLst>
            </p:cNvPr>
            <p:cNvSpPr/>
            <p:nvPr/>
          </p:nvSpPr>
          <p:spPr>
            <a:xfrm>
              <a:off x="5745527" y="3365685"/>
              <a:ext cx="1348647" cy="1331822"/>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55EC72AB-4817-2148-ACBD-05CE983E7295}"/>
                </a:ext>
              </a:extLst>
            </p:cNvPr>
            <p:cNvSpPr/>
            <p:nvPr/>
          </p:nvSpPr>
          <p:spPr>
            <a:xfrm>
              <a:off x="5745526" y="1790424"/>
              <a:ext cx="1348647" cy="1331822"/>
            </a:xfrm>
            <a:prstGeom prst="ellipse">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FFFF00"/>
                </a:highlight>
                <a:uLnTx/>
                <a:uFillTx/>
                <a:latin typeface="Calibri" panose="020F0502020204030204"/>
                <a:ea typeface="+mn-ea"/>
                <a:cs typeface="+mn-cs"/>
              </a:endParaRPr>
            </a:p>
          </p:txBody>
        </p:sp>
      </p:grpSp>
      <p:cxnSp>
        <p:nvCxnSpPr>
          <p:cNvPr id="22" name="Straight Connector 21">
            <a:extLst>
              <a:ext uri="{FF2B5EF4-FFF2-40B4-BE49-F238E27FC236}">
                <a16:creationId xmlns:a16="http://schemas.microsoft.com/office/drawing/2014/main" id="{4AA19EE2-3E2B-2241-B9DE-2EC6E6235EE9}"/>
              </a:ext>
            </a:extLst>
          </p:cNvPr>
          <p:cNvCxnSpPr>
            <a:cxnSpLocks/>
          </p:cNvCxnSpPr>
          <p:nvPr/>
        </p:nvCxnSpPr>
        <p:spPr>
          <a:xfrm flipV="1">
            <a:off x="6280149" y="3211892"/>
            <a:ext cx="5431493" cy="38070"/>
          </a:xfrm>
          <a:prstGeom prst="line">
            <a:avLst/>
          </a:prstGeom>
          <a:ln w="25400">
            <a:solidFill>
              <a:schemeClr val="bg1"/>
            </a:solidFill>
            <a:prstDash val="lgDashDot"/>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050E4F3-48C2-1845-BB07-6BFE933D7060}"/>
              </a:ext>
            </a:extLst>
          </p:cNvPr>
          <p:cNvSpPr txBox="1"/>
          <p:nvPr/>
        </p:nvSpPr>
        <p:spPr>
          <a:xfrm>
            <a:off x="7283232" y="236034"/>
            <a:ext cx="1497723"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4472C4">
                  <a:lumMod val="75000"/>
                </a:srgb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75000"/>
                  </a:srgb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Sourcing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4472C4">
                  <a:lumMod val="75000"/>
                </a:srgb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24" name="Rectangle 23">
            <a:extLst>
              <a:ext uri="{FF2B5EF4-FFF2-40B4-BE49-F238E27FC236}">
                <a16:creationId xmlns:a16="http://schemas.microsoft.com/office/drawing/2014/main" id="{FFCC39D5-4C9A-364D-BB12-1B9829552D53}"/>
              </a:ext>
            </a:extLst>
          </p:cNvPr>
          <p:cNvSpPr/>
          <p:nvPr/>
        </p:nvSpPr>
        <p:spPr>
          <a:xfrm>
            <a:off x="7271947" y="320700"/>
            <a:ext cx="1509008" cy="75399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44CAF40D-616B-FA40-96C6-DEC067B0008D}"/>
              </a:ext>
            </a:extLst>
          </p:cNvPr>
          <p:cNvSpPr txBox="1"/>
          <p:nvPr/>
        </p:nvSpPr>
        <p:spPr>
          <a:xfrm>
            <a:off x="7294517" y="1213195"/>
            <a:ext cx="1497723"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4472C4">
                  <a:lumMod val="75000"/>
                </a:srgb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75000"/>
                  </a:srgb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Efficiencies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4472C4">
                  <a:lumMod val="75000"/>
                </a:srgb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28" name="Rectangle 27">
            <a:extLst>
              <a:ext uri="{FF2B5EF4-FFF2-40B4-BE49-F238E27FC236}">
                <a16:creationId xmlns:a16="http://schemas.microsoft.com/office/drawing/2014/main" id="{32D8E074-04B6-4F40-8A14-A905A08F7862}"/>
              </a:ext>
            </a:extLst>
          </p:cNvPr>
          <p:cNvSpPr/>
          <p:nvPr/>
        </p:nvSpPr>
        <p:spPr>
          <a:xfrm>
            <a:off x="7283232" y="1297861"/>
            <a:ext cx="1509008" cy="75399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824D5412-7DC6-354D-9BAD-0B8D3620FF21}"/>
              </a:ext>
            </a:extLst>
          </p:cNvPr>
          <p:cNvSpPr txBox="1"/>
          <p:nvPr/>
        </p:nvSpPr>
        <p:spPr>
          <a:xfrm>
            <a:off x="7283232" y="2198777"/>
            <a:ext cx="1497723"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4472C4">
                  <a:lumMod val="75000"/>
                </a:srgb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75000"/>
                  </a:srgb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Service Levels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4472C4">
                  <a:lumMod val="75000"/>
                </a:srgb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31" name="Rectangle 30">
            <a:extLst>
              <a:ext uri="{FF2B5EF4-FFF2-40B4-BE49-F238E27FC236}">
                <a16:creationId xmlns:a16="http://schemas.microsoft.com/office/drawing/2014/main" id="{878842C0-D516-A34F-8B08-895B7CAD1323}"/>
              </a:ext>
            </a:extLst>
          </p:cNvPr>
          <p:cNvSpPr/>
          <p:nvPr/>
        </p:nvSpPr>
        <p:spPr>
          <a:xfrm>
            <a:off x="7271947" y="2283443"/>
            <a:ext cx="1509008" cy="75399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1D47B70D-3299-014E-B7C5-8145B948A64D}"/>
              </a:ext>
            </a:extLst>
          </p:cNvPr>
          <p:cNvSpPr txBox="1"/>
          <p:nvPr/>
        </p:nvSpPr>
        <p:spPr>
          <a:xfrm>
            <a:off x="7292200" y="3328845"/>
            <a:ext cx="1497723"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0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1">
                    <a:lumMod val="75000"/>
                  </a:scheme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Fees, Charges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0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34" name="Rectangle 33">
            <a:extLst>
              <a:ext uri="{FF2B5EF4-FFF2-40B4-BE49-F238E27FC236}">
                <a16:creationId xmlns:a16="http://schemas.microsoft.com/office/drawing/2014/main" id="{E00757B2-AE9D-F74C-A83A-670D1FE990CD}"/>
              </a:ext>
            </a:extLst>
          </p:cNvPr>
          <p:cNvSpPr/>
          <p:nvPr/>
        </p:nvSpPr>
        <p:spPr>
          <a:xfrm>
            <a:off x="7280915" y="3413511"/>
            <a:ext cx="1509008" cy="75399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F7E98530-3BB6-AF4D-AAC2-CBD90099FACC}"/>
              </a:ext>
            </a:extLst>
          </p:cNvPr>
          <p:cNvSpPr txBox="1"/>
          <p:nvPr/>
        </p:nvSpPr>
        <p:spPr>
          <a:xfrm>
            <a:off x="7303485" y="4167507"/>
            <a:ext cx="1497723" cy="120032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4472C4">
                  <a:lumMod val="75000"/>
                </a:srgb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In-sourcing, Grant Funding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4472C4">
                  <a:lumMod val="75000"/>
                </a:srgb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37" name="Rectangle 36">
            <a:extLst>
              <a:ext uri="{FF2B5EF4-FFF2-40B4-BE49-F238E27FC236}">
                <a16:creationId xmlns:a16="http://schemas.microsoft.com/office/drawing/2014/main" id="{E0A1A22A-FE9C-3945-9EBC-5542C8C1333C}"/>
              </a:ext>
            </a:extLst>
          </p:cNvPr>
          <p:cNvSpPr/>
          <p:nvPr/>
        </p:nvSpPr>
        <p:spPr>
          <a:xfrm>
            <a:off x="7292200" y="4390672"/>
            <a:ext cx="1509008" cy="753996"/>
          </a:xfrm>
          <a:prstGeom prst="rect">
            <a:avLst/>
          </a:prstGeom>
          <a:no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FE31BD32-B336-D445-A2FC-20AE958C0D62}"/>
              </a:ext>
            </a:extLst>
          </p:cNvPr>
          <p:cNvSpPr txBox="1"/>
          <p:nvPr/>
        </p:nvSpPr>
        <p:spPr>
          <a:xfrm>
            <a:off x="7292200" y="5291588"/>
            <a:ext cx="1497723"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4472C4">
                  <a:lumMod val="75000"/>
                </a:srgb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75000"/>
                  </a:srgb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Taxes, Rates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4472C4">
                  <a:lumMod val="75000"/>
                </a:srgb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40" name="Rectangle 39">
            <a:extLst>
              <a:ext uri="{FF2B5EF4-FFF2-40B4-BE49-F238E27FC236}">
                <a16:creationId xmlns:a16="http://schemas.microsoft.com/office/drawing/2014/main" id="{0D213D1C-F1AE-8D44-8D7E-1C9373C7E62F}"/>
              </a:ext>
            </a:extLst>
          </p:cNvPr>
          <p:cNvSpPr/>
          <p:nvPr/>
        </p:nvSpPr>
        <p:spPr>
          <a:xfrm>
            <a:off x="7280915" y="5376254"/>
            <a:ext cx="1509008" cy="75399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22504166-7832-C345-9C06-271A87715E48}"/>
              </a:ext>
            </a:extLst>
          </p:cNvPr>
          <p:cNvSpPr txBox="1"/>
          <p:nvPr/>
        </p:nvSpPr>
        <p:spPr>
          <a:xfrm>
            <a:off x="322729" y="389007"/>
            <a:ext cx="4159624"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PBB Blue Print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To Fund the Future</a:t>
            </a:r>
          </a:p>
        </p:txBody>
      </p:sp>
      <p:cxnSp>
        <p:nvCxnSpPr>
          <p:cNvPr id="44" name="Straight Connector 43">
            <a:extLst>
              <a:ext uri="{FF2B5EF4-FFF2-40B4-BE49-F238E27FC236}">
                <a16:creationId xmlns:a16="http://schemas.microsoft.com/office/drawing/2014/main" id="{3BB90F4F-D43A-AF4F-A2A1-02692B1C09E0}"/>
              </a:ext>
            </a:extLst>
          </p:cNvPr>
          <p:cNvCxnSpPr>
            <a:cxnSpLocks/>
          </p:cNvCxnSpPr>
          <p:nvPr/>
        </p:nvCxnSpPr>
        <p:spPr>
          <a:xfrm>
            <a:off x="2302228" y="4383741"/>
            <a:ext cx="0" cy="747464"/>
          </a:xfrm>
          <a:prstGeom prst="line">
            <a:avLst/>
          </a:prstGeom>
          <a:ln w="47625">
            <a:solidFill>
              <a:schemeClr val="accent1">
                <a:lumMod val="75000"/>
              </a:schemeClr>
            </a:solidFill>
            <a:prstDash val="lgDashDot"/>
          </a:ln>
        </p:spPr>
        <p:style>
          <a:lnRef idx="1">
            <a:schemeClr val="accent1"/>
          </a:lnRef>
          <a:fillRef idx="0">
            <a:schemeClr val="accent1"/>
          </a:fillRef>
          <a:effectRef idx="0">
            <a:schemeClr val="accent1"/>
          </a:effectRef>
          <a:fontRef idx="minor">
            <a:schemeClr val="tx1"/>
          </a:fontRef>
        </p:style>
      </p:cxnSp>
      <p:cxnSp>
        <p:nvCxnSpPr>
          <p:cNvPr id="47" name="Elbow Connector 46">
            <a:extLst>
              <a:ext uri="{FF2B5EF4-FFF2-40B4-BE49-F238E27FC236}">
                <a16:creationId xmlns:a16="http://schemas.microsoft.com/office/drawing/2014/main" id="{354F3A61-2113-4942-B1F6-2E2D3FFACBBB}"/>
              </a:ext>
            </a:extLst>
          </p:cNvPr>
          <p:cNvCxnSpPr>
            <a:cxnSpLocks/>
          </p:cNvCxnSpPr>
          <p:nvPr/>
        </p:nvCxnSpPr>
        <p:spPr>
          <a:xfrm>
            <a:off x="6852873" y="2468059"/>
            <a:ext cx="393674" cy="204106"/>
          </a:xfrm>
          <a:prstGeom prst="bentConnector3">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Elbow Connector 48">
            <a:extLst>
              <a:ext uri="{FF2B5EF4-FFF2-40B4-BE49-F238E27FC236}">
                <a16:creationId xmlns:a16="http://schemas.microsoft.com/office/drawing/2014/main" id="{0D22D45F-C726-2D45-9D4F-5C47F3C38FB0}"/>
              </a:ext>
            </a:extLst>
          </p:cNvPr>
          <p:cNvCxnSpPr>
            <a:cxnSpLocks/>
          </p:cNvCxnSpPr>
          <p:nvPr/>
        </p:nvCxnSpPr>
        <p:spPr>
          <a:xfrm flipV="1">
            <a:off x="6852873" y="1680721"/>
            <a:ext cx="404959" cy="781476"/>
          </a:xfrm>
          <a:prstGeom prst="bentConnector3">
            <a:avLst>
              <a:gd name="adj1" fmla="val 48553"/>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Elbow Connector 50">
            <a:extLst>
              <a:ext uri="{FF2B5EF4-FFF2-40B4-BE49-F238E27FC236}">
                <a16:creationId xmlns:a16="http://schemas.microsoft.com/office/drawing/2014/main" id="{56E5138F-D877-984D-96EB-3E58215DFEC5}"/>
              </a:ext>
            </a:extLst>
          </p:cNvPr>
          <p:cNvCxnSpPr>
            <a:cxnSpLocks/>
          </p:cNvCxnSpPr>
          <p:nvPr/>
        </p:nvCxnSpPr>
        <p:spPr>
          <a:xfrm flipV="1">
            <a:off x="6949358" y="697698"/>
            <a:ext cx="304027" cy="1767554"/>
          </a:xfrm>
          <a:prstGeom prst="bentConnector3">
            <a:avLst>
              <a:gd name="adj1" fmla="val 34171"/>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Elbow Connector 52">
            <a:extLst>
              <a:ext uri="{FF2B5EF4-FFF2-40B4-BE49-F238E27FC236}">
                <a16:creationId xmlns:a16="http://schemas.microsoft.com/office/drawing/2014/main" id="{BDD5CF2D-5FE2-7343-93C0-219C0600DE04}"/>
              </a:ext>
            </a:extLst>
          </p:cNvPr>
          <p:cNvCxnSpPr>
            <a:cxnSpLocks/>
          </p:cNvCxnSpPr>
          <p:nvPr/>
        </p:nvCxnSpPr>
        <p:spPr>
          <a:xfrm flipV="1">
            <a:off x="6967920" y="3766085"/>
            <a:ext cx="312995" cy="253528"/>
          </a:xfrm>
          <a:prstGeom prst="bentConnector3">
            <a:avLst>
              <a:gd name="adj1" fmla="val 33934"/>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Elbow Connector 54">
            <a:extLst>
              <a:ext uri="{FF2B5EF4-FFF2-40B4-BE49-F238E27FC236}">
                <a16:creationId xmlns:a16="http://schemas.microsoft.com/office/drawing/2014/main" id="{424CEE8A-B541-314A-A8D3-51F596408C3C}"/>
              </a:ext>
            </a:extLst>
          </p:cNvPr>
          <p:cNvCxnSpPr>
            <a:cxnSpLocks/>
          </p:cNvCxnSpPr>
          <p:nvPr/>
        </p:nvCxnSpPr>
        <p:spPr>
          <a:xfrm>
            <a:off x="6967920" y="4019613"/>
            <a:ext cx="324280" cy="723633"/>
          </a:xfrm>
          <a:prstGeom prst="bentConnector3">
            <a:avLst>
              <a:gd name="adj1" fmla="val 32686"/>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7" name="Elbow Connector 56">
            <a:extLst>
              <a:ext uri="{FF2B5EF4-FFF2-40B4-BE49-F238E27FC236}">
                <a16:creationId xmlns:a16="http://schemas.microsoft.com/office/drawing/2014/main" id="{A9F991F0-86F7-0440-8ABE-CB2067177614}"/>
              </a:ext>
            </a:extLst>
          </p:cNvPr>
          <p:cNvCxnSpPr>
            <a:cxnSpLocks/>
          </p:cNvCxnSpPr>
          <p:nvPr/>
        </p:nvCxnSpPr>
        <p:spPr>
          <a:xfrm>
            <a:off x="6874041" y="4031596"/>
            <a:ext cx="402641" cy="1721656"/>
          </a:xfrm>
          <a:prstGeom prst="bentConnector3">
            <a:avLst>
              <a:gd name="adj1" fmla="val 50001"/>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62" name="Picture 61">
            <a:extLst>
              <a:ext uri="{FF2B5EF4-FFF2-40B4-BE49-F238E27FC236}">
                <a16:creationId xmlns:a16="http://schemas.microsoft.com/office/drawing/2014/main" id="{8CAE440D-D7EF-194A-A68E-E5FB46A4B6FA}"/>
              </a:ext>
            </a:extLst>
          </p:cNvPr>
          <p:cNvPicPr>
            <a:picLocks noChangeAspect="1"/>
          </p:cNvPicPr>
          <p:nvPr/>
        </p:nvPicPr>
        <p:blipFill>
          <a:blip r:embed="rId2"/>
          <a:stretch>
            <a:fillRect/>
          </a:stretch>
        </p:blipFill>
        <p:spPr>
          <a:xfrm>
            <a:off x="10274300" y="6077503"/>
            <a:ext cx="1887534" cy="512664"/>
          </a:xfrm>
          <a:prstGeom prst="rect">
            <a:avLst/>
          </a:prstGeom>
        </p:spPr>
      </p:pic>
      <p:sp>
        <p:nvSpPr>
          <p:cNvPr id="69" name="TextBox 68">
            <a:extLst>
              <a:ext uri="{FF2B5EF4-FFF2-40B4-BE49-F238E27FC236}">
                <a16:creationId xmlns:a16="http://schemas.microsoft.com/office/drawing/2014/main" id="{9C38CD03-9FA2-7847-A87D-2C7B3CB39310}"/>
              </a:ext>
            </a:extLst>
          </p:cNvPr>
          <p:cNvSpPr txBox="1"/>
          <p:nvPr/>
        </p:nvSpPr>
        <p:spPr>
          <a:xfrm>
            <a:off x="8859370" y="3419500"/>
            <a:ext cx="3205024" cy="830997"/>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chemeClr val="accent1">
                    <a:lumMod val="75000"/>
                  </a:schemeClr>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Do our fees cover the costs of providing the service?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chemeClr val="accent1">
                    <a:lumMod val="75000"/>
                  </a:schemeClr>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Can we in-source, or provide any services regionally for a fee?</a:t>
            </a:r>
          </a:p>
        </p:txBody>
      </p:sp>
      <p:sp>
        <p:nvSpPr>
          <p:cNvPr id="70" name="TextBox 69">
            <a:extLst>
              <a:ext uri="{FF2B5EF4-FFF2-40B4-BE49-F238E27FC236}">
                <a16:creationId xmlns:a16="http://schemas.microsoft.com/office/drawing/2014/main" id="{F954091F-9B29-5D41-B75C-DB5753628D20}"/>
              </a:ext>
            </a:extLst>
          </p:cNvPr>
          <p:cNvSpPr txBox="1"/>
          <p:nvPr/>
        </p:nvSpPr>
        <p:spPr>
          <a:xfrm>
            <a:off x="8859370" y="4415233"/>
            <a:ext cx="3155428" cy="830997"/>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00"/>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Are we reporting the true cost of services to granting agency?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00"/>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Can we recoup additional funding, or attain new grant opportunities?</a:t>
            </a:r>
          </a:p>
        </p:txBody>
      </p:sp>
      <p:sp>
        <p:nvSpPr>
          <p:cNvPr id="71" name="TextBox 70">
            <a:extLst>
              <a:ext uri="{FF2B5EF4-FFF2-40B4-BE49-F238E27FC236}">
                <a16:creationId xmlns:a16="http://schemas.microsoft.com/office/drawing/2014/main" id="{5598DD4E-F8BF-E548-A2AC-01E4DF924DD6}"/>
              </a:ext>
            </a:extLst>
          </p:cNvPr>
          <p:cNvSpPr txBox="1"/>
          <p:nvPr/>
        </p:nvSpPr>
        <p:spPr>
          <a:xfrm>
            <a:off x="8859370" y="5381274"/>
            <a:ext cx="3155428" cy="830997"/>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472C4">
                    <a:lumMod val="75000"/>
                  </a:srgbClr>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Last resort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472C4">
                    <a:lumMod val="75000"/>
                  </a:srgbClr>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Do we have no options left besides raising additional revenue from tax and rate payers?</a:t>
            </a:r>
          </a:p>
        </p:txBody>
      </p:sp>
      <p:sp>
        <p:nvSpPr>
          <p:cNvPr id="38" name="TextBox 37">
            <a:extLst>
              <a:ext uri="{FF2B5EF4-FFF2-40B4-BE49-F238E27FC236}">
                <a16:creationId xmlns:a16="http://schemas.microsoft.com/office/drawing/2014/main" id="{35464243-E6B8-6249-B293-B354EA121866}"/>
              </a:ext>
            </a:extLst>
          </p:cNvPr>
          <p:cNvSpPr txBox="1"/>
          <p:nvPr/>
        </p:nvSpPr>
        <p:spPr>
          <a:xfrm>
            <a:off x="8859370" y="333400"/>
            <a:ext cx="3155428" cy="830997"/>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472C4">
                    <a:lumMod val="75000"/>
                  </a:srgbClr>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Can we leverage partners, or source services with public/private providers, in order to free up our resources?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472C4">
                    <a:lumMod val="75000"/>
                  </a:srgbClr>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Focus on the “irreducible core”</a:t>
            </a:r>
          </a:p>
        </p:txBody>
      </p:sp>
      <p:sp>
        <p:nvSpPr>
          <p:cNvPr id="42" name="TextBox 41">
            <a:extLst>
              <a:ext uri="{FF2B5EF4-FFF2-40B4-BE49-F238E27FC236}">
                <a16:creationId xmlns:a16="http://schemas.microsoft.com/office/drawing/2014/main" id="{27211DD8-2E25-6D4C-A6BD-7478F8052FE0}"/>
              </a:ext>
            </a:extLst>
          </p:cNvPr>
          <p:cNvSpPr txBox="1"/>
          <p:nvPr/>
        </p:nvSpPr>
        <p:spPr>
          <a:xfrm>
            <a:off x="8859370" y="1329133"/>
            <a:ext cx="3155428" cy="830997"/>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472C4">
                    <a:lumMod val="75000"/>
                  </a:srgbClr>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Can we apply technology to automate or free up human resources?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472C4">
                    <a:lumMod val="75000"/>
                  </a:srgbClr>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Can we augment service delivery with volunteers?</a:t>
            </a:r>
          </a:p>
        </p:txBody>
      </p:sp>
      <p:sp>
        <p:nvSpPr>
          <p:cNvPr id="43" name="TextBox 42">
            <a:extLst>
              <a:ext uri="{FF2B5EF4-FFF2-40B4-BE49-F238E27FC236}">
                <a16:creationId xmlns:a16="http://schemas.microsoft.com/office/drawing/2014/main" id="{1049F361-994B-CC4A-8E9B-097C757300B1}"/>
              </a:ext>
            </a:extLst>
          </p:cNvPr>
          <p:cNvSpPr txBox="1"/>
          <p:nvPr/>
        </p:nvSpPr>
        <p:spPr>
          <a:xfrm>
            <a:off x="8859370" y="2295174"/>
            <a:ext cx="3155428" cy="830997"/>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472C4">
                    <a:lumMod val="75000"/>
                  </a:srgbClr>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For programs less aligned with Results, can we reduce service levels, and free up resources? Or, can we eliminate services to free resources?</a:t>
            </a:r>
          </a:p>
        </p:txBody>
      </p:sp>
    </p:spTree>
    <p:extLst>
      <p:ext uri="{BB962C8B-B14F-4D97-AF65-F5344CB8AC3E}">
        <p14:creationId xmlns:p14="http://schemas.microsoft.com/office/powerpoint/2010/main" val="635616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hape 167">
            <a:extLst>
              <a:ext uri="{FF2B5EF4-FFF2-40B4-BE49-F238E27FC236}">
                <a16:creationId xmlns:a16="http://schemas.microsoft.com/office/drawing/2014/main" id="{B8646980-29FC-5F43-BE55-17FDFCE599C7}"/>
              </a:ext>
            </a:extLst>
          </p:cNvPr>
          <p:cNvSpPr>
            <a:spLocks noGrp="1"/>
          </p:cNvSpPr>
          <p:nvPr>
            <p:ph type="title"/>
          </p:nvPr>
        </p:nvSpPr>
        <p:spPr>
          <a:xfrm>
            <a:off x="533400" y="234950"/>
            <a:ext cx="11118850" cy="984250"/>
          </a:xfrm>
          <a:prstGeom prst="rect">
            <a:avLst/>
          </a:prstGeom>
          <a:effectLst>
            <a:outerShdw blurRad="50800" dist="38100" dir="2700000" algn="tl" rotWithShape="0">
              <a:prstClr val="black">
                <a:alpha val="50000"/>
              </a:prstClr>
            </a:outerShdw>
          </a:effectLst>
        </p:spPr>
        <p:txBody>
          <a:bodyPr>
            <a:normAutofit/>
          </a:bodyPr>
          <a:lstStyle/>
          <a:p>
            <a:r>
              <a:rPr lang="en-US" sz="4400" b="1" dirty="0">
                <a:solidFill>
                  <a:srgbClr val="0070C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In-Sourcing</a:t>
            </a:r>
            <a:endParaRPr sz="4400" b="1" dirty="0">
              <a:solidFill>
                <a:srgbClr val="0070C0"/>
              </a:solidFill>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grpSp>
        <p:nvGrpSpPr>
          <p:cNvPr id="26" name="Group 25">
            <a:extLst>
              <a:ext uri="{FF2B5EF4-FFF2-40B4-BE49-F238E27FC236}">
                <a16:creationId xmlns:a16="http://schemas.microsoft.com/office/drawing/2014/main" id="{1E9B7E66-5258-D540-821C-143880CFC675}"/>
              </a:ext>
            </a:extLst>
          </p:cNvPr>
          <p:cNvGrpSpPr/>
          <p:nvPr/>
        </p:nvGrpSpPr>
        <p:grpSpPr>
          <a:xfrm>
            <a:off x="9501085" y="777499"/>
            <a:ext cx="2148114" cy="476249"/>
            <a:chOff x="9878449" y="762985"/>
            <a:chExt cx="2148114" cy="476249"/>
          </a:xfrm>
        </p:grpSpPr>
        <p:sp>
          <p:nvSpPr>
            <p:cNvPr id="27" name="TextBox 26">
              <a:extLst>
                <a:ext uri="{FF2B5EF4-FFF2-40B4-BE49-F238E27FC236}">
                  <a16:creationId xmlns:a16="http://schemas.microsoft.com/office/drawing/2014/main" id="{B33F8FD4-C16F-504E-A5E5-9E5962E3D875}"/>
                </a:ext>
              </a:extLst>
            </p:cNvPr>
            <p:cNvSpPr txBox="1"/>
            <p:nvPr/>
          </p:nvSpPr>
          <p:spPr>
            <a:xfrm>
              <a:off x="9878449" y="842091"/>
              <a:ext cx="2148114" cy="318036"/>
            </a:xfrm>
            <a:prstGeom prst="rect">
              <a:avLst/>
            </a:prstGeom>
            <a:solidFill>
              <a:srgbClr val="00B05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lang="en-US" sz="1400" dirty="0">
                  <a:solidFill>
                    <a:srgbClr val="FFFFFF"/>
                  </a:solidFill>
                  <a:latin typeface="Arial Narrow" panose="020B0604020202020204" pitchFamily="34" charset="0"/>
                  <a:ea typeface="Helvetica Neue Thin" panose="020B0403020202020204" pitchFamily="34" charset="0"/>
                  <a:cs typeface="Arial Narrow" panose="020B0604020202020204" pitchFamily="34" charset="0"/>
                  <a:sym typeface="Helvetica Neue Light"/>
                </a:rPr>
                <a:t> fleet services</a:t>
              </a:r>
              <a:endParaRPr kumimoji="0" lang="en-US" sz="1400" b="0" i="0" u="none" strike="noStrike" kern="1200" cap="none" spc="0" normalizeH="0" baseline="0" noProof="0" dirty="0">
                <a:ln>
                  <a:noFill/>
                </a:ln>
                <a:solidFill>
                  <a:srgbClr val="FFFFFF"/>
                </a:solidFill>
                <a:effectLst/>
                <a:uLnTx/>
                <a:uFillTx/>
                <a:latin typeface="Arial Narrow" panose="020B0604020202020204" pitchFamily="34" charset="0"/>
                <a:ea typeface="Helvetica Neue Thin" panose="020B0403020202020204" pitchFamily="34" charset="0"/>
                <a:cs typeface="Arial Narrow" panose="020B0604020202020204" pitchFamily="34" charset="0"/>
                <a:sym typeface="Helvetica Neue Light"/>
              </a:endParaRPr>
            </a:p>
          </p:txBody>
        </p:sp>
        <p:sp>
          <p:nvSpPr>
            <p:cNvPr id="28" name="Rectangle 27">
              <a:extLst>
                <a:ext uri="{FF2B5EF4-FFF2-40B4-BE49-F238E27FC236}">
                  <a16:creationId xmlns:a16="http://schemas.microsoft.com/office/drawing/2014/main" id="{8CDEAF26-0210-9B4F-BAB3-476F9C30A4E9}"/>
                </a:ext>
              </a:extLst>
            </p:cNvPr>
            <p:cNvSpPr/>
            <p:nvPr/>
          </p:nvSpPr>
          <p:spPr>
            <a:xfrm>
              <a:off x="10252763" y="762985"/>
              <a:ext cx="1399487" cy="476249"/>
            </a:xfrm>
            <a:prstGeom prst="rect">
              <a:avLst/>
            </a:prstGeom>
            <a:noFill/>
          </p:spPr>
          <p:txBody>
            <a:bodyPr wrap="none" lIns="91440" tIns="45720" rIns="91440" bIns="4572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noFill/>
                    <a:prstDash val="solid"/>
                  </a:ln>
                  <a:solidFill>
                    <a:sysClr val="windowText" lastClr="00000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ENGLEWOOD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2700">
                    <a:noFill/>
                    <a:prstDash val="solid"/>
                  </a:ln>
                  <a:solidFill>
                    <a:sysClr val="windowText" lastClr="00000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COLORADO</a:t>
              </a:r>
            </a:p>
          </p:txBody>
        </p:sp>
      </p:grpSp>
      <p:pic>
        <p:nvPicPr>
          <p:cNvPr id="2" name="Picture 1">
            <a:extLst>
              <a:ext uri="{FF2B5EF4-FFF2-40B4-BE49-F238E27FC236}">
                <a16:creationId xmlns:a16="http://schemas.microsoft.com/office/drawing/2014/main" id="{0D3C2C8B-A46A-484A-B210-16724483AE5A}"/>
              </a:ext>
            </a:extLst>
          </p:cNvPr>
          <p:cNvPicPr>
            <a:picLocks noChangeAspect="1"/>
          </p:cNvPicPr>
          <p:nvPr/>
        </p:nvPicPr>
        <p:blipFill rotWithShape="1">
          <a:blip r:embed="rId3"/>
          <a:srcRect t="829"/>
          <a:stretch/>
        </p:blipFill>
        <p:spPr>
          <a:xfrm>
            <a:off x="533400" y="1618848"/>
            <a:ext cx="6455229" cy="3588552"/>
          </a:xfrm>
          <a:prstGeom prst="rect">
            <a:avLst/>
          </a:prstGeom>
          <a:ln>
            <a:solidFill>
              <a:srgbClr val="0070C0"/>
            </a:solid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501F02C7-D9D1-D242-B957-9F6A7AFF1A16}"/>
              </a:ext>
            </a:extLst>
          </p:cNvPr>
          <p:cNvPicPr>
            <a:picLocks noChangeAspect="1"/>
          </p:cNvPicPr>
          <p:nvPr/>
        </p:nvPicPr>
        <p:blipFill>
          <a:blip r:embed="rId4"/>
          <a:stretch>
            <a:fillRect/>
          </a:stretch>
        </p:blipFill>
        <p:spPr>
          <a:xfrm>
            <a:off x="7250188" y="1566527"/>
            <a:ext cx="4399011" cy="4257866"/>
          </a:xfrm>
          <a:prstGeom prst="rect">
            <a:avLst/>
          </a:prstGeom>
        </p:spPr>
      </p:pic>
      <p:pic>
        <p:nvPicPr>
          <p:cNvPr id="4" name="Picture 3">
            <a:extLst>
              <a:ext uri="{FF2B5EF4-FFF2-40B4-BE49-F238E27FC236}">
                <a16:creationId xmlns:a16="http://schemas.microsoft.com/office/drawing/2014/main" id="{8CA601B5-E31B-F246-B4A4-0DA1FD646537}"/>
              </a:ext>
            </a:extLst>
          </p:cNvPr>
          <p:cNvPicPr>
            <a:picLocks noChangeAspect="1"/>
          </p:cNvPicPr>
          <p:nvPr/>
        </p:nvPicPr>
        <p:blipFill>
          <a:blip r:embed="rId5"/>
          <a:stretch>
            <a:fillRect/>
          </a:stretch>
        </p:blipFill>
        <p:spPr>
          <a:xfrm>
            <a:off x="533400" y="5448119"/>
            <a:ext cx="6455229" cy="1042834"/>
          </a:xfrm>
          <a:prstGeom prst="rect">
            <a:avLst/>
          </a:prstGeom>
        </p:spPr>
      </p:pic>
      <p:sp>
        <p:nvSpPr>
          <p:cNvPr id="5" name="Oval 4">
            <a:extLst>
              <a:ext uri="{FF2B5EF4-FFF2-40B4-BE49-F238E27FC236}">
                <a16:creationId xmlns:a16="http://schemas.microsoft.com/office/drawing/2014/main" id="{A3151A8F-C997-AE40-B195-1FCB61B81804}"/>
              </a:ext>
            </a:extLst>
          </p:cNvPr>
          <p:cNvSpPr/>
          <p:nvPr/>
        </p:nvSpPr>
        <p:spPr>
          <a:xfrm>
            <a:off x="7503886" y="3420822"/>
            <a:ext cx="827314" cy="549276"/>
          </a:xfrm>
          <a:prstGeom prst="ellipse">
            <a:avLst/>
          </a:prstGeom>
          <a:solidFill>
            <a:srgbClr val="FFFF00">
              <a:alpha val="0"/>
            </a:srgbClr>
          </a:solidFill>
          <a:ln w="104775" cap="flat">
            <a:solidFill>
              <a:srgbClr val="0070C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FFFFFF"/>
              </a:solidFill>
              <a:effectLst/>
              <a:uFillTx/>
              <a:latin typeface="+mn-lt"/>
              <a:ea typeface="+mn-ea"/>
              <a:cs typeface="+mn-cs"/>
              <a:sym typeface="Helvetica Neue Light"/>
            </a:endParaRPr>
          </a:p>
        </p:txBody>
      </p:sp>
      <p:sp>
        <p:nvSpPr>
          <p:cNvPr id="10" name="Oval 9">
            <a:extLst>
              <a:ext uri="{FF2B5EF4-FFF2-40B4-BE49-F238E27FC236}">
                <a16:creationId xmlns:a16="http://schemas.microsoft.com/office/drawing/2014/main" id="{C5AEAF41-7898-984D-86BC-988ACE9F8501}"/>
              </a:ext>
            </a:extLst>
          </p:cNvPr>
          <p:cNvSpPr/>
          <p:nvPr/>
        </p:nvSpPr>
        <p:spPr>
          <a:xfrm>
            <a:off x="10491114" y="3724488"/>
            <a:ext cx="827314" cy="549276"/>
          </a:xfrm>
          <a:prstGeom prst="ellipse">
            <a:avLst/>
          </a:prstGeom>
          <a:solidFill>
            <a:srgbClr val="FFFF00">
              <a:alpha val="0"/>
            </a:srgbClr>
          </a:solidFill>
          <a:ln w="104775" cap="flat">
            <a:solidFill>
              <a:srgbClr val="0070C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FFFFFF"/>
              </a:solidFill>
              <a:effectLst/>
              <a:uFillTx/>
              <a:latin typeface="+mn-lt"/>
              <a:ea typeface="+mn-ea"/>
              <a:cs typeface="+mn-cs"/>
              <a:sym typeface="Helvetica Neue Light"/>
            </a:endParaRPr>
          </a:p>
        </p:txBody>
      </p:sp>
      <p:sp>
        <p:nvSpPr>
          <p:cNvPr id="6" name="Striped Right Arrow 5">
            <a:extLst>
              <a:ext uri="{FF2B5EF4-FFF2-40B4-BE49-F238E27FC236}">
                <a16:creationId xmlns:a16="http://schemas.microsoft.com/office/drawing/2014/main" id="{C9A27D51-F208-9A4E-940E-0D724364D630}"/>
              </a:ext>
            </a:extLst>
          </p:cNvPr>
          <p:cNvSpPr/>
          <p:nvPr/>
        </p:nvSpPr>
        <p:spPr>
          <a:xfrm>
            <a:off x="8351614" y="3558141"/>
            <a:ext cx="937530" cy="273630"/>
          </a:xfrm>
          <a:prstGeom prst="stripedRightArrow">
            <a:avLst/>
          </a:prstGeom>
          <a:solidFill>
            <a:srgbClr val="FFFF00"/>
          </a:solidFill>
          <a:ln w="12700" cap="flat">
            <a:solidFill>
              <a:srgbClr val="0070C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FFFFFF"/>
              </a:solidFill>
              <a:effectLst/>
              <a:uFillTx/>
              <a:latin typeface="+mn-lt"/>
              <a:ea typeface="+mn-ea"/>
              <a:cs typeface="+mn-cs"/>
              <a:sym typeface="Helvetica Neue Light"/>
            </a:endParaRPr>
          </a:p>
        </p:txBody>
      </p:sp>
      <p:sp>
        <p:nvSpPr>
          <p:cNvPr id="12" name="Striped Right Arrow 11">
            <a:extLst>
              <a:ext uri="{FF2B5EF4-FFF2-40B4-BE49-F238E27FC236}">
                <a16:creationId xmlns:a16="http://schemas.microsoft.com/office/drawing/2014/main" id="{0CC90D3E-B5B2-A647-85F1-6660C7F817CB}"/>
              </a:ext>
            </a:extLst>
          </p:cNvPr>
          <p:cNvSpPr/>
          <p:nvPr/>
        </p:nvSpPr>
        <p:spPr>
          <a:xfrm rot="12198783">
            <a:off x="9888053" y="3823504"/>
            <a:ext cx="692289" cy="206765"/>
          </a:xfrm>
          <a:prstGeom prst="stripedRightArrow">
            <a:avLst/>
          </a:prstGeom>
          <a:solidFill>
            <a:srgbClr val="FFFF00"/>
          </a:solidFill>
          <a:ln w="12700" cap="flat">
            <a:solidFill>
              <a:srgbClr val="0070C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FFFFFF"/>
              </a:solidFill>
              <a:effectLst/>
              <a:uFillTx/>
              <a:latin typeface="+mn-lt"/>
              <a:ea typeface="+mn-ea"/>
              <a:cs typeface="+mn-cs"/>
              <a:sym typeface="Helvetica Neue Light"/>
            </a:endParaRPr>
          </a:p>
        </p:txBody>
      </p:sp>
      <p:pic>
        <p:nvPicPr>
          <p:cNvPr id="7" name="Picture 6">
            <a:extLst>
              <a:ext uri="{FF2B5EF4-FFF2-40B4-BE49-F238E27FC236}">
                <a16:creationId xmlns:a16="http://schemas.microsoft.com/office/drawing/2014/main" id="{0E442575-9735-1D43-B6AF-AEEE7C8949A2}"/>
              </a:ext>
            </a:extLst>
          </p:cNvPr>
          <p:cNvPicPr>
            <a:picLocks noChangeAspect="1"/>
          </p:cNvPicPr>
          <p:nvPr/>
        </p:nvPicPr>
        <p:blipFill>
          <a:blip r:embed="rId6"/>
          <a:stretch>
            <a:fillRect/>
          </a:stretch>
        </p:blipFill>
        <p:spPr>
          <a:xfrm>
            <a:off x="7024446" y="5148266"/>
            <a:ext cx="4879522" cy="15820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22735886"/>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AFE671A0-5A62-E74F-B26F-D67160AEBE4B}"/>
              </a:ext>
            </a:extLst>
          </p:cNvPr>
          <p:cNvPicPr>
            <a:picLocks noChangeAspect="1"/>
          </p:cNvPicPr>
          <p:nvPr/>
        </p:nvPicPr>
        <p:blipFill>
          <a:blip r:embed="rId3"/>
          <a:stretch>
            <a:fillRect/>
          </a:stretch>
        </p:blipFill>
        <p:spPr>
          <a:xfrm>
            <a:off x="1205117" y="1614158"/>
            <a:ext cx="4883420" cy="3277342"/>
          </a:xfrm>
          <a:prstGeom prst="rect">
            <a:avLst/>
          </a:prstGeom>
        </p:spPr>
      </p:pic>
      <p:sp>
        <p:nvSpPr>
          <p:cNvPr id="22" name="Shape 167">
            <a:extLst>
              <a:ext uri="{FF2B5EF4-FFF2-40B4-BE49-F238E27FC236}">
                <a16:creationId xmlns:a16="http://schemas.microsoft.com/office/drawing/2014/main" id="{B8646980-29FC-5F43-BE55-17FDFCE599C7}"/>
              </a:ext>
            </a:extLst>
          </p:cNvPr>
          <p:cNvSpPr>
            <a:spLocks noGrp="1"/>
          </p:cNvSpPr>
          <p:nvPr>
            <p:ph type="title"/>
          </p:nvPr>
        </p:nvSpPr>
        <p:spPr>
          <a:xfrm>
            <a:off x="533400" y="234950"/>
            <a:ext cx="11118850" cy="984250"/>
          </a:xfrm>
          <a:prstGeom prst="rect">
            <a:avLst/>
          </a:prstGeom>
          <a:effectLst>
            <a:outerShdw blurRad="50800" dist="38100" dir="2700000" algn="tl" rotWithShape="0">
              <a:prstClr val="black">
                <a:alpha val="50000"/>
              </a:prstClr>
            </a:outerShdw>
          </a:effectLst>
        </p:spPr>
        <p:txBody>
          <a:bodyPr>
            <a:normAutofit/>
          </a:bodyPr>
          <a:lstStyle/>
          <a:p>
            <a:r>
              <a:rPr lang="en-US" sz="4400" b="1" dirty="0">
                <a:solidFill>
                  <a:srgbClr val="0070C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In-Sourcing</a:t>
            </a:r>
            <a:endParaRPr sz="4400" b="1" dirty="0">
              <a:solidFill>
                <a:srgbClr val="0070C0"/>
              </a:solidFill>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grpSp>
        <p:nvGrpSpPr>
          <p:cNvPr id="26" name="Group 25">
            <a:extLst>
              <a:ext uri="{FF2B5EF4-FFF2-40B4-BE49-F238E27FC236}">
                <a16:creationId xmlns:a16="http://schemas.microsoft.com/office/drawing/2014/main" id="{1E9B7E66-5258-D540-821C-143880CFC675}"/>
              </a:ext>
            </a:extLst>
          </p:cNvPr>
          <p:cNvGrpSpPr/>
          <p:nvPr/>
        </p:nvGrpSpPr>
        <p:grpSpPr>
          <a:xfrm>
            <a:off x="9501085" y="777499"/>
            <a:ext cx="2148114" cy="476249"/>
            <a:chOff x="9878449" y="762985"/>
            <a:chExt cx="2148114" cy="476249"/>
          </a:xfrm>
        </p:grpSpPr>
        <p:sp>
          <p:nvSpPr>
            <p:cNvPr id="27" name="TextBox 26">
              <a:extLst>
                <a:ext uri="{FF2B5EF4-FFF2-40B4-BE49-F238E27FC236}">
                  <a16:creationId xmlns:a16="http://schemas.microsoft.com/office/drawing/2014/main" id="{B33F8FD4-C16F-504E-A5E5-9E5962E3D875}"/>
                </a:ext>
              </a:extLst>
            </p:cNvPr>
            <p:cNvSpPr txBox="1"/>
            <p:nvPr/>
          </p:nvSpPr>
          <p:spPr>
            <a:xfrm>
              <a:off x="9878449" y="842091"/>
              <a:ext cx="2148114" cy="318036"/>
            </a:xfrm>
            <a:prstGeom prst="rect">
              <a:avLst/>
            </a:prstGeom>
            <a:solidFill>
              <a:srgbClr val="00B05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lang="en-US" sz="1400" dirty="0">
                  <a:solidFill>
                    <a:srgbClr val="FFFFFF"/>
                  </a:solidFill>
                  <a:latin typeface="Arial Narrow" panose="020B0604020202020204" pitchFamily="34" charset="0"/>
                  <a:ea typeface="Helvetica Neue Thin" panose="020B0403020202020204" pitchFamily="34" charset="0"/>
                  <a:cs typeface="Arial Narrow" panose="020B0604020202020204" pitchFamily="34" charset="0"/>
                  <a:sym typeface="Helvetica Neue Light"/>
                </a:rPr>
                <a:t> fire services</a:t>
              </a:r>
              <a:endParaRPr kumimoji="0" lang="en-US" sz="1400" b="0" i="0" u="none" strike="noStrike" kern="1200" cap="none" spc="0" normalizeH="0" baseline="0" noProof="0" dirty="0">
                <a:ln>
                  <a:noFill/>
                </a:ln>
                <a:solidFill>
                  <a:srgbClr val="FFFFFF"/>
                </a:solidFill>
                <a:effectLst/>
                <a:uLnTx/>
                <a:uFillTx/>
                <a:latin typeface="Arial Narrow" panose="020B0604020202020204" pitchFamily="34" charset="0"/>
                <a:ea typeface="Helvetica Neue Thin" panose="020B0403020202020204" pitchFamily="34" charset="0"/>
                <a:cs typeface="Arial Narrow" panose="020B0604020202020204" pitchFamily="34" charset="0"/>
                <a:sym typeface="Helvetica Neue Light"/>
              </a:endParaRPr>
            </a:p>
          </p:txBody>
        </p:sp>
        <p:sp>
          <p:nvSpPr>
            <p:cNvPr id="28" name="Rectangle 27">
              <a:extLst>
                <a:ext uri="{FF2B5EF4-FFF2-40B4-BE49-F238E27FC236}">
                  <a16:creationId xmlns:a16="http://schemas.microsoft.com/office/drawing/2014/main" id="{8CDEAF26-0210-9B4F-BAB3-476F9C30A4E9}"/>
                </a:ext>
              </a:extLst>
            </p:cNvPr>
            <p:cNvSpPr/>
            <p:nvPr/>
          </p:nvSpPr>
          <p:spPr>
            <a:xfrm>
              <a:off x="10252763" y="762985"/>
              <a:ext cx="1399487" cy="476249"/>
            </a:xfrm>
            <a:prstGeom prst="rect">
              <a:avLst/>
            </a:prstGeom>
            <a:noFill/>
          </p:spPr>
          <p:txBody>
            <a:bodyPr wrap="none" lIns="91440" tIns="45720" rIns="91440" bIns="4572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noFill/>
                    <a:prstDash val="solid"/>
                  </a:ln>
                  <a:solidFill>
                    <a:sysClr val="windowText" lastClr="00000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DENVER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2700">
                    <a:noFill/>
                    <a:prstDash val="solid"/>
                  </a:ln>
                  <a:solidFill>
                    <a:sysClr val="windowText" lastClr="00000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COLORADO</a:t>
              </a:r>
            </a:p>
          </p:txBody>
        </p:sp>
      </p:grpSp>
      <p:pic>
        <p:nvPicPr>
          <p:cNvPr id="2" name="Picture 1">
            <a:extLst>
              <a:ext uri="{FF2B5EF4-FFF2-40B4-BE49-F238E27FC236}">
                <a16:creationId xmlns:a16="http://schemas.microsoft.com/office/drawing/2014/main" id="{0D3C2C8B-A46A-484A-B210-16724483AE5A}"/>
              </a:ext>
            </a:extLst>
          </p:cNvPr>
          <p:cNvPicPr>
            <a:picLocks noChangeAspect="1"/>
          </p:cNvPicPr>
          <p:nvPr/>
        </p:nvPicPr>
        <p:blipFill rotWithShape="1">
          <a:blip r:embed="rId4"/>
          <a:srcRect t="829"/>
          <a:stretch/>
        </p:blipFill>
        <p:spPr>
          <a:xfrm>
            <a:off x="533400" y="1618848"/>
            <a:ext cx="6455229" cy="3588552"/>
          </a:xfrm>
          <a:prstGeom prst="rect">
            <a:avLst/>
          </a:prstGeom>
          <a:ln>
            <a:solidFill>
              <a:srgbClr val="0070C0"/>
            </a:solid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501F02C7-D9D1-D242-B957-9F6A7AFF1A16}"/>
              </a:ext>
            </a:extLst>
          </p:cNvPr>
          <p:cNvPicPr>
            <a:picLocks noChangeAspect="1"/>
          </p:cNvPicPr>
          <p:nvPr/>
        </p:nvPicPr>
        <p:blipFill>
          <a:blip r:embed="rId5"/>
          <a:stretch>
            <a:fillRect/>
          </a:stretch>
        </p:blipFill>
        <p:spPr>
          <a:xfrm>
            <a:off x="7250188" y="1566527"/>
            <a:ext cx="4399011" cy="4257866"/>
          </a:xfrm>
          <a:prstGeom prst="rect">
            <a:avLst/>
          </a:prstGeom>
        </p:spPr>
      </p:pic>
      <p:pic>
        <p:nvPicPr>
          <p:cNvPr id="4" name="Picture 3">
            <a:extLst>
              <a:ext uri="{FF2B5EF4-FFF2-40B4-BE49-F238E27FC236}">
                <a16:creationId xmlns:a16="http://schemas.microsoft.com/office/drawing/2014/main" id="{8CA601B5-E31B-F246-B4A4-0DA1FD646537}"/>
              </a:ext>
            </a:extLst>
          </p:cNvPr>
          <p:cNvPicPr>
            <a:picLocks noChangeAspect="1"/>
          </p:cNvPicPr>
          <p:nvPr/>
        </p:nvPicPr>
        <p:blipFill>
          <a:blip r:embed="rId6"/>
          <a:stretch>
            <a:fillRect/>
          </a:stretch>
        </p:blipFill>
        <p:spPr>
          <a:xfrm>
            <a:off x="533400" y="5448119"/>
            <a:ext cx="6455229" cy="1042834"/>
          </a:xfrm>
          <a:prstGeom prst="rect">
            <a:avLst/>
          </a:prstGeom>
        </p:spPr>
      </p:pic>
      <p:sp>
        <p:nvSpPr>
          <p:cNvPr id="5" name="Oval 4">
            <a:extLst>
              <a:ext uri="{FF2B5EF4-FFF2-40B4-BE49-F238E27FC236}">
                <a16:creationId xmlns:a16="http://schemas.microsoft.com/office/drawing/2014/main" id="{A3151A8F-C997-AE40-B195-1FCB61B81804}"/>
              </a:ext>
            </a:extLst>
          </p:cNvPr>
          <p:cNvSpPr/>
          <p:nvPr/>
        </p:nvSpPr>
        <p:spPr>
          <a:xfrm>
            <a:off x="7503886" y="3420822"/>
            <a:ext cx="827314" cy="549276"/>
          </a:xfrm>
          <a:prstGeom prst="ellipse">
            <a:avLst/>
          </a:prstGeom>
          <a:solidFill>
            <a:srgbClr val="FFFF00">
              <a:alpha val="0"/>
            </a:srgbClr>
          </a:solidFill>
          <a:ln w="104775" cap="flat">
            <a:solidFill>
              <a:srgbClr val="0070C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FFFFFF"/>
              </a:solidFill>
              <a:effectLst/>
              <a:uFillTx/>
              <a:latin typeface="+mn-lt"/>
              <a:ea typeface="+mn-ea"/>
              <a:cs typeface="+mn-cs"/>
              <a:sym typeface="Helvetica Neue Light"/>
            </a:endParaRPr>
          </a:p>
        </p:txBody>
      </p:sp>
      <p:sp>
        <p:nvSpPr>
          <p:cNvPr id="10" name="Oval 9">
            <a:extLst>
              <a:ext uri="{FF2B5EF4-FFF2-40B4-BE49-F238E27FC236}">
                <a16:creationId xmlns:a16="http://schemas.microsoft.com/office/drawing/2014/main" id="{C5AEAF41-7898-984D-86BC-988ACE9F8501}"/>
              </a:ext>
            </a:extLst>
          </p:cNvPr>
          <p:cNvSpPr/>
          <p:nvPr/>
        </p:nvSpPr>
        <p:spPr>
          <a:xfrm>
            <a:off x="10491114" y="3724488"/>
            <a:ext cx="827314" cy="549276"/>
          </a:xfrm>
          <a:prstGeom prst="ellipse">
            <a:avLst/>
          </a:prstGeom>
          <a:solidFill>
            <a:srgbClr val="FFFF00">
              <a:alpha val="0"/>
            </a:srgbClr>
          </a:solidFill>
          <a:ln w="104775" cap="flat">
            <a:solidFill>
              <a:srgbClr val="0070C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FFFFFF"/>
              </a:solidFill>
              <a:effectLst/>
              <a:uFillTx/>
              <a:latin typeface="+mn-lt"/>
              <a:ea typeface="+mn-ea"/>
              <a:cs typeface="+mn-cs"/>
              <a:sym typeface="Helvetica Neue Light"/>
            </a:endParaRPr>
          </a:p>
        </p:txBody>
      </p:sp>
      <p:sp>
        <p:nvSpPr>
          <p:cNvPr id="6" name="Striped Right Arrow 5">
            <a:extLst>
              <a:ext uri="{FF2B5EF4-FFF2-40B4-BE49-F238E27FC236}">
                <a16:creationId xmlns:a16="http://schemas.microsoft.com/office/drawing/2014/main" id="{C9A27D51-F208-9A4E-940E-0D724364D630}"/>
              </a:ext>
            </a:extLst>
          </p:cNvPr>
          <p:cNvSpPr/>
          <p:nvPr/>
        </p:nvSpPr>
        <p:spPr>
          <a:xfrm>
            <a:off x="8351614" y="3558141"/>
            <a:ext cx="937530" cy="273630"/>
          </a:xfrm>
          <a:prstGeom prst="stripedRightArrow">
            <a:avLst/>
          </a:prstGeom>
          <a:solidFill>
            <a:srgbClr val="FFFF00"/>
          </a:solidFill>
          <a:ln w="12700" cap="flat">
            <a:solidFill>
              <a:srgbClr val="0070C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FFFFFF"/>
              </a:solidFill>
              <a:effectLst/>
              <a:uFillTx/>
              <a:latin typeface="+mn-lt"/>
              <a:ea typeface="+mn-ea"/>
              <a:cs typeface="+mn-cs"/>
              <a:sym typeface="Helvetica Neue Light"/>
            </a:endParaRPr>
          </a:p>
        </p:txBody>
      </p:sp>
      <p:sp>
        <p:nvSpPr>
          <p:cNvPr id="12" name="Striped Right Arrow 11">
            <a:extLst>
              <a:ext uri="{FF2B5EF4-FFF2-40B4-BE49-F238E27FC236}">
                <a16:creationId xmlns:a16="http://schemas.microsoft.com/office/drawing/2014/main" id="{0CC90D3E-B5B2-A647-85F1-6660C7F817CB}"/>
              </a:ext>
            </a:extLst>
          </p:cNvPr>
          <p:cNvSpPr/>
          <p:nvPr/>
        </p:nvSpPr>
        <p:spPr>
          <a:xfrm rot="12198783">
            <a:off x="9888053" y="3823504"/>
            <a:ext cx="692289" cy="206765"/>
          </a:xfrm>
          <a:prstGeom prst="stripedRightArrow">
            <a:avLst/>
          </a:prstGeom>
          <a:solidFill>
            <a:srgbClr val="FFFF00"/>
          </a:solidFill>
          <a:ln w="12700" cap="flat">
            <a:solidFill>
              <a:srgbClr val="0070C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FFFFFF"/>
              </a:solidFill>
              <a:effectLst/>
              <a:uFillTx/>
              <a:latin typeface="+mn-lt"/>
              <a:ea typeface="+mn-ea"/>
              <a:cs typeface="+mn-cs"/>
              <a:sym typeface="Helvetica Neue Light"/>
            </a:endParaRPr>
          </a:p>
        </p:txBody>
      </p:sp>
      <p:pic>
        <p:nvPicPr>
          <p:cNvPr id="7" name="Picture 6">
            <a:extLst>
              <a:ext uri="{FF2B5EF4-FFF2-40B4-BE49-F238E27FC236}">
                <a16:creationId xmlns:a16="http://schemas.microsoft.com/office/drawing/2014/main" id="{0E442575-9735-1D43-B6AF-AEEE7C8949A2}"/>
              </a:ext>
            </a:extLst>
          </p:cNvPr>
          <p:cNvPicPr>
            <a:picLocks noChangeAspect="1"/>
          </p:cNvPicPr>
          <p:nvPr/>
        </p:nvPicPr>
        <p:blipFill>
          <a:blip r:embed="rId7"/>
          <a:stretch>
            <a:fillRect/>
          </a:stretch>
        </p:blipFill>
        <p:spPr>
          <a:xfrm>
            <a:off x="7024446" y="5148266"/>
            <a:ext cx="4879522" cy="1582067"/>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1500EB4D-55F5-F848-B240-B81493CB56E8}"/>
              </a:ext>
            </a:extLst>
          </p:cNvPr>
          <p:cNvPicPr>
            <a:picLocks noChangeAspect="1"/>
          </p:cNvPicPr>
          <p:nvPr/>
        </p:nvPicPr>
        <p:blipFill>
          <a:blip r:embed="rId8"/>
          <a:stretch>
            <a:fillRect/>
          </a:stretch>
        </p:blipFill>
        <p:spPr>
          <a:xfrm>
            <a:off x="533400" y="5148266"/>
            <a:ext cx="6491046" cy="1524944"/>
          </a:xfrm>
          <a:prstGeom prst="rect">
            <a:avLst/>
          </a:prstGeom>
        </p:spPr>
      </p:pic>
      <p:sp>
        <p:nvSpPr>
          <p:cNvPr id="15" name="Oval 14">
            <a:extLst>
              <a:ext uri="{FF2B5EF4-FFF2-40B4-BE49-F238E27FC236}">
                <a16:creationId xmlns:a16="http://schemas.microsoft.com/office/drawing/2014/main" id="{A4A6CF79-4DFD-7448-AC21-6CB718896D5D}"/>
              </a:ext>
            </a:extLst>
          </p:cNvPr>
          <p:cNvSpPr/>
          <p:nvPr/>
        </p:nvSpPr>
        <p:spPr>
          <a:xfrm>
            <a:off x="9107713" y="3413566"/>
            <a:ext cx="1023601" cy="549276"/>
          </a:xfrm>
          <a:prstGeom prst="ellipse">
            <a:avLst/>
          </a:prstGeom>
          <a:solidFill>
            <a:srgbClr val="FFFF00">
              <a:alpha val="0"/>
            </a:srgbClr>
          </a:solidFill>
          <a:ln w="104775" cap="flat">
            <a:solidFill>
              <a:srgbClr val="0070C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FFFFFF"/>
              </a:solidFill>
              <a:effectLst/>
              <a:uFillTx/>
              <a:latin typeface="+mn-lt"/>
              <a:ea typeface="+mn-ea"/>
              <a:cs typeface="+mn-cs"/>
              <a:sym typeface="Helvetica Neue Light"/>
            </a:endParaRPr>
          </a:p>
        </p:txBody>
      </p:sp>
      <p:pic>
        <p:nvPicPr>
          <p:cNvPr id="17" name="Picture 4">
            <a:extLst>
              <a:ext uri="{FF2B5EF4-FFF2-40B4-BE49-F238E27FC236}">
                <a16:creationId xmlns:a16="http://schemas.microsoft.com/office/drawing/2014/main" id="{1623DAE4-676C-FF45-9CC6-72B80DF3CE76}"/>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107713" y="1407648"/>
            <a:ext cx="925967" cy="9259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16E325E7-B11A-114F-A8C8-7A3CCC8D815C}"/>
              </a:ext>
            </a:extLst>
          </p:cNvPr>
          <p:cNvPicPr>
            <a:picLocks noChangeAspect="1"/>
          </p:cNvPicPr>
          <p:nvPr/>
        </p:nvPicPr>
        <p:blipFill>
          <a:blip r:embed="rId10"/>
          <a:stretch>
            <a:fillRect/>
          </a:stretch>
        </p:blipFill>
        <p:spPr>
          <a:xfrm>
            <a:off x="533400" y="1618848"/>
            <a:ext cx="4719801" cy="3278741"/>
          </a:xfrm>
          <a:prstGeom prst="rect">
            <a:avLst/>
          </a:prstGeom>
        </p:spPr>
      </p:pic>
      <p:pic>
        <p:nvPicPr>
          <p:cNvPr id="11" name="Picture 10">
            <a:extLst>
              <a:ext uri="{FF2B5EF4-FFF2-40B4-BE49-F238E27FC236}">
                <a16:creationId xmlns:a16="http://schemas.microsoft.com/office/drawing/2014/main" id="{2668E2AC-C9CE-C84D-B7EC-29C24FDD1C03}"/>
              </a:ext>
            </a:extLst>
          </p:cNvPr>
          <p:cNvPicPr>
            <a:picLocks noChangeAspect="1"/>
          </p:cNvPicPr>
          <p:nvPr/>
        </p:nvPicPr>
        <p:blipFill>
          <a:blip r:embed="rId11"/>
          <a:stretch>
            <a:fillRect/>
          </a:stretch>
        </p:blipFill>
        <p:spPr>
          <a:xfrm>
            <a:off x="616741" y="1630225"/>
            <a:ext cx="4741982" cy="3255985"/>
          </a:xfrm>
          <a:prstGeom prst="rect">
            <a:avLst/>
          </a:prstGeom>
        </p:spPr>
      </p:pic>
      <p:pic>
        <p:nvPicPr>
          <p:cNvPr id="13" name="Picture 12">
            <a:extLst>
              <a:ext uri="{FF2B5EF4-FFF2-40B4-BE49-F238E27FC236}">
                <a16:creationId xmlns:a16="http://schemas.microsoft.com/office/drawing/2014/main" id="{6CF4574E-5AEF-E340-8163-517D146FB739}"/>
              </a:ext>
            </a:extLst>
          </p:cNvPr>
          <p:cNvPicPr>
            <a:picLocks noChangeAspect="1"/>
          </p:cNvPicPr>
          <p:nvPr/>
        </p:nvPicPr>
        <p:blipFill>
          <a:blip r:embed="rId12"/>
          <a:stretch>
            <a:fillRect/>
          </a:stretch>
        </p:blipFill>
        <p:spPr>
          <a:xfrm>
            <a:off x="662333" y="1618848"/>
            <a:ext cx="4779731" cy="3275247"/>
          </a:xfrm>
          <a:prstGeom prst="rect">
            <a:avLst/>
          </a:prstGeom>
        </p:spPr>
      </p:pic>
      <p:pic>
        <p:nvPicPr>
          <p:cNvPr id="14" name="Picture 13">
            <a:extLst>
              <a:ext uri="{FF2B5EF4-FFF2-40B4-BE49-F238E27FC236}">
                <a16:creationId xmlns:a16="http://schemas.microsoft.com/office/drawing/2014/main" id="{A3693123-E385-AE40-9A37-C5498B462B6B}"/>
              </a:ext>
            </a:extLst>
          </p:cNvPr>
          <p:cNvPicPr>
            <a:picLocks noChangeAspect="1"/>
          </p:cNvPicPr>
          <p:nvPr/>
        </p:nvPicPr>
        <p:blipFill>
          <a:blip r:embed="rId13"/>
          <a:stretch>
            <a:fillRect/>
          </a:stretch>
        </p:blipFill>
        <p:spPr>
          <a:xfrm>
            <a:off x="738547" y="1654768"/>
            <a:ext cx="4653682" cy="3239328"/>
          </a:xfrm>
          <a:prstGeom prst="rect">
            <a:avLst/>
          </a:prstGeom>
        </p:spPr>
      </p:pic>
      <p:pic>
        <p:nvPicPr>
          <p:cNvPr id="18" name="Picture 17">
            <a:extLst>
              <a:ext uri="{FF2B5EF4-FFF2-40B4-BE49-F238E27FC236}">
                <a16:creationId xmlns:a16="http://schemas.microsoft.com/office/drawing/2014/main" id="{40A400E8-3F57-4D47-BDBC-F9939B93C2AD}"/>
              </a:ext>
            </a:extLst>
          </p:cNvPr>
          <p:cNvPicPr>
            <a:picLocks noChangeAspect="1"/>
          </p:cNvPicPr>
          <p:nvPr/>
        </p:nvPicPr>
        <p:blipFill>
          <a:blip r:embed="rId14"/>
          <a:stretch>
            <a:fillRect/>
          </a:stretch>
        </p:blipFill>
        <p:spPr>
          <a:xfrm>
            <a:off x="843709" y="1612783"/>
            <a:ext cx="4767386" cy="3273428"/>
          </a:xfrm>
          <a:prstGeom prst="rect">
            <a:avLst/>
          </a:prstGeom>
        </p:spPr>
      </p:pic>
      <p:pic>
        <p:nvPicPr>
          <p:cNvPr id="19" name="Picture 18">
            <a:extLst>
              <a:ext uri="{FF2B5EF4-FFF2-40B4-BE49-F238E27FC236}">
                <a16:creationId xmlns:a16="http://schemas.microsoft.com/office/drawing/2014/main" id="{D253DD3A-C62B-9A40-9B9C-C453C3483506}"/>
              </a:ext>
            </a:extLst>
          </p:cNvPr>
          <p:cNvPicPr>
            <a:picLocks noChangeAspect="1"/>
          </p:cNvPicPr>
          <p:nvPr/>
        </p:nvPicPr>
        <p:blipFill>
          <a:blip r:embed="rId15"/>
          <a:stretch>
            <a:fillRect/>
          </a:stretch>
        </p:blipFill>
        <p:spPr>
          <a:xfrm>
            <a:off x="967133" y="1612782"/>
            <a:ext cx="4740826" cy="3273428"/>
          </a:xfrm>
          <a:prstGeom prst="rect">
            <a:avLst/>
          </a:prstGeom>
        </p:spPr>
      </p:pic>
      <p:pic>
        <p:nvPicPr>
          <p:cNvPr id="20" name="Picture 19">
            <a:extLst>
              <a:ext uri="{FF2B5EF4-FFF2-40B4-BE49-F238E27FC236}">
                <a16:creationId xmlns:a16="http://schemas.microsoft.com/office/drawing/2014/main" id="{37649939-A60D-994F-9173-EAC12F82D87B}"/>
              </a:ext>
            </a:extLst>
          </p:cNvPr>
          <p:cNvPicPr>
            <a:picLocks noChangeAspect="1"/>
          </p:cNvPicPr>
          <p:nvPr/>
        </p:nvPicPr>
        <p:blipFill>
          <a:blip r:embed="rId16"/>
          <a:stretch>
            <a:fillRect/>
          </a:stretch>
        </p:blipFill>
        <p:spPr>
          <a:xfrm>
            <a:off x="1087537" y="1605767"/>
            <a:ext cx="4787315" cy="3280444"/>
          </a:xfrm>
          <a:prstGeom prst="rect">
            <a:avLst/>
          </a:prstGeom>
        </p:spPr>
      </p:pic>
      <p:pic>
        <p:nvPicPr>
          <p:cNvPr id="21" name="Picture 20">
            <a:extLst>
              <a:ext uri="{FF2B5EF4-FFF2-40B4-BE49-F238E27FC236}">
                <a16:creationId xmlns:a16="http://schemas.microsoft.com/office/drawing/2014/main" id="{9A4EC6EA-874E-4246-B437-80DFC4C902E7}"/>
              </a:ext>
            </a:extLst>
          </p:cNvPr>
          <p:cNvPicPr>
            <a:picLocks noChangeAspect="1"/>
          </p:cNvPicPr>
          <p:nvPr/>
        </p:nvPicPr>
        <p:blipFill>
          <a:blip r:embed="rId17"/>
          <a:stretch>
            <a:fillRect/>
          </a:stretch>
        </p:blipFill>
        <p:spPr>
          <a:xfrm>
            <a:off x="1235570" y="1632536"/>
            <a:ext cx="4722437" cy="3253674"/>
          </a:xfrm>
          <a:prstGeom prst="rect">
            <a:avLst/>
          </a:prstGeom>
        </p:spPr>
      </p:pic>
      <p:pic>
        <p:nvPicPr>
          <p:cNvPr id="23" name="Picture 22">
            <a:extLst>
              <a:ext uri="{FF2B5EF4-FFF2-40B4-BE49-F238E27FC236}">
                <a16:creationId xmlns:a16="http://schemas.microsoft.com/office/drawing/2014/main" id="{FFC5BE98-E8B8-1748-9BE8-83436340C195}"/>
              </a:ext>
            </a:extLst>
          </p:cNvPr>
          <p:cNvPicPr>
            <a:picLocks noChangeAspect="1"/>
          </p:cNvPicPr>
          <p:nvPr/>
        </p:nvPicPr>
        <p:blipFill>
          <a:blip r:embed="rId18"/>
          <a:stretch>
            <a:fillRect/>
          </a:stretch>
        </p:blipFill>
        <p:spPr>
          <a:xfrm>
            <a:off x="1381713" y="1609287"/>
            <a:ext cx="4751617" cy="3298260"/>
          </a:xfrm>
          <a:prstGeom prst="rect">
            <a:avLst/>
          </a:prstGeom>
        </p:spPr>
      </p:pic>
      <p:pic>
        <p:nvPicPr>
          <p:cNvPr id="24" name="Picture 23">
            <a:extLst>
              <a:ext uri="{FF2B5EF4-FFF2-40B4-BE49-F238E27FC236}">
                <a16:creationId xmlns:a16="http://schemas.microsoft.com/office/drawing/2014/main" id="{A196D964-655E-B642-AD4F-59AC88F3CE60}"/>
              </a:ext>
            </a:extLst>
          </p:cNvPr>
          <p:cNvPicPr>
            <a:picLocks noChangeAspect="1"/>
          </p:cNvPicPr>
          <p:nvPr/>
        </p:nvPicPr>
        <p:blipFill>
          <a:blip r:embed="rId19"/>
          <a:stretch>
            <a:fillRect/>
          </a:stretch>
        </p:blipFill>
        <p:spPr>
          <a:xfrm>
            <a:off x="1530499" y="1606587"/>
            <a:ext cx="4758933" cy="3287508"/>
          </a:xfrm>
          <a:prstGeom prst="rect">
            <a:avLst/>
          </a:prstGeom>
        </p:spPr>
      </p:pic>
      <p:sp>
        <p:nvSpPr>
          <p:cNvPr id="16" name="Striped Right Arrow 15">
            <a:extLst>
              <a:ext uri="{FF2B5EF4-FFF2-40B4-BE49-F238E27FC236}">
                <a16:creationId xmlns:a16="http://schemas.microsoft.com/office/drawing/2014/main" id="{DC81F70D-0256-EF40-BF67-F664EEDEBAB4}"/>
              </a:ext>
            </a:extLst>
          </p:cNvPr>
          <p:cNvSpPr/>
          <p:nvPr/>
        </p:nvSpPr>
        <p:spPr>
          <a:xfrm rot="16200000">
            <a:off x="9008283" y="2730413"/>
            <a:ext cx="1174074" cy="222432"/>
          </a:xfrm>
          <a:prstGeom prst="stripedRightArrow">
            <a:avLst/>
          </a:prstGeom>
          <a:solidFill>
            <a:srgbClr val="FFFF00"/>
          </a:solidFill>
          <a:ln w="12700" cap="flat">
            <a:solidFill>
              <a:srgbClr val="0070C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FFFFFF"/>
              </a:solidFill>
              <a:effectLst/>
              <a:uFillTx/>
              <a:latin typeface="+mn-lt"/>
              <a:ea typeface="+mn-ea"/>
              <a:cs typeface="+mn-cs"/>
              <a:sym typeface="Helvetica Neue Light"/>
            </a:endParaRPr>
          </a:p>
        </p:txBody>
      </p:sp>
      <p:pic>
        <p:nvPicPr>
          <p:cNvPr id="25" name="Picture 24">
            <a:extLst>
              <a:ext uri="{FF2B5EF4-FFF2-40B4-BE49-F238E27FC236}">
                <a16:creationId xmlns:a16="http://schemas.microsoft.com/office/drawing/2014/main" id="{20D5DC46-C65E-D144-96BD-EB602879324B}"/>
              </a:ext>
            </a:extLst>
          </p:cNvPr>
          <p:cNvPicPr>
            <a:picLocks noChangeAspect="1"/>
          </p:cNvPicPr>
          <p:nvPr/>
        </p:nvPicPr>
        <p:blipFill>
          <a:blip r:embed="rId20"/>
          <a:stretch>
            <a:fillRect/>
          </a:stretch>
        </p:blipFill>
        <p:spPr>
          <a:xfrm>
            <a:off x="1696407" y="1627032"/>
            <a:ext cx="4684102" cy="3267063"/>
          </a:xfrm>
          <a:prstGeom prst="rect">
            <a:avLst/>
          </a:prstGeom>
        </p:spPr>
      </p:pic>
      <p:pic>
        <p:nvPicPr>
          <p:cNvPr id="29" name="Picture 28">
            <a:extLst>
              <a:ext uri="{FF2B5EF4-FFF2-40B4-BE49-F238E27FC236}">
                <a16:creationId xmlns:a16="http://schemas.microsoft.com/office/drawing/2014/main" id="{C5DB91AE-2E85-F948-B0CF-705246AE64E0}"/>
              </a:ext>
            </a:extLst>
          </p:cNvPr>
          <p:cNvPicPr>
            <a:picLocks noChangeAspect="1"/>
          </p:cNvPicPr>
          <p:nvPr/>
        </p:nvPicPr>
        <p:blipFill>
          <a:blip r:embed="rId21"/>
          <a:stretch>
            <a:fillRect/>
          </a:stretch>
        </p:blipFill>
        <p:spPr>
          <a:xfrm>
            <a:off x="1857205" y="1629034"/>
            <a:ext cx="4715212" cy="3279575"/>
          </a:xfrm>
          <a:prstGeom prst="rect">
            <a:avLst/>
          </a:prstGeom>
        </p:spPr>
      </p:pic>
      <p:pic>
        <p:nvPicPr>
          <p:cNvPr id="31" name="Picture 30">
            <a:extLst>
              <a:ext uri="{FF2B5EF4-FFF2-40B4-BE49-F238E27FC236}">
                <a16:creationId xmlns:a16="http://schemas.microsoft.com/office/drawing/2014/main" id="{E0765F67-BFE1-C04F-BEDD-E70DAA298ECC}"/>
              </a:ext>
            </a:extLst>
          </p:cNvPr>
          <p:cNvPicPr>
            <a:picLocks noChangeAspect="1"/>
          </p:cNvPicPr>
          <p:nvPr/>
        </p:nvPicPr>
        <p:blipFill>
          <a:blip r:embed="rId22"/>
          <a:stretch>
            <a:fillRect/>
          </a:stretch>
        </p:blipFill>
        <p:spPr>
          <a:xfrm>
            <a:off x="1696407" y="1597645"/>
            <a:ext cx="5279690" cy="3281575"/>
          </a:xfrm>
          <a:prstGeom prst="rect">
            <a:avLst/>
          </a:prstGeom>
        </p:spPr>
      </p:pic>
      <p:pic>
        <p:nvPicPr>
          <p:cNvPr id="32" name="Picture 31">
            <a:extLst>
              <a:ext uri="{FF2B5EF4-FFF2-40B4-BE49-F238E27FC236}">
                <a16:creationId xmlns:a16="http://schemas.microsoft.com/office/drawing/2014/main" id="{15318A45-1747-F34A-9B2A-DEEC736B88E5}"/>
              </a:ext>
            </a:extLst>
          </p:cNvPr>
          <p:cNvPicPr>
            <a:picLocks noChangeAspect="1"/>
          </p:cNvPicPr>
          <p:nvPr/>
        </p:nvPicPr>
        <p:blipFill rotWithShape="1">
          <a:blip r:embed="rId23"/>
          <a:srcRect l="6132" r="9381"/>
          <a:stretch/>
        </p:blipFill>
        <p:spPr>
          <a:xfrm>
            <a:off x="7122663" y="4525168"/>
            <a:ext cx="4816819" cy="21044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05585351"/>
      </p:ext>
    </p:extLst>
  </p:cSld>
  <p:clrMapOvr>
    <a:masterClrMapping/>
  </p:clrMapOvr>
  <p:transition spd="med"/>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2"/>
                                            </p:tgtEl>
                                            <p:attrNameLst>
                                              <p:attrName>ppt_w</p:attrName>
                                            </p:attrNameLst>
                                          </p:cBhvr>
                                          <p:tavLst>
                                            <p:tav tm="0">
                                              <p:val>
                                                <p:strVal val="ppt_w"/>
                                              </p:val>
                                            </p:tav>
                                            <p:tav tm="100000">
                                              <p:val>
                                                <p:fltVal val="0"/>
                                              </p:val>
                                            </p:tav>
                                          </p:tavLst>
                                        </p:anim>
                                        <p:anim calcmode="lin" valueType="num">
                                          <p:cBhvr>
                                            <p:cTn id="7" dur="500"/>
                                            <p:tgtEl>
                                              <p:spTgt spid="2"/>
                                            </p:tgtEl>
                                            <p:attrNameLst>
                                              <p:attrName>ppt_h</p:attrName>
                                            </p:attrNameLst>
                                          </p:cBhvr>
                                          <p:tavLst>
                                            <p:tav tm="0">
                                              <p:val>
                                                <p:strVal val="ppt_h"/>
                                              </p:val>
                                            </p:tav>
                                            <p:tav tm="100000">
                                              <p:val>
                                                <p:fltVal val="0"/>
                                              </p:val>
                                            </p:tav>
                                          </p:tavLst>
                                        </p:anim>
                                        <p:animEffect transition="out" filter="fade">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par>
                                    <p:cTn id="10" presetID="53" presetClass="exit" presetSubtype="32" fill="hold" nodeType="withEffect">
                                      <p:stCondLst>
                                        <p:cond delay="0"/>
                                      </p:stCondLst>
                                      <p:childTnLst>
                                        <p:anim calcmode="lin" valueType="num">
                                          <p:cBhvr>
                                            <p:cTn id="11" dur="500"/>
                                            <p:tgtEl>
                                              <p:spTgt spid="4"/>
                                            </p:tgtEl>
                                            <p:attrNameLst>
                                              <p:attrName>ppt_w</p:attrName>
                                            </p:attrNameLst>
                                          </p:cBhvr>
                                          <p:tavLst>
                                            <p:tav tm="0">
                                              <p:val>
                                                <p:strVal val="ppt_w"/>
                                              </p:val>
                                            </p:tav>
                                            <p:tav tm="100000">
                                              <p:val>
                                                <p:fltVal val="0"/>
                                              </p:val>
                                            </p:tav>
                                          </p:tavLst>
                                        </p:anim>
                                        <p:anim calcmode="lin" valueType="num">
                                          <p:cBhvr>
                                            <p:cTn id="12" dur="500"/>
                                            <p:tgtEl>
                                              <p:spTgt spid="4"/>
                                            </p:tgtEl>
                                            <p:attrNameLst>
                                              <p:attrName>ppt_h</p:attrName>
                                            </p:attrNameLst>
                                          </p:cBhvr>
                                          <p:tavLst>
                                            <p:tav tm="0">
                                              <p:val>
                                                <p:strVal val="ppt_h"/>
                                              </p:val>
                                            </p:tav>
                                            <p:tav tm="100000">
                                              <p:val>
                                                <p:fltVal val="0"/>
                                              </p:val>
                                            </p:tav>
                                          </p:tavLst>
                                        </p:anim>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par>
                                    <p:cTn id="15" presetID="53" presetClass="exit" presetSubtype="32" fill="hold" nodeType="withEffect">
                                      <p:stCondLst>
                                        <p:cond delay="0"/>
                                      </p:stCondLst>
                                      <p:childTnLst>
                                        <p:anim calcmode="lin" valueType="num">
                                          <p:cBhvr>
                                            <p:cTn id="16" dur="500"/>
                                            <p:tgtEl>
                                              <p:spTgt spid="7"/>
                                            </p:tgtEl>
                                            <p:attrNameLst>
                                              <p:attrName>ppt_w</p:attrName>
                                            </p:attrNameLst>
                                          </p:cBhvr>
                                          <p:tavLst>
                                            <p:tav tm="0">
                                              <p:val>
                                                <p:strVal val="ppt_w"/>
                                              </p:val>
                                            </p:tav>
                                            <p:tav tm="100000">
                                              <p:val>
                                                <p:fltVal val="0"/>
                                              </p:val>
                                            </p:tav>
                                          </p:tavLst>
                                        </p:anim>
                                        <p:anim calcmode="lin" valueType="num">
                                          <p:cBhvr>
                                            <p:cTn id="17" dur="500"/>
                                            <p:tgtEl>
                                              <p:spTgt spid="7"/>
                                            </p:tgtEl>
                                            <p:attrNameLst>
                                              <p:attrName>ppt_h</p:attrName>
                                            </p:attrNameLst>
                                          </p:cBhvr>
                                          <p:tavLst>
                                            <p:tav tm="0">
                                              <p:val>
                                                <p:strVal val="ppt_h"/>
                                              </p:val>
                                            </p:tav>
                                            <p:tav tm="100000">
                                              <p:val>
                                                <p:fltVal val="0"/>
                                              </p:val>
                                            </p:tav>
                                          </p:tavLst>
                                        </p:anim>
                                        <p:animEffect transition="out" filter="fade">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par>
                                    <p:cTn id="20" presetID="53" presetClass="exit" presetSubtype="32" fill="hold" grpId="0" nodeType="withEffect">
                                      <p:stCondLst>
                                        <p:cond delay="0"/>
                                      </p:stCondLst>
                                      <p:childTnLst>
                                        <p:anim calcmode="lin" valueType="num">
                                          <p:cBhvr>
                                            <p:cTn id="21" dur="500"/>
                                            <p:tgtEl>
                                              <p:spTgt spid="5"/>
                                            </p:tgtEl>
                                            <p:attrNameLst>
                                              <p:attrName>ppt_w</p:attrName>
                                            </p:attrNameLst>
                                          </p:cBhvr>
                                          <p:tavLst>
                                            <p:tav tm="0">
                                              <p:val>
                                                <p:strVal val="ppt_w"/>
                                              </p:val>
                                            </p:tav>
                                            <p:tav tm="100000">
                                              <p:val>
                                                <p:fltVal val="0"/>
                                              </p:val>
                                            </p:tav>
                                          </p:tavLst>
                                        </p:anim>
                                        <p:anim calcmode="lin" valueType="num">
                                          <p:cBhvr>
                                            <p:cTn id="22" dur="500"/>
                                            <p:tgtEl>
                                              <p:spTgt spid="5"/>
                                            </p:tgtEl>
                                            <p:attrNameLst>
                                              <p:attrName>ppt_h</p:attrName>
                                            </p:attrNameLst>
                                          </p:cBhvr>
                                          <p:tavLst>
                                            <p:tav tm="0">
                                              <p:val>
                                                <p:strVal val="ppt_h"/>
                                              </p:val>
                                            </p:tav>
                                            <p:tav tm="100000">
                                              <p:val>
                                                <p:fltVal val="0"/>
                                              </p:val>
                                            </p:tav>
                                          </p:tavLst>
                                        </p:anim>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par>
                                    <p:cTn id="25" presetID="53" presetClass="exit" presetSubtype="32" fill="hold" grpId="0" nodeType="withEffect">
                                      <p:stCondLst>
                                        <p:cond delay="0"/>
                                      </p:stCondLst>
                                      <p:childTnLst>
                                        <p:anim calcmode="lin" valueType="num">
                                          <p:cBhvr>
                                            <p:cTn id="26" dur="500"/>
                                            <p:tgtEl>
                                              <p:spTgt spid="6"/>
                                            </p:tgtEl>
                                            <p:attrNameLst>
                                              <p:attrName>ppt_w</p:attrName>
                                            </p:attrNameLst>
                                          </p:cBhvr>
                                          <p:tavLst>
                                            <p:tav tm="0">
                                              <p:val>
                                                <p:strVal val="ppt_w"/>
                                              </p:val>
                                            </p:tav>
                                            <p:tav tm="100000">
                                              <p:val>
                                                <p:fltVal val="0"/>
                                              </p:val>
                                            </p:tav>
                                          </p:tavLst>
                                        </p:anim>
                                        <p:anim calcmode="lin" valueType="num">
                                          <p:cBhvr>
                                            <p:cTn id="27" dur="500"/>
                                            <p:tgtEl>
                                              <p:spTgt spid="6"/>
                                            </p:tgtEl>
                                            <p:attrNameLst>
                                              <p:attrName>ppt_h</p:attrName>
                                            </p:attrNameLst>
                                          </p:cBhvr>
                                          <p:tavLst>
                                            <p:tav tm="0">
                                              <p:val>
                                                <p:strVal val="ppt_h"/>
                                              </p:val>
                                            </p:tav>
                                            <p:tav tm="100000">
                                              <p:val>
                                                <p:fltVal val="0"/>
                                              </p:val>
                                            </p:tav>
                                          </p:tavLst>
                                        </p:anim>
                                        <p:animEffect transition="out" filter="fade">
                                          <p:cBhvr>
                                            <p:cTn id="28" dur="500"/>
                                            <p:tgtEl>
                                              <p:spTgt spid="6"/>
                                            </p:tgtEl>
                                          </p:cBhvr>
                                        </p:animEffect>
                                        <p:set>
                                          <p:cBhvr>
                                            <p:cTn id="29" dur="1" fill="hold">
                                              <p:stCondLst>
                                                <p:cond delay="499"/>
                                              </p:stCondLst>
                                            </p:cTn>
                                            <p:tgtEl>
                                              <p:spTgt spid="6"/>
                                            </p:tgtEl>
                                            <p:attrNameLst>
                                              <p:attrName>style.visibility</p:attrName>
                                            </p:attrNameLst>
                                          </p:cBhvr>
                                          <p:to>
                                            <p:strVal val="hidden"/>
                                          </p:to>
                                        </p:set>
                                      </p:childTnLst>
                                    </p:cTn>
                                  </p:par>
                                  <p:par>
                                    <p:cTn id="30" presetID="53" presetClass="exit" presetSubtype="32" fill="hold" grpId="0" nodeType="withEffect">
                                      <p:stCondLst>
                                        <p:cond delay="0"/>
                                      </p:stCondLst>
                                      <p:childTnLst>
                                        <p:anim calcmode="lin" valueType="num">
                                          <p:cBhvr>
                                            <p:cTn id="31" dur="500"/>
                                            <p:tgtEl>
                                              <p:spTgt spid="12"/>
                                            </p:tgtEl>
                                            <p:attrNameLst>
                                              <p:attrName>ppt_w</p:attrName>
                                            </p:attrNameLst>
                                          </p:cBhvr>
                                          <p:tavLst>
                                            <p:tav tm="0">
                                              <p:val>
                                                <p:strVal val="ppt_w"/>
                                              </p:val>
                                            </p:tav>
                                            <p:tav tm="100000">
                                              <p:val>
                                                <p:fltVal val="0"/>
                                              </p:val>
                                            </p:tav>
                                          </p:tavLst>
                                        </p:anim>
                                        <p:anim calcmode="lin" valueType="num">
                                          <p:cBhvr>
                                            <p:cTn id="32" dur="500"/>
                                            <p:tgtEl>
                                              <p:spTgt spid="12"/>
                                            </p:tgtEl>
                                            <p:attrNameLst>
                                              <p:attrName>ppt_h</p:attrName>
                                            </p:attrNameLst>
                                          </p:cBhvr>
                                          <p:tavLst>
                                            <p:tav tm="0">
                                              <p:val>
                                                <p:strVal val="ppt_h"/>
                                              </p:val>
                                            </p:tav>
                                            <p:tav tm="100000">
                                              <p:val>
                                                <p:fltVal val="0"/>
                                              </p:val>
                                            </p:tav>
                                          </p:tavLst>
                                        </p:anim>
                                        <p:animEffect transition="out" filter="fade">
                                          <p:cBhvr>
                                            <p:cTn id="33" dur="500"/>
                                            <p:tgtEl>
                                              <p:spTgt spid="12"/>
                                            </p:tgtEl>
                                          </p:cBhvr>
                                        </p:animEffect>
                                        <p:set>
                                          <p:cBhvr>
                                            <p:cTn id="34" dur="1" fill="hold">
                                              <p:stCondLst>
                                                <p:cond delay="499"/>
                                              </p:stCondLst>
                                            </p:cTn>
                                            <p:tgtEl>
                                              <p:spTgt spid="12"/>
                                            </p:tgtEl>
                                            <p:attrNameLst>
                                              <p:attrName>style.visibility</p:attrName>
                                            </p:attrNameLst>
                                          </p:cBhvr>
                                          <p:to>
                                            <p:strVal val="hidden"/>
                                          </p:to>
                                        </p:set>
                                      </p:childTnLst>
                                    </p:cTn>
                                  </p:par>
                                  <p:par>
                                    <p:cTn id="35" presetID="53" presetClass="exit" presetSubtype="32" fill="hold" grpId="0" nodeType="withEffect">
                                      <p:stCondLst>
                                        <p:cond delay="0"/>
                                      </p:stCondLst>
                                      <p:childTnLst>
                                        <p:anim calcmode="lin" valueType="num">
                                          <p:cBhvr>
                                            <p:cTn id="36" dur="500"/>
                                            <p:tgtEl>
                                              <p:spTgt spid="10"/>
                                            </p:tgtEl>
                                            <p:attrNameLst>
                                              <p:attrName>ppt_w</p:attrName>
                                            </p:attrNameLst>
                                          </p:cBhvr>
                                          <p:tavLst>
                                            <p:tav tm="0">
                                              <p:val>
                                                <p:strVal val="ppt_w"/>
                                              </p:val>
                                            </p:tav>
                                            <p:tav tm="100000">
                                              <p:val>
                                                <p:fltVal val="0"/>
                                              </p:val>
                                            </p:tav>
                                          </p:tavLst>
                                        </p:anim>
                                        <p:anim calcmode="lin" valueType="num">
                                          <p:cBhvr>
                                            <p:cTn id="37" dur="500"/>
                                            <p:tgtEl>
                                              <p:spTgt spid="10"/>
                                            </p:tgtEl>
                                            <p:attrNameLst>
                                              <p:attrName>ppt_h</p:attrName>
                                            </p:attrNameLst>
                                          </p:cBhvr>
                                          <p:tavLst>
                                            <p:tav tm="0">
                                              <p:val>
                                                <p:strVal val="ppt_h"/>
                                              </p:val>
                                            </p:tav>
                                            <p:tav tm="100000">
                                              <p:val>
                                                <p:fltVal val="0"/>
                                              </p:val>
                                            </p:tav>
                                          </p:tavLst>
                                        </p:anim>
                                        <p:animEffect transition="out" filter="fade">
                                          <p:cBhvr>
                                            <p:cTn id="38" dur="500"/>
                                            <p:tgtEl>
                                              <p:spTgt spid="10"/>
                                            </p:tgtEl>
                                          </p:cBhvr>
                                        </p:animEffect>
                                        <p:set>
                                          <p:cBhvr>
                                            <p:cTn id="39" dur="1" fill="hold">
                                              <p:stCondLst>
                                                <p:cond delay="499"/>
                                              </p:stCondLst>
                                            </p:cTn>
                                            <p:tgtEl>
                                              <p:spTgt spid="10"/>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p:cTn id="44" dur="500" fill="hold"/>
                                            <p:tgtEl>
                                              <p:spTgt spid="15"/>
                                            </p:tgtEl>
                                            <p:attrNameLst>
                                              <p:attrName>ppt_w</p:attrName>
                                            </p:attrNameLst>
                                          </p:cBhvr>
                                          <p:tavLst>
                                            <p:tav tm="0">
                                              <p:val>
                                                <p:fltVal val="0"/>
                                              </p:val>
                                            </p:tav>
                                            <p:tav tm="100000">
                                              <p:val>
                                                <p:strVal val="#ppt_w"/>
                                              </p:val>
                                            </p:tav>
                                          </p:tavLst>
                                        </p:anim>
                                        <p:anim calcmode="lin" valueType="num">
                                          <p:cBhvr>
                                            <p:cTn id="45" dur="500" fill="hold"/>
                                            <p:tgtEl>
                                              <p:spTgt spid="15"/>
                                            </p:tgtEl>
                                            <p:attrNameLst>
                                              <p:attrName>ppt_h</p:attrName>
                                            </p:attrNameLst>
                                          </p:cBhvr>
                                          <p:tavLst>
                                            <p:tav tm="0">
                                              <p:val>
                                                <p:fltVal val="0"/>
                                              </p:val>
                                            </p:tav>
                                            <p:tav tm="100000">
                                              <p:val>
                                                <p:strVal val="#ppt_h"/>
                                              </p:val>
                                            </p:tav>
                                          </p:tavLst>
                                        </p:anim>
                                        <p:animEffect transition="in" filter="fade">
                                          <p:cBhvr>
                                            <p:cTn id="46" dur="500"/>
                                            <p:tgtEl>
                                              <p:spTgt spid="15"/>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par>
                                    <p:cTn id="52" presetID="53" presetClass="entr" presetSubtype="16" fill="hold" nodeType="withEffect">
                                      <p:stCondLst>
                                        <p:cond delay="0"/>
                                      </p:stCondLst>
                                      <p:childTnLst>
                                        <p:set>
                                          <p:cBhvr>
                                            <p:cTn id="53" dur="1" fill="hold">
                                              <p:stCondLst>
                                                <p:cond delay="0"/>
                                              </p:stCondLst>
                                            </p:cTn>
                                            <p:tgtEl>
                                              <p:spTgt spid="8"/>
                                            </p:tgtEl>
                                            <p:attrNameLst>
                                              <p:attrName>style.visibility</p:attrName>
                                            </p:attrNameLst>
                                          </p:cBhvr>
                                          <p:to>
                                            <p:strVal val="visible"/>
                                          </p:to>
                                        </p:set>
                                        <p:anim calcmode="lin" valueType="num">
                                          <p:cBhvr>
                                            <p:cTn id="54" dur="500" fill="hold"/>
                                            <p:tgtEl>
                                              <p:spTgt spid="8"/>
                                            </p:tgtEl>
                                            <p:attrNameLst>
                                              <p:attrName>ppt_w</p:attrName>
                                            </p:attrNameLst>
                                          </p:cBhvr>
                                          <p:tavLst>
                                            <p:tav tm="0">
                                              <p:val>
                                                <p:fltVal val="0"/>
                                              </p:val>
                                            </p:tav>
                                            <p:tav tm="100000">
                                              <p:val>
                                                <p:strVal val="#ppt_w"/>
                                              </p:val>
                                            </p:tav>
                                          </p:tavLst>
                                        </p:anim>
                                        <p:anim calcmode="lin" valueType="num">
                                          <p:cBhvr>
                                            <p:cTn id="55" dur="500" fill="hold"/>
                                            <p:tgtEl>
                                              <p:spTgt spid="8"/>
                                            </p:tgtEl>
                                            <p:attrNameLst>
                                              <p:attrName>ppt_h</p:attrName>
                                            </p:attrNameLst>
                                          </p:cBhvr>
                                          <p:tavLst>
                                            <p:tav tm="0">
                                              <p:val>
                                                <p:fltVal val="0"/>
                                              </p:val>
                                            </p:tav>
                                            <p:tav tm="100000">
                                              <p:val>
                                                <p:strVal val="#ppt_h"/>
                                              </p:val>
                                            </p:tav>
                                          </p:tavLst>
                                        </p:anim>
                                        <p:animEffect transition="in" filter="fade">
                                          <p:cBhvr>
                                            <p:cTn id="56" dur="500"/>
                                            <p:tgtEl>
                                              <p:spTgt spid="8"/>
                                            </p:tgtEl>
                                          </p:cBhvr>
                                        </p:animEffect>
                                      </p:childTnLst>
                                    </p:cTn>
                                  </p:par>
                                  <p:par>
                                    <p:cTn id="57" presetID="1" presetClass="entr" presetSubtype="0" fill="hold" nodeType="with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par>
                                    <p:cTn id="59" presetID="53" presetClass="entr" presetSubtype="16"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p:cTn id="61" dur="500" fill="hold"/>
                                            <p:tgtEl>
                                              <p:spTgt spid="17"/>
                                            </p:tgtEl>
                                            <p:attrNameLst>
                                              <p:attrName>ppt_w</p:attrName>
                                            </p:attrNameLst>
                                          </p:cBhvr>
                                          <p:tavLst>
                                            <p:tav tm="0">
                                              <p:val>
                                                <p:fltVal val="0"/>
                                              </p:val>
                                            </p:tav>
                                            <p:tav tm="100000">
                                              <p:val>
                                                <p:strVal val="#ppt_w"/>
                                              </p:val>
                                            </p:tav>
                                          </p:tavLst>
                                        </p:anim>
                                        <p:anim calcmode="lin" valueType="num">
                                          <p:cBhvr>
                                            <p:cTn id="62" dur="500" fill="hold"/>
                                            <p:tgtEl>
                                              <p:spTgt spid="17"/>
                                            </p:tgtEl>
                                            <p:attrNameLst>
                                              <p:attrName>ppt_h</p:attrName>
                                            </p:attrNameLst>
                                          </p:cBhvr>
                                          <p:tavLst>
                                            <p:tav tm="0">
                                              <p:val>
                                                <p:fltVal val="0"/>
                                              </p:val>
                                            </p:tav>
                                            <p:tav tm="100000">
                                              <p:val>
                                                <p:strVal val="#ppt_h"/>
                                              </p:val>
                                            </p:tav>
                                          </p:tavLst>
                                        </p:anim>
                                        <p:animEffect transition="in" filter="fade">
                                          <p:cBhvr>
                                            <p:cTn id="63" dur="500"/>
                                            <p:tgtEl>
                                              <p:spTgt spid="17"/>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2" fill="hold" nodeType="clickEffect" p14:presetBounceEnd="50000">
                                      <p:stCondLst>
                                        <p:cond delay="0"/>
                                      </p:stCondLst>
                                      <p:childTnLst>
                                        <p:set>
                                          <p:cBhvr>
                                            <p:cTn id="67" dur="1" fill="hold">
                                              <p:stCondLst>
                                                <p:cond delay="0"/>
                                              </p:stCondLst>
                                            </p:cTn>
                                            <p:tgtEl>
                                              <p:spTgt spid="9"/>
                                            </p:tgtEl>
                                            <p:attrNameLst>
                                              <p:attrName>style.visibility</p:attrName>
                                            </p:attrNameLst>
                                          </p:cBhvr>
                                          <p:to>
                                            <p:strVal val="visible"/>
                                          </p:to>
                                        </p:set>
                                        <p:anim calcmode="lin" valueType="num" p14:bounceEnd="50000">
                                          <p:cBhvr additive="base">
                                            <p:cTn id="68"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69"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2" fill="hold" nodeType="clickEffect" p14:presetBounceEnd="50000">
                                      <p:stCondLst>
                                        <p:cond delay="0"/>
                                      </p:stCondLst>
                                      <p:childTnLst>
                                        <p:set>
                                          <p:cBhvr>
                                            <p:cTn id="73" dur="1" fill="hold">
                                              <p:stCondLst>
                                                <p:cond delay="0"/>
                                              </p:stCondLst>
                                            </p:cTn>
                                            <p:tgtEl>
                                              <p:spTgt spid="11"/>
                                            </p:tgtEl>
                                            <p:attrNameLst>
                                              <p:attrName>style.visibility</p:attrName>
                                            </p:attrNameLst>
                                          </p:cBhvr>
                                          <p:to>
                                            <p:strVal val="visible"/>
                                          </p:to>
                                        </p:set>
                                        <p:anim calcmode="lin" valueType="num" p14:bounceEnd="50000">
                                          <p:cBhvr additive="base">
                                            <p:cTn id="74" dur="50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75"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2" fill="hold" nodeType="clickEffect" p14:presetBounceEnd="50000">
                                      <p:stCondLst>
                                        <p:cond delay="0"/>
                                      </p:stCondLst>
                                      <p:childTnLst>
                                        <p:set>
                                          <p:cBhvr>
                                            <p:cTn id="79" dur="1" fill="hold">
                                              <p:stCondLst>
                                                <p:cond delay="0"/>
                                              </p:stCondLst>
                                            </p:cTn>
                                            <p:tgtEl>
                                              <p:spTgt spid="13"/>
                                            </p:tgtEl>
                                            <p:attrNameLst>
                                              <p:attrName>style.visibility</p:attrName>
                                            </p:attrNameLst>
                                          </p:cBhvr>
                                          <p:to>
                                            <p:strVal val="visible"/>
                                          </p:to>
                                        </p:set>
                                        <p:anim calcmode="lin" valueType="num" p14:bounceEnd="50000">
                                          <p:cBhvr additive="base">
                                            <p:cTn id="80" dur="500" fill="hold"/>
                                            <p:tgtEl>
                                              <p:spTgt spid="13"/>
                                            </p:tgtEl>
                                            <p:attrNameLst>
                                              <p:attrName>ppt_x</p:attrName>
                                            </p:attrNameLst>
                                          </p:cBhvr>
                                          <p:tavLst>
                                            <p:tav tm="0">
                                              <p:val>
                                                <p:strVal val="1+#ppt_w/2"/>
                                              </p:val>
                                            </p:tav>
                                            <p:tav tm="100000">
                                              <p:val>
                                                <p:strVal val="#ppt_x"/>
                                              </p:val>
                                            </p:tav>
                                          </p:tavLst>
                                        </p:anim>
                                        <p:anim calcmode="lin" valueType="num" p14:bounceEnd="50000">
                                          <p:cBhvr additive="base">
                                            <p:cTn id="81"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2" fill="hold" nodeType="clickEffect" p14:presetBounceEnd="50000">
                                      <p:stCondLst>
                                        <p:cond delay="0"/>
                                      </p:stCondLst>
                                      <p:childTnLst>
                                        <p:set>
                                          <p:cBhvr>
                                            <p:cTn id="85" dur="1" fill="hold">
                                              <p:stCondLst>
                                                <p:cond delay="0"/>
                                              </p:stCondLst>
                                            </p:cTn>
                                            <p:tgtEl>
                                              <p:spTgt spid="14"/>
                                            </p:tgtEl>
                                            <p:attrNameLst>
                                              <p:attrName>style.visibility</p:attrName>
                                            </p:attrNameLst>
                                          </p:cBhvr>
                                          <p:to>
                                            <p:strVal val="visible"/>
                                          </p:to>
                                        </p:set>
                                        <p:anim calcmode="lin" valueType="num" p14:bounceEnd="50000">
                                          <p:cBhvr additive="base">
                                            <p:cTn id="86" dur="500" fill="hold"/>
                                            <p:tgtEl>
                                              <p:spTgt spid="14"/>
                                            </p:tgtEl>
                                            <p:attrNameLst>
                                              <p:attrName>ppt_x</p:attrName>
                                            </p:attrNameLst>
                                          </p:cBhvr>
                                          <p:tavLst>
                                            <p:tav tm="0">
                                              <p:val>
                                                <p:strVal val="1+#ppt_w/2"/>
                                              </p:val>
                                            </p:tav>
                                            <p:tav tm="100000">
                                              <p:val>
                                                <p:strVal val="#ppt_x"/>
                                              </p:val>
                                            </p:tav>
                                          </p:tavLst>
                                        </p:anim>
                                        <p:anim calcmode="lin" valueType="num" p14:bounceEnd="50000">
                                          <p:cBhvr additive="base">
                                            <p:cTn id="87"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2" fill="hold" nodeType="clickEffect" p14:presetBounceEnd="50000">
                                      <p:stCondLst>
                                        <p:cond delay="0"/>
                                      </p:stCondLst>
                                      <p:childTnLst>
                                        <p:set>
                                          <p:cBhvr>
                                            <p:cTn id="91" dur="1" fill="hold">
                                              <p:stCondLst>
                                                <p:cond delay="0"/>
                                              </p:stCondLst>
                                            </p:cTn>
                                            <p:tgtEl>
                                              <p:spTgt spid="18"/>
                                            </p:tgtEl>
                                            <p:attrNameLst>
                                              <p:attrName>style.visibility</p:attrName>
                                            </p:attrNameLst>
                                          </p:cBhvr>
                                          <p:to>
                                            <p:strVal val="visible"/>
                                          </p:to>
                                        </p:set>
                                        <p:anim calcmode="lin" valueType="num" p14:bounceEnd="50000">
                                          <p:cBhvr additive="base">
                                            <p:cTn id="92" dur="500" fill="hold"/>
                                            <p:tgtEl>
                                              <p:spTgt spid="18"/>
                                            </p:tgtEl>
                                            <p:attrNameLst>
                                              <p:attrName>ppt_x</p:attrName>
                                            </p:attrNameLst>
                                          </p:cBhvr>
                                          <p:tavLst>
                                            <p:tav tm="0">
                                              <p:val>
                                                <p:strVal val="1+#ppt_w/2"/>
                                              </p:val>
                                            </p:tav>
                                            <p:tav tm="100000">
                                              <p:val>
                                                <p:strVal val="#ppt_x"/>
                                              </p:val>
                                            </p:tav>
                                          </p:tavLst>
                                        </p:anim>
                                        <p:anim calcmode="lin" valueType="num" p14:bounceEnd="50000">
                                          <p:cBhvr additive="base">
                                            <p:cTn id="93"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ntr" presetSubtype="2" fill="hold" nodeType="clickEffect" p14:presetBounceEnd="50000">
                                      <p:stCondLst>
                                        <p:cond delay="0"/>
                                      </p:stCondLst>
                                      <p:childTnLst>
                                        <p:set>
                                          <p:cBhvr>
                                            <p:cTn id="97" dur="1" fill="hold">
                                              <p:stCondLst>
                                                <p:cond delay="0"/>
                                              </p:stCondLst>
                                            </p:cTn>
                                            <p:tgtEl>
                                              <p:spTgt spid="19"/>
                                            </p:tgtEl>
                                            <p:attrNameLst>
                                              <p:attrName>style.visibility</p:attrName>
                                            </p:attrNameLst>
                                          </p:cBhvr>
                                          <p:to>
                                            <p:strVal val="visible"/>
                                          </p:to>
                                        </p:set>
                                        <p:anim calcmode="lin" valueType="num" p14:bounceEnd="50000">
                                          <p:cBhvr additive="base">
                                            <p:cTn id="98" dur="500" fill="hold"/>
                                            <p:tgtEl>
                                              <p:spTgt spid="19"/>
                                            </p:tgtEl>
                                            <p:attrNameLst>
                                              <p:attrName>ppt_x</p:attrName>
                                            </p:attrNameLst>
                                          </p:cBhvr>
                                          <p:tavLst>
                                            <p:tav tm="0">
                                              <p:val>
                                                <p:strVal val="1+#ppt_w/2"/>
                                              </p:val>
                                            </p:tav>
                                            <p:tav tm="100000">
                                              <p:val>
                                                <p:strVal val="#ppt_x"/>
                                              </p:val>
                                            </p:tav>
                                          </p:tavLst>
                                        </p:anim>
                                        <p:anim calcmode="lin" valueType="num" p14:bounceEnd="50000">
                                          <p:cBhvr additive="base">
                                            <p:cTn id="99"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2" presetClass="entr" presetSubtype="2" fill="hold" nodeType="clickEffect" p14:presetBounceEnd="50000">
                                      <p:stCondLst>
                                        <p:cond delay="0"/>
                                      </p:stCondLst>
                                      <p:childTnLst>
                                        <p:set>
                                          <p:cBhvr>
                                            <p:cTn id="103" dur="1" fill="hold">
                                              <p:stCondLst>
                                                <p:cond delay="0"/>
                                              </p:stCondLst>
                                            </p:cTn>
                                            <p:tgtEl>
                                              <p:spTgt spid="20"/>
                                            </p:tgtEl>
                                            <p:attrNameLst>
                                              <p:attrName>style.visibility</p:attrName>
                                            </p:attrNameLst>
                                          </p:cBhvr>
                                          <p:to>
                                            <p:strVal val="visible"/>
                                          </p:to>
                                        </p:set>
                                        <p:anim calcmode="lin" valueType="num" p14:bounceEnd="50000">
                                          <p:cBhvr additive="base">
                                            <p:cTn id="104" dur="500" fill="hold"/>
                                            <p:tgtEl>
                                              <p:spTgt spid="20"/>
                                            </p:tgtEl>
                                            <p:attrNameLst>
                                              <p:attrName>ppt_x</p:attrName>
                                            </p:attrNameLst>
                                          </p:cBhvr>
                                          <p:tavLst>
                                            <p:tav tm="0">
                                              <p:val>
                                                <p:strVal val="1+#ppt_w/2"/>
                                              </p:val>
                                            </p:tav>
                                            <p:tav tm="100000">
                                              <p:val>
                                                <p:strVal val="#ppt_x"/>
                                              </p:val>
                                            </p:tav>
                                          </p:tavLst>
                                        </p:anim>
                                        <p:anim calcmode="lin" valueType="num" p14:bounceEnd="50000">
                                          <p:cBhvr additive="base">
                                            <p:cTn id="105"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2" presetClass="entr" presetSubtype="2" fill="hold" nodeType="clickEffect" p14:presetBounceEnd="50000">
                                      <p:stCondLst>
                                        <p:cond delay="0"/>
                                      </p:stCondLst>
                                      <p:childTnLst>
                                        <p:set>
                                          <p:cBhvr>
                                            <p:cTn id="109" dur="1" fill="hold">
                                              <p:stCondLst>
                                                <p:cond delay="0"/>
                                              </p:stCondLst>
                                            </p:cTn>
                                            <p:tgtEl>
                                              <p:spTgt spid="21"/>
                                            </p:tgtEl>
                                            <p:attrNameLst>
                                              <p:attrName>style.visibility</p:attrName>
                                            </p:attrNameLst>
                                          </p:cBhvr>
                                          <p:to>
                                            <p:strVal val="visible"/>
                                          </p:to>
                                        </p:set>
                                        <p:anim calcmode="lin" valueType="num" p14:bounceEnd="50000">
                                          <p:cBhvr additive="base">
                                            <p:cTn id="110" dur="500" fill="hold"/>
                                            <p:tgtEl>
                                              <p:spTgt spid="21"/>
                                            </p:tgtEl>
                                            <p:attrNameLst>
                                              <p:attrName>ppt_x</p:attrName>
                                            </p:attrNameLst>
                                          </p:cBhvr>
                                          <p:tavLst>
                                            <p:tav tm="0">
                                              <p:val>
                                                <p:strVal val="1+#ppt_w/2"/>
                                              </p:val>
                                            </p:tav>
                                            <p:tav tm="100000">
                                              <p:val>
                                                <p:strVal val="#ppt_x"/>
                                              </p:val>
                                            </p:tav>
                                          </p:tavLst>
                                        </p:anim>
                                        <p:anim calcmode="lin" valueType="num" p14:bounceEnd="50000">
                                          <p:cBhvr additive="base">
                                            <p:cTn id="111"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2" presetClass="entr" presetSubtype="2" fill="hold" nodeType="clickEffect" p14:presetBounceEnd="50000">
                                      <p:stCondLst>
                                        <p:cond delay="0"/>
                                      </p:stCondLst>
                                      <p:childTnLst>
                                        <p:set>
                                          <p:cBhvr>
                                            <p:cTn id="115" dur="1" fill="hold">
                                              <p:stCondLst>
                                                <p:cond delay="0"/>
                                              </p:stCondLst>
                                            </p:cTn>
                                            <p:tgtEl>
                                              <p:spTgt spid="23"/>
                                            </p:tgtEl>
                                            <p:attrNameLst>
                                              <p:attrName>style.visibility</p:attrName>
                                            </p:attrNameLst>
                                          </p:cBhvr>
                                          <p:to>
                                            <p:strVal val="visible"/>
                                          </p:to>
                                        </p:set>
                                        <p:anim calcmode="lin" valueType="num" p14:bounceEnd="50000">
                                          <p:cBhvr additive="base">
                                            <p:cTn id="116" dur="500" fill="hold"/>
                                            <p:tgtEl>
                                              <p:spTgt spid="23"/>
                                            </p:tgtEl>
                                            <p:attrNameLst>
                                              <p:attrName>ppt_x</p:attrName>
                                            </p:attrNameLst>
                                          </p:cBhvr>
                                          <p:tavLst>
                                            <p:tav tm="0">
                                              <p:val>
                                                <p:strVal val="1+#ppt_w/2"/>
                                              </p:val>
                                            </p:tav>
                                            <p:tav tm="100000">
                                              <p:val>
                                                <p:strVal val="#ppt_x"/>
                                              </p:val>
                                            </p:tav>
                                          </p:tavLst>
                                        </p:anim>
                                        <p:anim calcmode="lin" valueType="num" p14:bounceEnd="50000">
                                          <p:cBhvr additive="base">
                                            <p:cTn id="117"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2" presetClass="entr" presetSubtype="2" fill="hold" nodeType="clickEffect" p14:presetBounceEnd="50000">
                                      <p:stCondLst>
                                        <p:cond delay="0"/>
                                      </p:stCondLst>
                                      <p:childTnLst>
                                        <p:set>
                                          <p:cBhvr>
                                            <p:cTn id="121" dur="1" fill="hold">
                                              <p:stCondLst>
                                                <p:cond delay="0"/>
                                              </p:stCondLst>
                                            </p:cTn>
                                            <p:tgtEl>
                                              <p:spTgt spid="24"/>
                                            </p:tgtEl>
                                            <p:attrNameLst>
                                              <p:attrName>style.visibility</p:attrName>
                                            </p:attrNameLst>
                                          </p:cBhvr>
                                          <p:to>
                                            <p:strVal val="visible"/>
                                          </p:to>
                                        </p:set>
                                        <p:anim calcmode="lin" valueType="num" p14:bounceEnd="50000">
                                          <p:cBhvr additive="base">
                                            <p:cTn id="122" dur="500" fill="hold"/>
                                            <p:tgtEl>
                                              <p:spTgt spid="24"/>
                                            </p:tgtEl>
                                            <p:attrNameLst>
                                              <p:attrName>ppt_x</p:attrName>
                                            </p:attrNameLst>
                                          </p:cBhvr>
                                          <p:tavLst>
                                            <p:tav tm="0">
                                              <p:val>
                                                <p:strVal val="1+#ppt_w/2"/>
                                              </p:val>
                                            </p:tav>
                                            <p:tav tm="100000">
                                              <p:val>
                                                <p:strVal val="#ppt_x"/>
                                              </p:val>
                                            </p:tav>
                                          </p:tavLst>
                                        </p:anim>
                                        <p:anim calcmode="lin" valueType="num" p14:bounceEnd="50000">
                                          <p:cBhvr additive="base">
                                            <p:cTn id="123"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2" presetClass="entr" presetSubtype="2" fill="hold" nodeType="clickEffect" p14:presetBounceEnd="50000">
                                      <p:stCondLst>
                                        <p:cond delay="0"/>
                                      </p:stCondLst>
                                      <p:childTnLst>
                                        <p:set>
                                          <p:cBhvr>
                                            <p:cTn id="127" dur="1" fill="hold">
                                              <p:stCondLst>
                                                <p:cond delay="0"/>
                                              </p:stCondLst>
                                            </p:cTn>
                                            <p:tgtEl>
                                              <p:spTgt spid="25"/>
                                            </p:tgtEl>
                                            <p:attrNameLst>
                                              <p:attrName>style.visibility</p:attrName>
                                            </p:attrNameLst>
                                          </p:cBhvr>
                                          <p:to>
                                            <p:strVal val="visible"/>
                                          </p:to>
                                        </p:set>
                                        <p:anim calcmode="lin" valueType="num" p14:bounceEnd="50000">
                                          <p:cBhvr additive="base">
                                            <p:cTn id="128" dur="500" fill="hold"/>
                                            <p:tgtEl>
                                              <p:spTgt spid="25"/>
                                            </p:tgtEl>
                                            <p:attrNameLst>
                                              <p:attrName>ppt_x</p:attrName>
                                            </p:attrNameLst>
                                          </p:cBhvr>
                                          <p:tavLst>
                                            <p:tav tm="0">
                                              <p:val>
                                                <p:strVal val="1+#ppt_w/2"/>
                                              </p:val>
                                            </p:tav>
                                            <p:tav tm="100000">
                                              <p:val>
                                                <p:strVal val="#ppt_x"/>
                                              </p:val>
                                            </p:tav>
                                          </p:tavLst>
                                        </p:anim>
                                        <p:anim calcmode="lin" valueType="num" p14:bounceEnd="50000">
                                          <p:cBhvr additive="base">
                                            <p:cTn id="129"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2" presetClass="entr" presetSubtype="2" fill="hold" nodeType="clickEffect" p14:presetBounceEnd="50000">
                                      <p:stCondLst>
                                        <p:cond delay="0"/>
                                      </p:stCondLst>
                                      <p:childTnLst>
                                        <p:set>
                                          <p:cBhvr>
                                            <p:cTn id="133" dur="1" fill="hold">
                                              <p:stCondLst>
                                                <p:cond delay="0"/>
                                              </p:stCondLst>
                                            </p:cTn>
                                            <p:tgtEl>
                                              <p:spTgt spid="29"/>
                                            </p:tgtEl>
                                            <p:attrNameLst>
                                              <p:attrName>style.visibility</p:attrName>
                                            </p:attrNameLst>
                                          </p:cBhvr>
                                          <p:to>
                                            <p:strVal val="visible"/>
                                          </p:to>
                                        </p:set>
                                        <p:anim calcmode="lin" valueType="num" p14:bounceEnd="50000">
                                          <p:cBhvr additive="base">
                                            <p:cTn id="134" dur="500" fill="hold"/>
                                            <p:tgtEl>
                                              <p:spTgt spid="29"/>
                                            </p:tgtEl>
                                            <p:attrNameLst>
                                              <p:attrName>ppt_x</p:attrName>
                                            </p:attrNameLst>
                                          </p:cBhvr>
                                          <p:tavLst>
                                            <p:tav tm="0">
                                              <p:val>
                                                <p:strVal val="1+#ppt_w/2"/>
                                              </p:val>
                                            </p:tav>
                                            <p:tav tm="100000">
                                              <p:val>
                                                <p:strVal val="#ppt_x"/>
                                              </p:val>
                                            </p:tav>
                                          </p:tavLst>
                                        </p:anim>
                                        <p:anim calcmode="lin" valueType="num" p14:bounceEnd="50000">
                                          <p:cBhvr additive="base">
                                            <p:cTn id="135"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2" presetClass="entr" presetSubtype="2" fill="hold" nodeType="clickEffect" p14:presetBounceEnd="50000">
                                      <p:stCondLst>
                                        <p:cond delay="0"/>
                                      </p:stCondLst>
                                      <p:childTnLst>
                                        <p:set>
                                          <p:cBhvr>
                                            <p:cTn id="139" dur="1" fill="hold">
                                              <p:stCondLst>
                                                <p:cond delay="0"/>
                                              </p:stCondLst>
                                            </p:cTn>
                                            <p:tgtEl>
                                              <p:spTgt spid="31"/>
                                            </p:tgtEl>
                                            <p:attrNameLst>
                                              <p:attrName>style.visibility</p:attrName>
                                            </p:attrNameLst>
                                          </p:cBhvr>
                                          <p:to>
                                            <p:strVal val="visible"/>
                                          </p:to>
                                        </p:set>
                                        <p:anim calcmode="lin" valueType="num" p14:bounceEnd="50000">
                                          <p:cBhvr additive="base">
                                            <p:cTn id="140" dur="500" fill="hold"/>
                                            <p:tgtEl>
                                              <p:spTgt spid="31"/>
                                            </p:tgtEl>
                                            <p:attrNameLst>
                                              <p:attrName>ppt_x</p:attrName>
                                            </p:attrNameLst>
                                          </p:cBhvr>
                                          <p:tavLst>
                                            <p:tav tm="0">
                                              <p:val>
                                                <p:strVal val="1+#ppt_w/2"/>
                                              </p:val>
                                            </p:tav>
                                            <p:tav tm="100000">
                                              <p:val>
                                                <p:strVal val="#ppt_x"/>
                                              </p:val>
                                            </p:tav>
                                          </p:tavLst>
                                        </p:anim>
                                        <p:anim calcmode="lin" valueType="num" p14:bounceEnd="50000">
                                          <p:cBhvr additive="base">
                                            <p:cTn id="141"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142" fill="hold">
                          <p:stCondLst>
                            <p:cond delay="indefinite"/>
                          </p:stCondLst>
                          <p:childTnLst>
                            <p:par>
                              <p:cTn id="143" fill="hold">
                                <p:stCondLst>
                                  <p:cond delay="0"/>
                                </p:stCondLst>
                                <p:childTnLst>
                                  <p:par>
                                    <p:cTn id="144" presetID="2" presetClass="entr" presetSubtype="2" decel="50000" fill="hold" nodeType="clickEffect">
                                      <p:stCondLst>
                                        <p:cond delay="0"/>
                                      </p:stCondLst>
                                      <p:childTnLst>
                                        <p:set>
                                          <p:cBhvr>
                                            <p:cTn id="145" dur="1" fill="hold">
                                              <p:stCondLst>
                                                <p:cond delay="0"/>
                                              </p:stCondLst>
                                            </p:cTn>
                                            <p:tgtEl>
                                              <p:spTgt spid="32"/>
                                            </p:tgtEl>
                                            <p:attrNameLst>
                                              <p:attrName>style.visibility</p:attrName>
                                            </p:attrNameLst>
                                          </p:cBhvr>
                                          <p:to>
                                            <p:strVal val="visible"/>
                                          </p:to>
                                        </p:set>
                                        <p:anim calcmode="lin" valueType="num">
                                          <p:cBhvr additive="base">
                                            <p:cTn id="146" dur="500" fill="hold"/>
                                            <p:tgtEl>
                                              <p:spTgt spid="32"/>
                                            </p:tgtEl>
                                            <p:attrNameLst>
                                              <p:attrName>ppt_x</p:attrName>
                                            </p:attrNameLst>
                                          </p:cBhvr>
                                          <p:tavLst>
                                            <p:tav tm="0">
                                              <p:val>
                                                <p:strVal val="1+#ppt_w/2"/>
                                              </p:val>
                                            </p:tav>
                                            <p:tav tm="100000">
                                              <p:val>
                                                <p:strVal val="#ppt_x"/>
                                              </p:val>
                                            </p:tav>
                                          </p:tavLst>
                                        </p:anim>
                                        <p:anim calcmode="lin" valueType="num">
                                          <p:cBhvr additive="base">
                                            <p:cTn id="147" dur="5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6" grpId="0" animBg="1"/>
          <p:bldP spid="12" grpId="0" animBg="1"/>
          <p:bldP spid="15" grpId="0" animBg="1"/>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2"/>
                                            </p:tgtEl>
                                            <p:attrNameLst>
                                              <p:attrName>ppt_w</p:attrName>
                                            </p:attrNameLst>
                                          </p:cBhvr>
                                          <p:tavLst>
                                            <p:tav tm="0">
                                              <p:val>
                                                <p:strVal val="ppt_w"/>
                                              </p:val>
                                            </p:tav>
                                            <p:tav tm="100000">
                                              <p:val>
                                                <p:fltVal val="0"/>
                                              </p:val>
                                            </p:tav>
                                          </p:tavLst>
                                        </p:anim>
                                        <p:anim calcmode="lin" valueType="num">
                                          <p:cBhvr>
                                            <p:cTn id="7" dur="500"/>
                                            <p:tgtEl>
                                              <p:spTgt spid="2"/>
                                            </p:tgtEl>
                                            <p:attrNameLst>
                                              <p:attrName>ppt_h</p:attrName>
                                            </p:attrNameLst>
                                          </p:cBhvr>
                                          <p:tavLst>
                                            <p:tav tm="0">
                                              <p:val>
                                                <p:strVal val="ppt_h"/>
                                              </p:val>
                                            </p:tav>
                                            <p:tav tm="100000">
                                              <p:val>
                                                <p:fltVal val="0"/>
                                              </p:val>
                                            </p:tav>
                                          </p:tavLst>
                                        </p:anim>
                                        <p:animEffect transition="out" filter="fade">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par>
                                    <p:cTn id="10" presetID="53" presetClass="exit" presetSubtype="32" fill="hold" nodeType="withEffect">
                                      <p:stCondLst>
                                        <p:cond delay="0"/>
                                      </p:stCondLst>
                                      <p:childTnLst>
                                        <p:anim calcmode="lin" valueType="num">
                                          <p:cBhvr>
                                            <p:cTn id="11" dur="500"/>
                                            <p:tgtEl>
                                              <p:spTgt spid="4"/>
                                            </p:tgtEl>
                                            <p:attrNameLst>
                                              <p:attrName>ppt_w</p:attrName>
                                            </p:attrNameLst>
                                          </p:cBhvr>
                                          <p:tavLst>
                                            <p:tav tm="0">
                                              <p:val>
                                                <p:strVal val="ppt_w"/>
                                              </p:val>
                                            </p:tav>
                                            <p:tav tm="100000">
                                              <p:val>
                                                <p:fltVal val="0"/>
                                              </p:val>
                                            </p:tav>
                                          </p:tavLst>
                                        </p:anim>
                                        <p:anim calcmode="lin" valueType="num">
                                          <p:cBhvr>
                                            <p:cTn id="12" dur="500"/>
                                            <p:tgtEl>
                                              <p:spTgt spid="4"/>
                                            </p:tgtEl>
                                            <p:attrNameLst>
                                              <p:attrName>ppt_h</p:attrName>
                                            </p:attrNameLst>
                                          </p:cBhvr>
                                          <p:tavLst>
                                            <p:tav tm="0">
                                              <p:val>
                                                <p:strVal val="ppt_h"/>
                                              </p:val>
                                            </p:tav>
                                            <p:tav tm="100000">
                                              <p:val>
                                                <p:fltVal val="0"/>
                                              </p:val>
                                            </p:tav>
                                          </p:tavLst>
                                        </p:anim>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par>
                                    <p:cTn id="15" presetID="53" presetClass="exit" presetSubtype="32" fill="hold" nodeType="withEffect">
                                      <p:stCondLst>
                                        <p:cond delay="0"/>
                                      </p:stCondLst>
                                      <p:childTnLst>
                                        <p:anim calcmode="lin" valueType="num">
                                          <p:cBhvr>
                                            <p:cTn id="16" dur="500"/>
                                            <p:tgtEl>
                                              <p:spTgt spid="7"/>
                                            </p:tgtEl>
                                            <p:attrNameLst>
                                              <p:attrName>ppt_w</p:attrName>
                                            </p:attrNameLst>
                                          </p:cBhvr>
                                          <p:tavLst>
                                            <p:tav tm="0">
                                              <p:val>
                                                <p:strVal val="ppt_w"/>
                                              </p:val>
                                            </p:tav>
                                            <p:tav tm="100000">
                                              <p:val>
                                                <p:fltVal val="0"/>
                                              </p:val>
                                            </p:tav>
                                          </p:tavLst>
                                        </p:anim>
                                        <p:anim calcmode="lin" valueType="num">
                                          <p:cBhvr>
                                            <p:cTn id="17" dur="500"/>
                                            <p:tgtEl>
                                              <p:spTgt spid="7"/>
                                            </p:tgtEl>
                                            <p:attrNameLst>
                                              <p:attrName>ppt_h</p:attrName>
                                            </p:attrNameLst>
                                          </p:cBhvr>
                                          <p:tavLst>
                                            <p:tav tm="0">
                                              <p:val>
                                                <p:strVal val="ppt_h"/>
                                              </p:val>
                                            </p:tav>
                                            <p:tav tm="100000">
                                              <p:val>
                                                <p:fltVal val="0"/>
                                              </p:val>
                                            </p:tav>
                                          </p:tavLst>
                                        </p:anim>
                                        <p:animEffect transition="out" filter="fade">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par>
                                    <p:cTn id="20" presetID="53" presetClass="exit" presetSubtype="32" fill="hold" grpId="0" nodeType="withEffect">
                                      <p:stCondLst>
                                        <p:cond delay="0"/>
                                      </p:stCondLst>
                                      <p:childTnLst>
                                        <p:anim calcmode="lin" valueType="num">
                                          <p:cBhvr>
                                            <p:cTn id="21" dur="500"/>
                                            <p:tgtEl>
                                              <p:spTgt spid="5"/>
                                            </p:tgtEl>
                                            <p:attrNameLst>
                                              <p:attrName>ppt_w</p:attrName>
                                            </p:attrNameLst>
                                          </p:cBhvr>
                                          <p:tavLst>
                                            <p:tav tm="0">
                                              <p:val>
                                                <p:strVal val="ppt_w"/>
                                              </p:val>
                                            </p:tav>
                                            <p:tav tm="100000">
                                              <p:val>
                                                <p:fltVal val="0"/>
                                              </p:val>
                                            </p:tav>
                                          </p:tavLst>
                                        </p:anim>
                                        <p:anim calcmode="lin" valueType="num">
                                          <p:cBhvr>
                                            <p:cTn id="22" dur="500"/>
                                            <p:tgtEl>
                                              <p:spTgt spid="5"/>
                                            </p:tgtEl>
                                            <p:attrNameLst>
                                              <p:attrName>ppt_h</p:attrName>
                                            </p:attrNameLst>
                                          </p:cBhvr>
                                          <p:tavLst>
                                            <p:tav tm="0">
                                              <p:val>
                                                <p:strVal val="ppt_h"/>
                                              </p:val>
                                            </p:tav>
                                            <p:tav tm="100000">
                                              <p:val>
                                                <p:fltVal val="0"/>
                                              </p:val>
                                            </p:tav>
                                          </p:tavLst>
                                        </p:anim>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par>
                                    <p:cTn id="25" presetID="53" presetClass="exit" presetSubtype="32" fill="hold" grpId="0" nodeType="withEffect">
                                      <p:stCondLst>
                                        <p:cond delay="0"/>
                                      </p:stCondLst>
                                      <p:childTnLst>
                                        <p:anim calcmode="lin" valueType="num">
                                          <p:cBhvr>
                                            <p:cTn id="26" dur="500"/>
                                            <p:tgtEl>
                                              <p:spTgt spid="6"/>
                                            </p:tgtEl>
                                            <p:attrNameLst>
                                              <p:attrName>ppt_w</p:attrName>
                                            </p:attrNameLst>
                                          </p:cBhvr>
                                          <p:tavLst>
                                            <p:tav tm="0">
                                              <p:val>
                                                <p:strVal val="ppt_w"/>
                                              </p:val>
                                            </p:tav>
                                            <p:tav tm="100000">
                                              <p:val>
                                                <p:fltVal val="0"/>
                                              </p:val>
                                            </p:tav>
                                          </p:tavLst>
                                        </p:anim>
                                        <p:anim calcmode="lin" valueType="num">
                                          <p:cBhvr>
                                            <p:cTn id="27" dur="500"/>
                                            <p:tgtEl>
                                              <p:spTgt spid="6"/>
                                            </p:tgtEl>
                                            <p:attrNameLst>
                                              <p:attrName>ppt_h</p:attrName>
                                            </p:attrNameLst>
                                          </p:cBhvr>
                                          <p:tavLst>
                                            <p:tav tm="0">
                                              <p:val>
                                                <p:strVal val="ppt_h"/>
                                              </p:val>
                                            </p:tav>
                                            <p:tav tm="100000">
                                              <p:val>
                                                <p:fltVal val="0"/>
                                              </p:val>
                                            </p:tav>
                                          </p:tavLst>
                                        </p:anim>
                                        <p:animEffect transition="out" filter="fade">
                                          <p:cBhvr>
                                            <p:cTn id="28" dur="500"/>
                                            <p:tgtEl>
                                              <p:spTgt spid="6"/>
                                            </p:tgtEl>
                                          </p:cBhvr>
                                        </p:animEffect>
                                        <p:set>
                                          <p:cBhvr>
                                            <p:cTn id="29" dur="1" fill="hold">
                                              <p:stCondLst>
                                                <p:cond delay="499"/>
                                              </p:stCondLst>
                                            </p:cTn>
                                            <p:tgtEl>
                                              <p:spTgt spid="6"/>
                                            </p:tgtEl>
                                            <p:attrNameLst>
                                              <p:attrName>style.visibility</p:attrName>
                                            </p:attrNameLst>
                                          </p:cBhvr>
                                          <p:to>
                                            <p:strVal val="hidden"/>
                                          </p:to>
                                        </p:set>
                                      </p:childTnLst>
                                    </p:cTn>
                                  </p:par>
                                  <p:par>
                                    <p:cTn id="30" presetID="53" presetClass="exit" presetSubtype="32" fill="hold" grpId="0" nodeType="withEffect">
                                      <p:stCondLst>
                                        <p:cond delay="0"/>
                                      </p:stCondLst>
                                      <p:childTnLst>
                                        <p:anim calcmode="lin" valueType="num">
                                          <p:cBhvr>
                                            <p:cTn id="31" dur="500"/>
                                            <p:tgtEl>
                                              <p:spTgt spid="12"/>
                                            </p:tgtEl>
                                            <p:attrNameLst>
                                              <p:attrName>ppt_w</p:attrName>
                                            </p:attrNameLst>
                                          </p:cBhvr>
                                          <p:tavLst>
                                            <p:tav tm="0">
                                              <p:val>
                                                <p:strVal val="ppt_w"/>
                                              </p:val>
                                            </p:tav>
                                            <p:tav tm="100000">
                                              <p:val>
                                                <p:fltVal val="0"/>
                                              </p:val>
                                            </p:tav>
                                          </p:tavLst>
                                        </p:anim>
                                        <p:anim calcmode="lin" valueType="num">
                                          <p:cBhvr>
                                            <p:cTn id="32" dur="500"/>
                                            <p:tgtEl>
                                              <p:spTgt spid="12"/>
                                            </p:tgtEl>
                                            <p:attrNameLst>
                                              <p:attrName>ppt_h</p:attrName>
                                            </p:attrNameLst>
                                          </p:cBhvr>
                                          <p:tavLst>
                                            <p:tav tm="0">
                                              <p:val>
                                                <p:strVal val="ppt_h"/>
                                              </p:val>
                                            </p:tav>
                                            <p:tav tm="100000">
                                              <p:val>
                                                <p:fltVal val="0"/>
                                              </p:val>
                                            </p:tav>
                                          </p:tavLst>
                                        </p:anim>
                                        <p:animEffect transition="out" filter="fade">
                                          <p:cBhvr>
                                            <p:cTn id="33" dur="500"/>
                                            <p:tgtEl>
                                              <p:spTgt spid="12"/>
                                            </p:tgtEl>
                                          </p:cBhvr>
                                        </p:animEffect>
                                        <p:set>
                                          <p:cBhvr>
                                            <p:cTn id="34" dur="1" fill="hold">
                                              <p:stCondLst>
                                                <p:cond delay="499"/>
                                              </p:stCondLst>
                                            </p:cTn>
                                            <p:tgtEl>
                                              <p:spTgt spid="12"/>
                                            </p:tgtEl>
                                            <p:attrNameLst>
                                              <p:attrName>style.visibility</p:attrName>
                                            </p:attrNameLst>
                                          </p:cBhvr>
                                          <p:to>
                                            <p:strVal val="hidden"/>
                                          </p:to>
                                        </p:set>
                                      </p:childTnLst>
                                    </p:cTn>
                                  </p:par>
                                  <p:par>
                                    <p:cTn id="35" presetID="53" presetClass="exit" presetSubtype="32" fill="hold" grpId="0" nodeType="withEffect">
                                      <p:stCondLst>
                                        <p:cond delay="0"/>
                                      </p:stCondLst>
                                      <p:childTnLst>
                                        <p:anim calcmode="lin" valueType="num">
                                          <p:cBhvr>
                                            <p:cTn id="36" dur="500"/>
                                            <p:tgtEl>
                                              <p:spTgt spid="10"/>
                                            </p:tgtEl>
                                            <p:attrNameLst>
                                              <p:attrName>ppt_w</p:attrName>
                                            </p:attrNameLst>
                                          </p:cBhvr>
                                          <p:tavLst>
                                            <p:tav tm="0">
                                              <p:val>
                                                <p:strVal val="ppt_w"/>
                                              </p:val>
                                            </p:tav>
                                            <p:tav tm="100000">
                                              <p:val>
                                                <p:fltVal val="0"/>
                                              </p:val>
                                            </p:tav>
                                          </p:tavLst>
                                        </p:anim>
                                        <p:anim calcmode="lin" valueType="num">
                                          <p:cBhvr>
                                            <p:cTn id="37" dur="500"/>
                                            <p:tgtEl>
                                              <p:spTgt spid="10"/>
                                            </p:tgtEl>
                                            <p:attrNameLst>
                                              <p:attrName>ppt_h</p:attrName>
                                            </p:attrNameLst>
                                          </p:cBhvr>
                                          <p:tavLst>
                                            <p:tav tm="0">
                                              <p:val>
                                                <p:strVal val="ppt_h"/>
                                              </p:val>
                                            </p:tav>
                                            <p:tav tm="100000">
                                              <p:val>
                                                <p:fltVal val="0"/>
                                              </p:val>
                                            </p:tav>
                                          </p:tavLst>
                                        </p:anim>
                                        <p:animEffect transition="out" filter="fade">
                                          <p:cBhvr>
                                            <p:cTn id="38" dur="500"/>
                                            <p:tgtEl>
                                              <p:spTgt spid="10"/>
                                            </p:tgtEl>
                                          </p:cBhvr>
                                        </p:animEffect>
                                        <p:set>
                                          <p:cBhvr>
                                            <p:cTn id="39" dur="1" fill="hold">
                                              <p:stCondLst>
                                                <p:cond delay="499"/>
                                              </p:stCondLst>
                                            </p:cTn>
                                            <p:tgtEl>
                                              <p:spTgt spid="10"/>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p:cTn id="44" dur="500" fill="hold"/>
                                            <p:tgtEl>
                                              <p:spTgt spid="15"/>
                                            </p:tgtEl>
                                            <p:attrNameLst>
                                              <p:attrName>ppt_w</p:attrName>
                                            </p:attrNameLst>
                                          </p:cBhvr>
                                          <p:tavLst>
                                            <p:tav tm="0">
                                              <p:val>
                                                <p:fltVal val="0"/>
                                              </p:val>
                                            </p:tav>
                                            <p:tav tm="100000">
                                              <p:val>
                                                <p:strVal val="#ppt_w"/>
                                              </p:val>
                                            </p:tav>
                                          </p:tavLst>
                                        </p:anim>
                                        <p:anim calcmode="lin" valueType="num">
                                          <p:cBhvr>
                                            <p:cTn id="45" dur="500" fill="hold"/>
                                            <p:tgtEl>
                                              <p:spTgt spid="15"/>
                                            </p:tgtEl>
                                            <p:attrNameLst>
                                              <p:attrName>ppt_h</p:attrName>
                                            </p:attrNameLst>
                                          </p:cBhvr>
                                          <p:tavLst>
                                            <p:tav tm="0">
                                              <p:val>
                                                <p:fltVal val="0"/>
                                              </p:val>
                                            </p:tav>
                                            <p:tav tm="100000">
                                              <p:val>
                                                <p:strVal val="#ppt_h"/>
                                              </p:val>
                                            </p:tav>
                                          </p:tavLst>
                                        </p:anim>
                                        <p:animEffect transition="in" filter="fade">
                                          <p:cBhvr>
                                            <p:cTn id="46" dur="500"/>
                                            <p:tgtEl>
                                              <p:spTgt spid="15"/>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par>
                                    <p:cTn id="52" presetID="53" presetClass="entr" presetSubtype="16" fill="hold" nodeType="withEffect">
                                      <p:stCondLst>
                                        <p:cond delay="0"/>
                                      </p:stCondLst>
                                      <p:childTnLst>
                                        <p:set>
                                          <p:cBhvr>
                                            <p:cTn id="53" dur="1" fill="hold">
                                              <p:stCondLst>
                                                <p:cond delay="0"/>
                                              </p:stCondLst>
                                            </p:cTn>
                                            <p:tgtEl>
                                              <p:spTgt spid="8"/>
                                            </p:tgtEl>
                                            <p:attrNameLst>
                                              <p:attrName>style.visibility</p:attrName>
                                            </p:attrNameLst>
                                          </p:cBhvr>
                                          <p:to>
                                            <p:strVal val="visible"/>
                                          </p:to>
                                        </p:set>
                                        <p:anim calcmode="lin" valueType="num">
                                          <p:cBhvr>
                                            <p:cTn id="54" dur="500" fill="hold"/>
                                            <p:tgtEl>
                                              <p:spTgt spid="8"/>
                                            </p:tgtEl>
                                            <p:attrNameLst>
                                              <p:attrName>ppt_w</p:attrName>
                                            </p:attrNameLst>
                                          </p:cBhvr>
                                          <p:tavLst>
                                            <p:tav tm="0">
                                              <p:val>
                                                <p:fltVal val="0"/>
                                              </p:val>
                                            </p:tav>
                                            <p:tav tm="100000">
                                              <p:val>
                                                <p:strVal val="#ppt_w"/>
                                              </p:val>
                                            </p:tav>
                                          </p:tavLst>
                                        </p:anim>
                                        <p:anim calcmode="lin" valueType="num">
                                          <p:cBhvr>
                                            <p:cTn id="55" dur="500" fill="hold"/>
                                            <p:tgtEl>
                                              <p:spTgt spid="8"/>
                                            </p:tgtEl>
                                            <p:attrNameLst>
                                              <p:attrName>ppt_h</p:attrName>
                                            </p:attrNameLst>
                                          </p:cBhvr>
                                          <p:tavLst>
                                            <p:tav tm="0">
                                              <p:val>
                                                <p:fltVal val="0"/>
                                              </p:val>
                                            </p:tav>
                                            <p:tav tm="100000">
                                              <p:val>
                                                <p:strVal val="#ppt_h"/>
                                              </p:val>
                                            </p:tav>
                                          </p:tavLst>
                                        </p:anim>
                                        <p:animEffect transition="in" filter="fade">
                                          <p:cBhvr>
                                            <p:cTn id="56" dur="500"/>
                                            <p:tgtEl>
                                              <p:spTgt spid="8"/>
                                            </p:tgtEl>
                                          </p:cBhvr>
                                        </p:animEffect>
                                      </p:childTnLst>
                                    </p:cTn>
                                  </p:par>
                                  <p:par>
                                    <p:cTn id="57" presetID="1" presetClass="entr" presetSubtype="0" fill="hold" nodeType="with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par>
                                    <p:cTn id="59" presetID="53" presetClass="entr" presetSubtype="16"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p:cTn id="61" dur="500" fill="hold"/>
                                            <p:tgtEl>
                                              <p:spTgt spid="17"/>
                                            </p:tgtEl>
                                            <p:attrNameLst>
                                              <p:attrName>ppt_w</p:attrName>
                                            </p:attrNameLst>
                                          </p:cBhvr>
                                          <p:tavLst>
                                            <p:tav tm="0">
                                              <p:val>
                                                <p:fltVal val="0"/>
                                              </p:val>
                                            </p:tav>
                                            <p:tav tm="100000">
                                              <p:val>
                                                <p:strVal val="#ppt_w"/>
                                              </p:val>
                                            </p:tav>
                                          </p:tavLst>
                                        </p:anim>
                                        <p:anim calcmode="lin" valueType="num">
                                          <p:cBhvr>
                                            <p:cTn id="62" dur="500" fill="hold"/>
                                            <p:tgtEl>
                                              <p:spTgt spid="17"/>
                                            </p:tgtEl>
                                            <p:attrNameLst>
                                              <p:attrName>ppt_h</p:attrName>
                                            </p:attrNameLst>
                                          </p:cBhvr>
                                          <p:tavLst>
                                            <p:tav tm="0">
                                              <p:val>
                                                <p:fltVal val="0"/>
                                              </p:val>
                                            </p:tav>
                                            <p:tav tm="100000">
                                              <p:val>
                                                <p:strVal val="#ppt_h"/>
                                              </p:val>
                                            </p:tav>
                                          </p:tavLst>
                                        </p:anim>
                                        <p:animEffect transition="in" filter="fade">
                                          <p:cBhvr>
                                            <p:cTn id="63" dur="500"/>
                                            <p:tgtEl>
                                              <p:spTgt spid="17"/>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2" fill="hold" nodeType="clickEffect">
                                      <p:stCondLst>
                                        <p:cond delay="0"/>
                                      </p:stCondLst>
                                      <p:childTnLst>
                                        <p:set>
                                          <p:cBhvr>
                                            <p:cTn id="67" dur="1" fill="hold">
                                              <p:stCondLst>
                                                <p:cond delay="0"/>
                                              </p:stCondLst>
                                            </p:cTn>
                                            <p:tgtEl>
                                              <p:spTgt spid="9"/>
                                            </p:tgtEl>
                                            <p:attrNameLst>
                                              <p:attrName>style.visibility</p:attrName>
                                            </p:attrNameLst>
                                          </p:cBhvr>
                                          <p:to>
                                            <p:strVal val="visible"/>
                                          </p:to>
                                        </p:set>
                                        <p:anim calcmode="lin" valueType="num">
                                          <p:cBhvr additive="base">
                                            <p:cTn id="68" dur="500" fill="hold"/>
                                            <p:tgtEl>
                                              <p:spTgt spid="9"/>
                                            </p:tgtEl>
                                            <p:attrNameLst>
                                              <p:attrName>ppt_x</p:attrName>
                                            </p:attrNameLst>
                                          </p:cBhvr>
                                          <p:tavLst>
                                            <p:tav tm="0">
                                              <p:val>
                                                <p:strVal val="1+#ppt_w/2"/>
                                              </p:val>
                                            </p:tav>
                                            <p:tav tm="100000">
                                              <p:val>
                                                <p:strVal val="#ppt_x"/>
                                              </p:val>
                                            </p:tav>
                                          </p:tavLst>
                                        </p:anim>
                                        <p:anim calcmode="lin" valueType="num">
                                          <p:cBhvr additive="base">
                                            <p:cTn id="69"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2" fill="hold" nodeType="clickEffect">
                                      <p:stCondLst>
                                        <p:cond delay="0"/>
                                      </p:stCondLst>
                                      <p:childTnLst>
                                        <p:set>
                                          <p:cBhvr>
                                            <p:cTn id="73" dur="1" fill="hold">
                                              <p:stCondLst>
                                                <p:cond delay="0"/>
                                              </p:stCondLst>
                                            </p:cTn>
                                            <p:tgtEl>
                                              <p:spTgt spid="11"/>
                                            </p:tgtEl>
                                            <p:attrNameLst>
                                              <p:attrName>style.visibility</p:attrName>
                                            </p:attrNameLst>
                                          </p:cBhvr>
                                          <p:to>
                                            <p:strVal val="visible"/>
                                          </p:to>
                                        </p:set>
                                        <p:anim calcmode="lin" valueType="num">
                                          <p:cBhvr additive="base">
                                            <p:cTn id="74" dur="500" fill="hold"/>
                                            <p:tgtEl>
                                              <p:spTgt spid="11"/>
                                            </p:tgtEl>
                                            <p:attrNameLst>
                                              <p:attrName>ppt_x</p:attrName>
                                            </p:attrNameLst>
                                          </p:cBhvr>
                                          <p:tavLst>
                                            <p:tav tm="0">
                                              <p:val>
                                                <p:strVal val="1+#ppt_w/2"/>
                                              </p:val>
                                            </p:tav>
                                            <p:tav tm="100000">
                                              <p:val>
                                                <p:strVal val="#ppt_x"/>
                                              </p:val>
                                            </p:tav>
                                          </p:tavLst>
                                        </p:anim>
                                        <p:anim calcmode="lin" valueType="num">
                                          <p:cBhvr additive="base">
                                            <p:cTn id="75"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2" fill="hold" nodeType="clickEffect">
                                      <p:stCondLst>
                                        <p:cond delay="0"/>
                                      </p:stCondLst>
                                      <p:childTnLst>
                                        <p:set>
                                          <p:cBhvr>
                                            <p:cTn id="79" dur="1" fill="hold">
                                              <p:stCondLst>
                                                <p:cond delay="0"/>
                                              </p:stCondLst>
                                            </p:cTn>
                                            <p:tgtEl>
                                              <p:spTgt spid="13"/>
                                            </p:tgtEl>
                                            <p:attrNameLst>
                                              <p:attrName>style.visibility</p:attrName>
                                            </p:attrNameLst>
                                          </p:cBhvr>
                                          <p:to>
                                            <p:strVal val="visible"/>
                                          </p:to>
                                        </p:set>
                                        <p:anim calcmode="lin" valueType="num">
                                          <p:cBhvr additive="base">
                                            <p:cTn id="80" dur="500" fill="hold"/>
                                            <p:tgtEl>
                                              <p:spTgt spid="13"/>
                                            </p:tgtEl>
                                            <p:attrNameLst>
                                              <p:attrName>ppt_x</p:attrName>
                                            </p:attrNameLst>
                                          </p:cBhvr>
                                          <p:tavLst>
                                            <p:tav tm="0">
                                              <p:val>
                                                <p:strVal val="1+#ppt_w/2"/>
                                              </p:val>
                                            </p:tav>
                                            <p:tav tm="100000">
                                              <p:val>
                                                <p:strVal val="#ppt_x"/>
                                              </p:val>
                                            </p:tav>
                                          </p:tavLst>
                                        </p:anim>
                                        <p:anim calcmode="lin" valueType="num">
                                          <p:cBhvr additive="base">
                                            <p:cTn id="81"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2" fill="hold" nodeType="clickEffect">
                                      <p:stCondLst>
                                        <p:cond delay="0"/>
                                      </p:stCondLst>
                                      <p:childTnLst>
                                        <p:set>
                                          <p:cBhvr>
                                            <p:cTn id="85" dur="1" fill="hold">
                                              <p:stCondLst>
                                                <p:cond delay="0"/>
                                              </p:stCondLst>
                                            </p:cTn>
                                            <p:tgtEl>
                                              <p:spTgt spid="14"/>
                                            </p:tgtEl>
                                            <p:attrNameLst>
                                              <p:attrName>style.visibility</p:attrName>
                                            </p:attrNameLst>
                                          </p:cBhvr>
                                          <p:to>
                                            <p:strVal val="visible"/>
                                          </p:to>
                                        </p:set>
                                        <p:anim calcmode="lin" valueType="num">
                                          <p:cBhvr additive="base">
                                            <p:cTn id="86" dur="500" fill="hold"/>
                                            <p:tgtEl>
                                              <p:spTgt spid="14"/>
                                            </p:tgtEl>
                                            <p:attrNameLst>
                                              <p:attrName>ppt_x</p:attrName>
                                            </p:attrNameLst>
                                          </p:cBhvr>
                                          <p:tavLst>
                                            <p:tav tm="0">
                                              <p:val>
                                                <p:strVal val="1+#ppt_w/2"/>
                                              </p:val>
                                            </p:tav>
                                            <p:tav tm="100000">
                                              <p:val>
                                                <p:strVal val="#ppt_x"/>
                                              </p:val>
                                            </p:tav>
                                          </p:tavLst>
                                        </p:anim>
                                        <p:anim calcmode="lin" valueType="num">
                                          <p:cBhvr additive="base">
                                            <p:cTn id="87"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2" fill="hold" nodeType="clickEffect">
                                      <p:stCondLst>
                                        <p:cond delay="0"/>
                                      </p:stCondLst>
                                      <p:childTnLst>
                                        <p:set>
                                          <p:cBhvr>
                                            <p:cTn id="91" dur="1" fill="hold">
                                              <p:stCondLst>
                                                <p:cond delay="0"/>
                                              </p:stCondLst>
                                            </p:cTn>
                                            <p:tgtEl>
                                              <p:spTgt spid="18"/>
                                            </p:tgtEl>
                                            <p:attrNameLst>
                                              <p:attrName>style.visibility</p:attrName>
                                            </p:attrNameLst>
                                          </p:cBhvr>
                                          <p:to>
                                            <p:strVal val="visible"/>
                                          </p:to>
                                        </p:set>
                                        <p:anim calcmode="lin" valueType="num">
                                          <p:cBhvr additive="base">
                                            <p:cTn id="92" dur="500" fill="hold"/>
                                            <p:tgtEl>
                                              <p:spTgt spid="18"/>
                                            </p:tgtEl>
                                            <p:attrNameLst>
                                              <p:attrName>ppt_x</p:attrName>
                                            </p:attrNameLst>
                                          </p:cBhvr>
                                          <p:tavLst>
                                            <p:tav tm="0">
                                              <p:val>
                                                <p:strVal val="1+#ppt_w/2"/>
                                              </p:val>
                                            </p:tav>
                                            <p:tav tm="100000">
                                              <p:val>
                                                <p:strVal val="#ppt_x"/>
                                              </p:val>
                                            </p:tav>
                                          </p:tavLst>
                                        </p:anim>
                                        <p:anim calcmode="lin" valueType="num">
                                          <p:cBhvr additive="base">
                                            <p:cTn id="93"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ntr" presetSubtype="2" fill="hold" nodeType="clickEffect">
                                      <p:stCondLst>
                                        <p:cond delay="0"/>
                                      </p:stCondLst>
                                      <p:childTnLst>
                                        <p:set>
                                          <p:cBhvr>
                                            <p:cTn id="97" dur="1" fill="hold">
                                              <p:stCondLst>
                                                <p:cond delay="0"/>
                                              </p:stCondLst>
                                            </p:cTn>
                                            <p:tgtEl>
                                              <p:spTgt spid="19"/>
                                            </p:tgtEl>
                                            <p:attrNameLst>
                                              <p:attrName>style.visibility</p:attrName>
                                            </p:attrNameLst>
                                          </p:cBhvr>
                                          <p:to>
                                            <p:strVal val="visible"/>
                                          </p:to>
                                        </p:set>
                                        <p:anim calcmode="lin" valueType="num">
                                          <p:cBhvr additive="base">
                                            <p:cTn id="98" dur="500" fill="hold"/>
                                            <p:tgtEl>
                                              <p:spTgt spid="19"/>
                                            </p:tgtEl>
                                            <p:attrNameLst>
                                              <p:attrName>ppt_x</p:attrName>
                                            </p:attrNameLst>
                                          </p:cBhvr>
                                          <p:tavLst>
                                            <p:tav tm="0">
                                              <p:val>
                                                <p:strVal val="1+#ppt_w/2"/>
                                              </p:val>
                                            </p:tav>
                                            <p:tav tm="100000">
                                              <p:val>
                                                <p:strVal val="#ppt_x"/>
                                              </p:val>
                                            </p:tav>
                                          </p:tavLst>
                                        </p:anim>
                                        <p:anim calcmode="lin" valueType="num">
                                          <p:cBhvr additive="base">
                                            <p:cTn id="99"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2" presetClass="entr" presetSubtype="2" fill="hold" nodeType="clickEffect">
                                      <p:stCondLst>
                                        <p:cond delay="0"/>
                                      </p:stCondLst>
                                      <p:childTnLst>
                                        <p:set>
                                          <p:cBhvr>
                                            <p:cTn id="103" dur="1" fill="hold">
                                              <p:stCondLst>
                                                <p:cond delay="0"/>
                                              </p:stCondLst>
                                            </p:cTn>
                                            <p:tgtEl>
                                              <p:spTgt spid="20"/>
                                            </p:tgtEl>
                                            <p:attrNameLst>
                                              <p:attrName>style.visibility</p:attrName>
                                            </p:attrNameLst>
                                          </p:cBhvr>
                                          <p:to>
                                            <p:strVal val="visible"/>
                                          </p:to>
                                        </p:set>
                                        <p:anim calcmode="lin" valueType="num">
                                          <p:cBhvr additive="base">
                                            <p:cTn id="104" dur="500" fill="hold"/>
                                            <p:tgtEl>
                                              <p:spTgt spid="20"/>
                                            </p:tgtEl>
                                            <p:attrNameLst>
                                              <p:attrName>ppt_x</p:attrName>
                                            </p:attrNameLst>
                                          </p:cBhvr>
                                          <p:tavLst>
                                            <p:tav tm="0">
                                              <p:val>
                                                <p:strVal val="1+#ppt_w/2"/>
                                              </p:val>
                                            </p:tav>
                                            <p:tav tm="100000">
                                              <p:val>
                                                <p:strVal val="#ppt_x"/>
                                              </p:val>
                                            </p:tav>
                                          </p:tavLst>
                                        </p:anim>
                                        <p:anim calcmode="lin" valueType="num">
                                          <p:cBhvr additive="base">
                                            <p:cTn id="105"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2" presetClass="entr" presetSubtype="2" fill="hold" nodeType="clickEffect">
                                      <p:stCondLst>
                                        <p:cond delay="0"/>
                                      </p:stCondLst>
                                      <p:childTnLst>
                                        <p:set>
                                          <p:cBhvr>
                                            <p:cTn id="109" dur="1" fill="hold">
                                              <p:stCondLst>
                                                <p:cond delay="0"/>
                                              </p:stCondLst>
                                            </p:cTn>
                                            <p:tgtEl>
                                              <p:spTgt spid="21"/>
                                            </p:tgtEl>
                                            <p:attrNameLst>
                                              <p:attrName>style.visibility</p:attrName>
                                            </p:attrNameLst>
                                          </p:cBhvr>
                                          <p:to>
                                            <p:strVal val="visible"/>
                                          </p:to>
                                        </p:set>
                                        <p:anim calcmode="lin" valueType="num">
                                          <p:cBhvr additive="base">
                                            <p:cTn id="110" dur="500" fill="hold"/>
                                            <p:tgtEl>
                                              <p:spTgt spid="21"/>
                                            </p:tgtEl>
                                            <p:attrNameLst>
                                              <p:attrName>ppt_x</p:attrName>
                                            </p:attrNameLst>
                                          </p:cBhvr>
                                          <p:tavLst>
                                            <p:tav tm="0">
                                              <p:val>
                                                <p:strVal val="1+#ppt_w/2"/>
                                              </p:val>
                                            </p:tav>
                                            <p:tav tm="100000">
                                              <p:val>
                                                <p:strVal val="#ppt_x"/>
                                              </p:val>
                                            </p:tav>
                                          </p:tavLst>
                                        </p:anim>
                                        <p:anim calcmode="lin" valueType="num">
                                          <p:cBhvr additive="base">
                                            <p:cTn id="111"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2" presetClass="entr" presetSubtype="2" fill="hold" nodeType="clickEffect">
                                      <p:stCondLst>
                                        <p:cond delay="0"/>
                                      </p:stCondLst>
                                      <p:childTnLst>
                                        <p:set>
                                          <p:cBhvr>
                                            <p:cTn id="115" dur="1" fill="hold">
                                              <p:stCondLst>
                                                <p:cond delay="0"/>
                                              </p:stCondLst>
                                            </p:cTn>
                                            <p:tgtEl>
                                              <p:spTgt spid="23"/>
                                            </p:tgtEl>
                                            <p:attrNameLst>
                                              <p:attrName>style.visibility</p:attrName>
                                            </p:attrNameLst>
                                          </p:cBhvr>
                                          <p:to>
                                            <p:strVal val="visible"/>
                                          </p:to>
                                        </p:set>
                                        <p:anim calcmode="lin" valueType="num">
                                          <p:cBhvr additive="base">
                                            <p:cTn id="116" dur="500" fill="hold"/>
                                            <p:tgtEl>
                                              <p:spTgt spid="23"/>
                                            </p:tgtEl>
                                            <p:attrNameLst>
                                              <p:attrName>ppt_x</p:attrName>
                                            </p:attrNameLst>
                                          </p:cBhvr>
                                          <p:tavLst>
                                            <p:tav tm="0">
                                              <p:val>
                                                <p:strVal val="1+#ppt_w/2"/>
                                              </p:val>
                                            </p:tav>
                                            <p:tav tm="100000">
                                              <p:val>
                                                <p:strVal val="#ppt_x"/>
                                              </p:val>
                                            </p:tav>
                                          </p:tavLst>
                                        </p:anim>
                                        <p:anim calcmode="lin" valueType="num">
                                          <p:cBhvr additive="base">
                                            <p:cTn id="117"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2" presetClass="entr" presetSubtype="2" fill="hold" nodeType="clickEffect">
                                      <p:stCondLst>
                                        <p:cond delay="0"/>
                                      </p:stCondLst>
                                      <p:childTnLst>
                                        <p:set>
                                          <p:cBhvr>
                                            <p:cTn id="121" dur="1" fill="hold">
                                              <p:stCondLst>
                                                <p:cond delay="0"/>
                                              </p:stCondLst>
                                            </p:cTn>
                                            <p:tgtEl>
                                              <p:spTgt spid="24"/>
                                            </p:tgtEl>
                                            <p:attrNameLst>
                                              <p:attrName>style.visibility</p:attrName>
                                            </p:attrNameLst>
                                          </p:cBhvr>
                                          <p:to>
                                            <p:strVal val="visible"/>
                                          </p:to>
                                        </p:set>
                                        <p:anim calcmode="lin" valueType="num">
                                          <p:cBhvr additive="base">
                                            <p:cTn id="122" dur="500" fill="hold"/>
                                            <p:tgtEl>
                                              <p:spTgt spid="24"/>
                                            </p:tgtEl>
                                            <p:attrNameLst>
                                              <p:attrName>ppt_x</p:attrName>
                                            </p:attrNameLst>
                                          </p:cBhvr>
                                          <p:tavLst>
                                            <p:tav tm="0">
                                              <p:val>
                                                <p:strVal val="1+#ppt_w/2"/>
                                              </p:val>
                                            </p:tav>
                                            <p:tav tm="100000">
                                              <p:val>
                                                <p:strVal val="#ppt_x"/>
                                              </p:val>
                                            </p:tav>
                                          </p:tavLst>
                                        </p:anim>
                                        <p:anim calcmode="lin" valueType="num">
                                          <p:cBhvr additive="base">
                                            <p:cTn id="123"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2" presetClass="entr" presetSubtype="2" fill="hold" nodeType="clickEffect">
                                      <p:stCondLst>
                                        <p:cond delay="0"/>
                                      </p:stCondLst>
                                      <p:childTnLst>
                                        <p:set>
                                          <p:cBhvr>
                                            <p:cTn id="127" dur="1" fill="hold">
                                              <p:stCondLst>
                                                <p:cond delay="0"/>
                                              </p:stCondLst>
                                            </p:cTn>
                                            <p:tgtEl>
                                              <p:spTgt spid="25"/>
                                            </p:tgtEl>
                                            <p:attrNameLst>
                                              <p:attrName>style.visibility</p:attrName>
                                            </p:attrNameLst>
                                          </p:cBhvr>
                                          <p:to>
                                            <p:strVal val="visible"/>
                                          </p:to>
                                        </p:set>
                                        <p:anim calcmode="lin" valueType="num">
                                          <p:cBhvr additive="base">
                                            <p:cTn id="128" dur="500" fill="hold"/>
                                            <p:tgtEl>
                                              <p:spTgt spid="25"/>
                                            </p:tgtEl>
                                            <p:attrNameLst>
                                              <p:attrName>ppt_x</p:attrName>
                                            </p:attrNameLst>
                                          </p:cBhvr>
                                          <p:tavLst>
                                            <p:tav tm="0">
                                              <p:val>
                                                <p:strVal val="1+#ppt_w/2"/>
                                              </p:val>
                                            </p:tav>
                                            <p:tav tm="100000">
                                              <p:val>
                                                <p:strVal val="#ppt_x"/>
                                              </p:val>
                                            </p:tav>
                                          </p:tavLst>
                                        </p:anim>
                                        <p:anim calcmode="lin" valueType="num">
                                          <p:cBhvr additive="base">
                                            <p:cTn id="129"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2" presetClass="entr" presetSubtype="2" fill="hold" nodeType="clickEffect">
                                      <p:stCondLst>
                                        <p:cond delay="0"/>
                                      </p:stCondLst>
                                      <p:childTnLst>
                                        <p:set>
                                          <p:cBhvr>
                                            <p:cTn id="133" dur="1" fill="hold">
                                              <p:stCondLst>
                                                <p:cond delay="0"/>
                                              </p:stCondLst>
                                            </p:cTn>
                                            <p:tgtEl>
                                              <p:spTgt spid="29"/>
                                            </p:tgtEl>
                                            <p:attrNameLst>
                                              <p:attrName>style.visibility</p:attrName>
                                            </p:attrNameLst>
                                          </p:cBhvr>
                                          <p:to>
                                            <p:strVal val="visible"/>
                                          </p:to>
                                        </p:set>
                                        <p:anim calcmode="lin" valueType="num">
                                          <p:cBhvr additive="base">
                                            <p:cTn id="134" dur="500" fill="hold"/>
                                            <p:tgtEl>
                                              <p:spTgt spid="29"/>
                                            </p:tgtEl>
                                            <p:attrNameLst>
                                              <p:attrName>ppt_x</p:attrName>
                                            </p:attrNameLst>
                                          </p:cBhvr>
                                          <p:tavLst>
                                            <p:tav tm="0">
                                              <p:val>
                                                <p:strVal val="1+#ppt_w/2"/>
                                              </p:val>
                                            </p:tav>
                                            <p:tav tm="100000">
                                              <p:val>
                                                <p:strVal val="#ppt_x"/>
                                              </p:val>
                                            </p:tav>
                                          </p:tavLst>
                                        </p:anim>
                                        <p:anim calcmode="lin" valueType="num">
                                          <p:cBhvr additive="base">
                                            <p:cTn id="135"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2" presetClass="entr" presetSubtype="2" fill="hold" nodeType="clickEffect">
                                      <p:stCondLst>
                                        <p:cond delay="0"/>
                                      </p:stCondLst>
                                      <p:childTnLst>
                                        <p:set>
                                          <p:cBhvr>
                                            <p:cTn id="139" dur="1" fill="hold">
                                              <p:stCondLst>
                                                <p:cond delay="0"/>
                                              </p:stCondLst>
                                            </p:cTn>
                                            <p:tgtEl>
                                              <p:spTgt spid="31"/>
                                            </p:tgtEl>
                                            <p:attrNameLst>
                                              <p:attrName>style.visibility</p:attrName>
                                            </p:attrNameLst>
                                          </p:cBhvr>
                                          <p:to>
                                            <p:strVal val="visible"/>
                                          </p:to>
                                        </p:set>
                                        <p:anim calcmode="lin" valueType="num">
                                          <p:cBhvr additive="base">
                                            <p:cTn id="140" dur="500" fill="hold"/>
                                            <p:tgtEl>
                                              <p:spTgt spid="31"/>
                                            </p:tgtEl>
                                            <p:attrNameLst>
                                              <p:attrName>ppt_x</p:attrName>
                                            </p:attrNameLst>
                                          </p:cBhvr>
                                          <p:tavLst>
                                            <p:tav tm="0">
                                              <p:val>
                                                <p:strVal val="1+#ppt_w/2"/>
                                              </p:val>
                                            </p:tav>
                                            <p:tav tm="100000">
                                              <p:val>
                                                <p:strVal val="#ppt_x"/>
                                              </p:val>
                                            </p:tav>
                                          </p:tavLst>
                                        </p:anim>
                                        <p:anim calcmode="lin" valueType="num">
                                          <p:cBhvr additive="base">
                                            <p:cTn id="141"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142" fill="hold">
                          <p:stCondLst>
                            <p:cond delay="indefinite"/>
                          </p:stCondLst>
                          <p:childTnLst>
                            <p:par>
                              <p:cTn id="143" fill="hold">
                                <p:stCondLst>
                                  <p:cond delay="0"/>
                                </p:stCondLst>
                                <p:childTnLst>
                                  <p:par>
                                    <p:cTn id="144" presetID="2" presetClass="entr" presetSubtype="2" decel="50000" fill="hold" nodeType="clickEffect">
                                      <p:stCondLst>
                                        <p:cond delay="0"/>
                                      </p:stCondLst>
                                      <p:childTnLst>
                                        <p:set>
                                          <p:cBhvr>
                                            <p:cTn id="145" dur="1" fill="hold">
                                              <p:stCondLst>
                                                <p:cond delay="0"/>
                                              </p:stCondLst>
                                            </p:cTn>
                                            <p:tgtEl>
                                              <p:spTgt spid="32"/>
                                            </p:tgtEl>
                                            <p:attrNameLst>
                                              <p:attrName>style.visibility</p:attrName>
                                            </p:attrNameLst>
                                          </p:cBhvr>
                                          <p:to>
                                            <p:strVal val="visible"/>
                                          </p:to>
                                        </p:set>
                                        <p:anim calcmode="lin" valueType="num">
                                          <p:cBhvr additive="base">
                                            <p:cTn id="146" dur="500" fill="hold"/>
                                            <p:tgtEl>
                                              <p:spTgt spid="32"/>
                                            </p:tgtEl>
                                            <p:attrNameLst>
                                              <p:attrName>ppt_x</p:attrName>
                                            </p:attrNameLst>
                                          </p:cBhvr>
                                          <p:tavLst>
                                            <p:tav tm="0">
                                              <p:val>
                                                <p:strVal val="1+#ppt_w/2"/>
                                              </p:val>
                                            </p:tav>
                                            <p:tav tm="100000">
                                              <p:val>
                                                <p:strVal val="#ppt_x"/>
                                              </p:val>
                                            </p:tav>
                                          </p:tavLst>
                                        </p:anim>
                                        <p:anim calcmode="lin" valueType="num">
                                          <p:cBhvr additive="base">
                                            <p:cTn id="147" dur="5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6" grpId="0" animBg="1"/>
          <p:bldP spid="12" grpId="0" animBg="1"/>
          <p:bldP spid="15" grpId="0" animBg="1"/>
          <p:bldP spid="16"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D9C215-4EB2-1E4B-B66E-032B263EBFB2}"/>
              </a:ext>
            </a:extLst>
          </p:cNvPr>
          <p:cNvPicPr>
            <a:picLocks noChangeAspect="1"/>
          </p:cNvPicPr>
          <p:nvPr/>
        </p:nvPicPr>
        <p:blipFill rotWithShape="1">
          <a:blip r:embed="rId3">
            <a:alphaModFix amt="20000"/>
          </a:blip>
          <a:srcRect l="7319"/>
          <a:stretch/>
        </p:blipFill>
        <p:spPr>
          <a:xfrm>
            <a:off x="0" y="0"/>
            <a:ext cx="12192000" cy="6858000"/>
          </a:xfrm>
          <a:prstGeom prst="rect">
            <a:avLst/>
          </a:prstGeom>
          <a:effectLst>
            <a:outerShdw blurRad="50800" dist="50800" dir="5400000" algn="ctr" rotWithShape="0">
              <a:schemeClr val="accent5">
                <a:lumMod val="40000"/>
                <a:lumOff val="60000"/>
                <a:alpha val="58000"/>
              </a:schemeClr>
            </a:outerShdw>
          </a:effectLst>
        </p:spPr>
      </p:pic>
      <p:grpSp>
        <p:nvGrpSpPr>
          <p:cNvPr id="37" name="Group 36">
            <a:extLst>
              <a:ext uri="{FF2B5EF4-FFF2-40B4-BE49-F238E27FC236}">
                <a16:creationId xmlns:a16="http://schemas.microsoft.com/office/drawing/2014/main" id="{D870E50A-80AB-2E40-B5FB-FAF2FD95AC0F}"/>
              </a:ext>
            </a:extLst>
          </p:cNvPr>
          <p:cNvGrpSpPr/>
          <p:nvPr/>
        </p:nvGrpSpPr>
        <p:grpSpPr>
          <a:xfrm>
            <a:off x="9547797" y="930275"/>
            <a:ext cx="2148114" cy="476249"/>
            <a:chOff x="9878449" y="762985"/>
            <a:chExt cx="2148114" cy="476249"/>
          </a:xfrm>
        </p:grpSpPr>
        <p:sp>
          <p:nvSpPr>
            <p:cNvPr id="38" name="TextBox 37">
              <a:extLst>
                <a:ext uri="{FF2B5EF4-FFF2-40B4-BE49-F238E27FC236}">
                  <a16:creationId xmlns:a16="http://schemas.microsoft.com/office/drawing/2014/main" id="{709F35D1-63F8-6D46-8915-173FE25D2138}"/>
                </a:ext>
              </a:extLst>
            </p:cNvPr>
            <p:cNvSpPr txBox="1"/>
            <p:nvPr/>
          </p:nvSpPr>
          <p:spPr>
            <a:xfrm>
              <a:off x="9878449" y="856605"/>
              <a:ext cx="2148114" cy="318036"/>
            </a:xfrm>
            <a:prstGeom prst="rect">
              <a:avLst/>
            </a:prstGeom>
            <a:solidFill>
              <a:srgbClr val="0070C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lang="en-US" sz="1400" dirty="0">
                  <a:solidFill>
                    <a:prstClr val="white"/>
                  </a:solidFill>
                  <a:latin typeface="Arial Narrow" panose="020B0604020202020204" pitchFamily="34" charset="0"/>
                  <a:ea typeface="Helvetica Neue Thin" panose="020B0403020202020204" pitchFamily="34" charset="0"/>
                  <a:cs typeface="Arial Narrow" panose="020B0604020202020204" pitchFamily="34" charset="0"/>
                  <a:sym typeface="Helvetica Neue Light"/>
                </a:rPr>
                <a:t>In</a:t>
              </a:r>
              <a:r>
                <a:rPr kumimoji="0" lang="en-US" sz="1400" b="0" i="0" u="none" strike="noStrike" kern="1200" cap="none" spc="0" normalizeH="0" baseline="0" noProof="0" dirty="0">
                  <a:ln>
                    <a:noFill/>
                  </a:ln>
                  <a:solidFill>
                    <a:prstClr val="white"/>
                  </a:solidFill>
                  <a:effectLst/>
                  <a:uLnTx/>
                  <a:uFillTx/>
                  <a:latin typeface="Arial Narrow" panose="020B0604020202020204" pitchFamily="34" charset="0"/>
                  <a:ea typeface="Helvetica Neue Thin" panose="020B0403020202020204" pitchFamily="34" charset="0"/>
                  <a:cs typeface="Arial Narrow" panose="020B0604020202020204" pitchFamily="34" charset="0"/>
                  <a:sym typeface="Helvetica Neue Light"/>
                </a:rPr>
                <a:t>-Sourcing Services, Grants</a:t>
              </a:r>
            </a:p>
          </p:txBody>
        </p:sp>
        <p:sp>
          <p:nvSpPr>
            <p:cNvPr id="39" name="Rectangle 38">
              <a:extLst>
                <a:ext uri="{FF2B5EF4-FFF2-40B4-BE49-F238E27FC236}">
                  <a16:creationId xmlns:a16="http://schemas.microsoft.com/office/drawing/2014/main" id="{72B5F660-B56F-5348-B003-E46F62ABCB53}"/>
                </a:ext>
              </a:extLst>
            </p:cNvPr>
            <p:cNvSpPr/>
            <p:nvPr/>
          </p:nvSpPr>
          <p:spPr>
            <a:xfrm>
              <a:off x="10252763" y="762985"/>
              <a:ext cx="1399487" cy="476249"/>
            </a:xfrm>
            <a:prstGeom prst="rect">
              <a:avLst/>
            </a:prstGeom>
            <a:noFill/>
          </p:spPr>
          <p:txBody>
            <a:bodyPr wrap="none" lIns="91440" tIns="45720" rIns="91440" bIns="4572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noFill/>
                    <a:prstDash val="solid"/>
                  </a:ln>
                  <a:solidFill>
                    <a:srgbClr val="0070C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PBB Blue Print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2700">
                    <a:noFill/>
                    <a:prstDash val="solid"/>
                  </a:ln>
                  <a:solidFill>
                    <a:srgbClr val="00206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Opportunity Area</a:t>
              </a:r>
            </a:p>
          </p:txBody>
        </p:sp>
      </p:grpSp>
      <p:grpSp>
        <p:nvGrpSpPr>
          <p:cNvPr id="13" name="Group 12">
            <a:extLst>
              <a:ext uri="{FF2B5EF4-FFF2-40B4-BE49-F238E27FC236}">
                <a16:creationId xmlns:a16="http://schemas.microsoft.com/office/drawing/2014/main" id="{84A5B7F5-D325-C44E-8F60-724DFFFA1610}"/>
              </a:ext>
            </a:extLst>
          </p:cNvPr>
          <p:cNvGrpSpPr/>
          <p:nvPr/>
        </p:nvGrpSpPr>
        <p:grpSpPr>
          <a:xfrm>
            <a:off x="5898426" y="1326048"/>
            <a:ext cx="5869393" cy="4191270"/>
            <a:chOff x="5885173" y="1538082"/>
            <a:chExt cx="5869393" cy="4191270"/>
          </a:xfrm>
        </p:grpSpPr>
        <p:grpSp>
          <p:nvGrpSpPr>
            <p:cNvPr id="27" name="Group 26">
              <a:extLst>
                <a:ext uri="{FF2B5EF4-FFF2-40B4-BE49-F238E27FC236}">
                  <a16:creationId xmlns:a16="http://schemas.microsoft.com/office/drawing/2014/main" id="{36E32C9B-081D-3C46-A54B-6C5EB383BE13}"/>
                </a:ext>
              </a:extLst>
            </p:cNvPr>
            <p:cNvGrpSpPr/>
            <p:nvPr/>
          </p:nvGrpSpPr>
          <p:grpSpPr>
            <a:xfrm>
              <a:off x="5885173" y="2376553"/>
              <a:ext cx="4018449" cy="3352799"/>
              <a:chOff x="6504415" y="2946398"/>
              <a:chExt cx="4018449" cy="3352799"/>
            </a:xfrm>
          </p:grpSpPr>
          <p:sp>
            <p:nvSpPr>
              <p:cNvPr id="28" name="Rectangle 27">
                <a:extLst>
                  <a:ext uri="{FF2B5EF4-FFF2-40B4-BE49-F238E27FC236}">
                    <a16:creationId xmlns:a16="http://schemas.microsoft.com/office/drawing/2014/main" id="{A7EBB63F-29DE-3342-B013-65059CB7020F}"/>
                  </a:ext>
                </a:extLst>
              </p:cNvPr>
              <p:cNvSpPr/>
              <p:nvPr/>
            </p:nvSpPr>
            <p:spPr>
              <a:xfrm>
                <a:off x="7801433" y="3301323"/>
                <a:ext cx="420914" cy="2939818"/>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Half Frame 30">
                <a:extLst>
                  <a:ext uri="{FF2B5EF4-FFF2-40B4-BE49-F238E27FC236}">
                    <a16:creationId xmlns:a16="http://schemas.microsoft.com/office/drawing/2014/main" id="{B8ACB143-9AC4-1647-AA30-9F7D70253EC8}"/>
                  </a:ext>
                </a:extLst>
              </p:cNvPr>
              <p:cNvSpPr/>
              <p:nvPr/>
            </p:nvSpPr>
            <p:spPr>
              <a:xfrm rot="16200000">
                <a:off x="7130150" y="2906483"/>
                <a:ext cx="3352799" cy="3432629"/>
              </a:xfrm>
              <a:prstGeom prst="halfFrame">
                <a:avLst>
                  <a:gd name="adj1" fmla="val 2222"/>
                  <a:gd name="adj2" fmla="val 2222"/>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DF25214A-310A-4743-A4FB-A49A249F61B7}"/>
                  </a:ext>
                </a:extLst>
              </p:cNvPr>
              <p:cNvSpPr txBox="1"/>
              <p:nvPr/>
            </p:nvSpPr>
            <p:spPr>
              <a:xfrm rot="16200000">
                <a:off x="5449388" y="4356349"/>
                <a:ext cx="2664052"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Total Opportunity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prstClr val="black"/>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High Priority, Offered by Public or Private</a:t>
                </a:r>
                <a:endParaRPr kumimoji="0" lang="en-US" sz="1200" b="1" i="0" u="none" strike="noStrike" kern="1200" cap="none" spc="0" normalizeH="0" baseline="0" noProof="0" dirty="0">
                  <a:ln>
                    <a:noFill/>
                  </a:ln>
                  <a:solidFill>
                    <a:prstClr val="black"/>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grpSp>
        <p:sp>
          <p:nvSpPr>
            <p:cNvPr id="43" name="Rectangle 42">
              <a:extLst>
                <a:ext uri="{FF2B5EF4-FFF2-40B4-BE49-F238E27FC236}">
                  <a16:creationId xmlns:a16="http://schemas.microsoft.com/office/drawing/2014/main" id="{6BDE663F-DF4B-1E49-81D6-1BB7EC26D4CE}"/>
                </a:ext>
              </a:extLst>
            </p:cNvPr>
            <p:cNvSpPr/>
            <p:nvPr/>
          </p:nvSpPr>
          <p:spPr>
            <a:xfrm>
              <a:off x="8504135" y="3915068"/>
              <a:ext cx="420914" cy="176650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lumMod val="60000"/>
                    <a:lumOff val="40000"/>
                  </a:schemeClr>
                </a:solidFill>
                <a:effectLst/>
                <a:uLnTx/>
                <a:uFillTx/>
                <a:latin typeface="Calibri" panose="020F0502020204030204"/>
                <a:ea typeface="+mn-ea"/>
                <a:cs typeface="+mn-cs"/>
              </a:endParaRPr>
            </a:p>
          </p:txBody>
        </p:sp>
        <p:sp>
          <p:nvSpPr>
            <p:cNvPr id="44" name="Rounded Rectangular Callout 43">
              <a:extLst>
                <a:ext uri="{FF2B5EF4-FFF2-40B4-BE49-F238E27FC236}">
                  <a16:creationId xmlns:a16="http://schemas.microsoft.com/office/drawing/2014/main" id="{5DF5DF35-6987-C449-82C9-7CF3E727D359}"/>
                </a:ext>
              </a:extLst>
            </p:cNvPr>
            <p:cNvSpPr/>
            <p:nvPr/>
          </p:nvSpPr>
          <p:spPr>
            <a:xfrm>
              <a:off x="8085767" y="1538082"/>
              <a:ext cx="2236222" cy="1865382"/>
            </a:xfrm>
            <a:prstGeom prst="wedgeRoundRectCallout">
              <a:avLst>
                <a:gd name="adj1" fmla="val -79606"/>
                <a:gd name="adj2" fmla="val 27994"/>
                <a:gd name="adj3" fmla="val 1666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070C0"/>
                </a:solidFill>
                <a:effectLst>
                  <a:outerShdw blurRad="50800" dist="38100" dir="2700000" algn="tl" rotWithShape="0">
                    <a:prstClr val="black">
                      <a:alpha val="40000"/>
                    </a:prstClr>
                  </a:outerShdw>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outerShdw blurRad="50800" dist="38100" dir="2700000" algn="tl" rotWithShape="0">
                      <a:prstClr val="black">
                        <a:alpha val="40000"/>
                      </a:prstClr>
                    </a:outerShdw>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$7.4 Billion,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70C0"/>
                  </a:solidFill>
                  <a:effectLst>
                    <a:outerShdw blurRad="50800" dist="38100" dir="2700000" algn="tl" rotWithShape="0">
                      <a:prstClr val="black">
                        <a:alpha val="40000"/>
                      </a:prstClr>
                    </a:outerShdw>
                  </a:effectLst>
                  <a:latin typeface="Helvetica Neue Condensed" panose="02000503000000020004" pitchFamily="2" charset="0"/>
                  <a:ea typeface="Helvetica Neue Condensed" panose="02000503000000020004" pitchFamily="2" charset="0"/>
                  <a:cs typeface="Helvetica Neue Condensed" panose="02000503000000020004" pitchFamily="2" charset="0"/>
                </a:rPr>
                <a:t>Other Public Sector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70C0"/>
                  </a:solidFill>
                  <a:effectLst>
                    <a:outerShdw blurRad="50800" dist="38100" dir="2700000" algn="tl" rotWithShape="0">
                      <a:prstClr val="black">
                        <a:alpha val="40000"/>
                      </a:prstClr>
                    </a:outerShdw>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27%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70C0"/>
                  </a:solidFill>
                  <a:effectLst>
                    <a:outerShdw blurRad="50800" dist="38100" dir="2700000" algn="tl" rotWithShape="0">
                      <a:prstClr val="black">
                        <a:alpha val="40000"/>
                      </a:prstClr>
                    </a:outerShdw>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Of your budget, on average</a:t>
              </a:r>
            </a:p>
          </p:txBody>
        </p:sp>
        <p:sp>
          <p:nvSpPr>
            <p:cNvPr id="45" name="Rounded Rectangular Callout 44">
              <a:extLst>
                <a:ext uri="{FF2B5EF4-FFF2-40B4-BE49-F238E27FC236}">
                  <a16:creationId xmlns:a16="http://schemas.microsoft.com/office/drawing/2014/main" id="{AD52C7FE-0493-4049-AA07-D54D237A779F}"/>
                </a:ext>
              </a:extLst>
            </p:cNvPr>
            <p:cNvSpPr/>
            <p:nvPr/>
          </p:nvSpPr>
          <p:spPr>
            <a:xfrm>
              <a:off x="9518344" y="3532359"/>
              <a:ext cx="2236222" cy="1795015"/>
            </a:xfrm>
            <a:prstGeom prst="wedgeRoundRectCallout">
              <a:avLst>
                <a:gd name="adj1" fmla="val -79606"/>
                <a:gd name="adj2" fmla="val 27994"/>
                <a:gd name="adj3" fmla="val 1666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chemeClr val="accent1">
                    <a:lumMod val="60000"/>
                    <a:lumOff val="40000"/>
                  </a:schemeClr>
                </a:solidFill>
                <a:effectLst>
                  <a:outerShdw blurRad="50800" dist="38100" dir="2700000" algn="tl" rotWithShape="0">
                    <a:prstClr val="black">
                      <a:alpha val="40000"/>
                    </a:prstClr>
                  </a:outerShdw>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1">
                      <a:lumMod val="60000"/>
                      <a:lumOff val="40000"/>
                    </a:schemeClr>
                  </a:solidFill>
                  <a:effectLst>
                    <a:outerShdw blurRad="50800" dist="38100" dir="2700000" algn="tl" rotWithShape="0">
                      <a:prstClr val="black">
                        <a:alpha val="40000"/>
                      </a:prstClr>
                    </a:outerShdw>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$3.5 Billion,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chemeClr val="accent1">
                      <a:lumMod val="60000"/>
                      <a:lumOff val="40000"/>
                    </a:schemeClr>
                  </a:solidFill>
                  <a:effectLst>
                    <a:outerShdw blurRad="50800" dist="38100" dir="2700000" algn="tl" rotWithShape="0">
                      <a:prstClr val="black">
                        <a:alpha val="40000"/>
                      </a:prstClr>
                    </a:outerShdw>
                  </a:effectLst>
                  <a:latin typeface="Helvetica Neue Condensed" panose="02000503000000020004" pitchFamily="2" charset="0"/>
                  <a:ea typeface="Helvetica Neue Condensed" panose="02000503000000020004" pitchFamily="2" charset="0"/>
                  <a:cs typeface="Helvetica Neue Condensed" panose="02000503000000020004" pitchFamily="2" charset="0"/>
                </a:rPr>
                <a:t>Other Private Sector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chemeClr val="accent1">
                      <a:lumMod val="60000"/>
                      <a:lumOff val="40000"/>
                    </a:schemeClr>
                  </a:solidFill>
                  <a:effectLst>
                    <a:outerShdw blurRad="50800" dist="38100" dir="2700000" algn="tl" rotWithShape="0">
                      <a:prstClr val="black">
                        <a:alpha val="40000"/>
                      </a:prstClr>
                    </a:outerShdw>
                  </a:effectLst>
                  <a:latin typeface="Helvetica Neue Condensed" panose="02000503000000020004" pitchFamily="2" charset="0"/>
                  <a:ea typeface="Helvetica Neue Condensed" panose="02000503000000020004" pitchFamily="2" charset="0"/>
                  <a:cs typeface="Helvetica Neue Condensed" panose="02000503000000020004" pitchFamily="2" charset="0"/>
                </a:rPr>
                <a:t>14</a:t>
              </a:r>
              <a:r>
                <a:rPr kumimoji="0" lang="en-US" sz="6000" b="1" i="0" u="none" strike="noStrike" kern="1200" cap="none" spc="0" normalizeH="0" baseline="0" noProof="0" dirty="0">
                  <a:ln>
                    <a:noFill/>
                  </a:ln>
                  <a:solidFill>
                    <a:schemeClr val="accent1">
                      <a:lumMod val="60000"/>
                      <a:lumOff val="40000"/>
                    </a:schemeClr>
                  </a:solidFill>
                  <a:effectLst>
                    <a:outerShdw blurRad="50800" dist="38100" dir="2700000" algn="tl" rotWithShape="0">
                      <a:prstClr val="black">
                        <a:alpha val="40000"/>
                      </a:prstClr>
                    </a:outerShdw>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accent1">
                      <a:lumMod val="60000"/>
                      <a:lumOff val="40000"/>
                    </a:schemeClr>
                  </a:solidFill>
                  <a:effectLst>
                    <a:outerShdw blurRad="50800" dist="38100" dir="2700000" algn="tl" rotWithShape="0">
                      <a:prstClr val="black">
                        <a:alpha val="40000"/>
                      </a:prstClr>
                    </a:outerShdw>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Of your budget, on average</a:t>
              </a:r>
            </a:p>
          </p:txBody>
        </p:sp>
      </p:grpSp>
      <p:grpSp>
        <p:nvGrpSpPr>
          <p:cNvPr id="12" name="Group 11">
            <a:extLst>
              <a:ext uri="{FF2B5EF4-FFF2-40B4-BE49-F238E27FC236}">
                <a16:creationId xmlns:a16="http://schemas.microsoft.com/office/drawing/2014/main" id="{A3E5B36A-3700-9D47-8D6F-6F95626ADAEC}"/>
              </a:ext>
            </a:extLst>
          </p:cNvPr>
          <p:cNvGrpSpPr/>
          <p:nvPr/>
        </p:nvGrpSpPr>
        <p:grpSpPr>
          <a:xfrm>
            <a:off x="252424" y="1043777"/>
            <a:ext cx="4601029" cy="4513944"/>
            <a:chOff x="252424" y="1043777"/>
            <a:chExt cx="4601029" cy="4513944"/>
          </a:xfrm>
        </p:grpSpPr>
        <p:sp>
          <p:nvSpPr>
            <p:cNvPr id="7" name="Oval 6">
              <a:extLst>
                <a:ext uri="{FF2B5EF4-FFF2-40B4-BE49-F238E27FC236}">
                  <a16:creationId xmlns:a16="http://schemas.microsoft.com/office/drawing/2014/main" id="{6345E952-A816-F84E-85BD-A182D707D257}"/>
                </a:ext>
              </a:extLst>
            </p:cNvPr>
            <p:cNvSpPr/>
            <p:nvPr/>
          </p:nvSpPr>
          <p:spPr>
            <a:xfrm>
              <a:off x="252424" y="1043777"/>
              <a:ext cx="4601029" cy="45139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e 5">
              <a:extLst>
                <a:ext uri="{FF2B5EF4-FFF2-40B4-BE49-F238E27FC236}">
                  <a16:creationId xmlns:a16="http://schemas.microsoft.com/office/drawing/2014/main" id="{AE9ABD88-1534-8543-B6E5-F4DF61CACD69}"/>
                </a:ext>
              </a:extLst>
            </p:cNvPr>
            <p:cNvSpPr/>
            <p:nvPr/>
          </p:nvSpPr>
          <p:spPr>
            <a:xfrm>
              <a:off x="252424" y="1043777"/>
              <a:ext cx="4601029" cy="4513944"/>
            </a:xfrm>
            <a:prstGeom prst="pie">
              <a:avLst>
                <a:gd name="adj1" fmla="val 4018633"/>
                <a:gd name="adj2" fmla="val 1620000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864DB596-D5E6-1143-82FA-7D07E61056FC}"/>
                </a:ext>
              </a:extLst>
            </p:cNvPr>
            <p:cNvSpPr txBox="1"/>
            <p:nvPr/>
          </p:nvSpPr>
          <p:spPr>
            <a:xfrm rot="20968233">
              <a:off x="589626" y="2866023"/>
              <a:ext cx="2040854" cy="1107996"/>
            </a:xfrm>
            <a:prstGeom prst="rect">
              <a:avLst/>
            </a:prstGeom>
            <a:noFill/>
          </p:spPr>
          <p:txBody>
            <a:bodyPr wrap="square" rtlCol="0" anchor="ctr">
              <a:spAutoFit/>
            </a:bodyPr>
            <a:lstStyle/>
            <a:p>
              <a:pPr algn="ctr"/>
              <a:r>
                <a:rPr lang="en-US" sz="6600" b="1" dirty="0">
                  <a:solidFill>
                    <a:schemeClr val="bg1"/>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59%</a:t>
              </a:r>
            </a:p>
          </p:txBody>
        </p:sp>
        <p:sp>
          <p:nvSpPr>
            <p:cNvPr id="24" name="TextBox 23">
              <a:extLst>
                <a:ext uri="{FF2B5EF4-FFF2-40B4-BE49-F238E27FC236}">
                  <a16:creationId xmlns:a16="http://schemas.microsoft.com/office/drawing/2014/main" id="{DE03BAC9-AE62-904A-B0AD-3FC944A394F6}"/>
                </a:ext>
              </a:extLst>
            </p:cNvPr>
            <p:cNvSpPr txBox="1"/>
            <p:nvPr/>
          </p:nvSpPr>
          <p:spPr>
            <a:xfrm rot="20968233">
              <a:off x="2778225" y="2587731"/>
              <a:ext cx="2040854" cy="1107996"/>
            </a:xfrm>
            <a:prstGeom prst="rect">
              <a:avLst/>
            </a:prstGeom>
            <a:noFill/>
          </p:spPr>
          <p:txBody>
            <a:bodyPr wrap="square" rtlCol="0" anchor="ctr">
              <a:spAutoFit/>
            </a:bodyPr>
            <a:lstStyle/>
            <a:p>
              <a:pPr algn="ctr"/>
              <a:r>
                <a:rPr lang="en-US" sz="6600" b="1" dirty="0">
                  <a:solidFill>
                    <a:schemeClr val="bg1"/>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41%</a:t>
              </a:r>
            </a:p>
          </p:txBody>
        </p:sp>
        <p:sp>
          <p:nvSpPr>
            <p:cNvPr id="46" name="TextBox 45">
              <a:extLst>
                <a:ext uri="{FF2B5EF4-FFF2-40B4-BE49-F238E27FC236}">
                  <a16:creationId xmlns:a16="http://schemas.microsoft.com/office/drawing/2014/main" id="{934E10C4-C518-C94E-8A92-BCAE8EE0D7E8}"/>
                </a:ext>
              </a:extLst>
            </p:cNvPr>
            <p:cNvSpPr txBox="1"/>
            <p:nvPr/>
          </p:nvSpPr>
          <p:spPr>
            <a:xfrm rot="20956527">
              <a:off x="2278328" y="1918819"/>
              <a:ext cx="2500055" cy="861774"/>
            </a:xfrm>
            <a:prstGeom prst="rect">
              <a:avLst/>
            </a:prstGeom>
            <a:noFill/>
          </p:spPr>
          <p:txBody>
            <a:bodyPr wrap="square" rtlCol="0" anchor="ctr">
              <a:spAutoFit/>
            </a:bodyPr>
            <a:lstStyle/>
            <a:p>
              <a:pPr algn="ctr"/>
              <a:r>
                <a:rPr lang="en-US" sz="1600" b="1" dirty="0">
                  <a:solidFill>
                    <a:schemeClr val="bg1"/>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High Priority (Q1, Q2) </a:t>
              </a:r>
            </a:p>
            <a:p>
              <a:pPr algn="ctr"/>
              <a:r>
                <a:rPr lang="en-US" sz="1600" b="1" dirty="0">
                  <a:solidFill>
                    <a:schemeClr val="bg1"/>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To Your Community</a:t>
              </a:r>
            </a:p>
            <a:p>
              <a:pPr algn="ctr"/>
              <a:r>
                <a:rPr lang="en-US" sz="1600" b="1" dirty="0">
                  <a:solidFill>
                    <a:schemeClr val="bg1"/>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(and Offered by Others)...</a:t>
              </a:r>
            </a:p>
          </p:txBody>
        </p:sp>
        <p:sp>
          <p:nvSpPr>
            <p:cNvPr id="47" name="TextBox 46">
              <a:extLst>
                <a:ext uri="{FF2B5EF4-FFF2-40B4-BE49-F238E27FC236}">
                  <a16:creationId xmlns:a16="http://schemas.microsoft.com/office/drawing/2014/main" id="{FF265B37-34FF-164F-90E1-B27E033E918E}"/>
                </a:ext>
              </a:extLst>
            </p:cNvPr>
            <p:cNvSpPr txBox="1"/>
            <p:nvPr/>
          </p:nvSpPr>
          <p:spPr>
            <a:xfrm rot="20956527">
              <a:off x="462922" y="3879900"/>
              <a:ext cx="2500055" cy="584775"/>
            </a:xfrm>
            <a:prstGeom prst="rect">
              <a:avLst/>
            </a:prstGeom>
            <a:noFill/>
          </p:spPr>
          <p:txBody>
            <a:bodyPr wrap="square" rtlCol="0" anchor="ctr">
              <a:spAutoFit/>
            </a:bodyPr>
            <a:lstStyle/>
            <a:p>
              <a:pPr algn="ctr"/>
              <a:r>
                <a:rPr lang="en-US" sz="1600" b="1" dirty="0">
                  <a:solidFill>
                    <a:schemeClr val="bg1"/>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...the rest of </a:t>
              </a:r>
            </a:p>
            <a:p>
              <a:pPr algn="ctr"/>
              <a:r>
                <a:rPr lang="en-US" sz="1600" b="1" dirty="0">
                  <a:solidFill>
                    <a:schemeClr val="bg1"/>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your budget</a:t>
              </a:r>
            </a:p>
          </p:txBody>
        </p:sp>
      </p:grpSp>
      <p:sp>
        <p:nvSpPr>
          <p:cNvPr id="10" name="TextBox 9">
            <a:extLst>
              <a:ext uri="{FF2B5EF4-FFF2-40B4-BE49-F238E27FC236}">
                <a16:creationId xmlns:a16="http://schemas.microsoft.com/office/drawing/2014/main" id="{031E428A-F04C-0F4D-B7DE-EC9FE17591D3}"/>
              </a:ext>
            </a:extLst>
          </p:cNvPr>
          <p:cNvSpPr txBox="1"/>
          <p:nvPr/>
        </p:nvSpPr>
        <p:spPr>
          <a:xfrm>
            <a:off x="1299291" y="5731361"/>
            <a:ext cx="9173029" cy="1015663"/>
          </a:xfrm>
          <a:prstGeom prst="rect">
            <a:avLst/>
          </a:prstGeom>
          <a:noFill/>
        </p:spPr>
        <p:txBody>
          <a:bodyPr wrap="square" rtlCol="0">
            <a:spAutoFit/>
          </a:bodyPr>
          <a:lstStyle/>
          <a:p>
            <a:pPr algn="ctr"/>
            <a:r>
              <a:rPr lang="en-US" sz="4000" i="1" dirty="0">
                <a:ln>
                  <a:solidFill>
                    <a:schemeClr val="accent1">
                      <a:shade val="50000"/>
                    </a:schemeClr>
                  </a:solidFill>
                </a:ln>
                <a:solidFill>
                  <a:schemeClr val="bg1"/>
                </a:solidFill>
                <a:effectLst>
                  <a:outerShdw blurRad="50800" dist="38100" dir="2700000" algn="tl" rotWithShape="0">
                    <a:prstClr val="black">
                      <a:alpha val="40000"/>
                    </a:prstClr>
                  </a:outerShdw>
                </a:effectLst>
                <a:latin typeface="Futura Condensed Medium" panose="020B0602020204020303" pitchFamily="34" charset="-79"/>
                <a:cs typeface="Futura Condensed Medium" panose="020B0602020204020303" pitchFamily="34" charset="-79"/>
              </a:rPr>
              <a:t>Punchline:</a:t>
            </a:r>
          </a:p>
          <a:p>
            <a:pPr algn="ctr"/>
            <a:r>
              <a:rPr lang="en-US" sz="2000" i="1" dirty="0">
                <a:ln>
                  <a:solidFill>
                    <a:schemeClr val="accent1">
                      <a:shade val="50000"/>
                    </a:schemeClr>
                  </a:solidFill>
                </a:ln>
                <a:solidFill>
                  <a:schemeClr val="bg1"/>
                </a:solidFill>
                <a:effectLst>
                  <a:outerShdw blurRad="50800" dist="38100" dir="2700000" algn="tl" rotWithShape="0">
                    <a:prstClr val="black">
                      <a:alpha val="40000"/>
                    </a:prstClr>
                  </a:outerShdw>
                </a:effectLst>
                <a:latin typeface="Futura Condensed Medium" panose="020B0602020204020303" pitchFamily="34" charset="-79"/>
                <a:cs typeface="Futura Condensed Medium" panose="020B0602020204020303" pitchFamily="34" charset="-79"/>
              </a:rPr>
              <a:t>Are you looking for opportunities to be Englewood Fleet, to be Denver Fire? </a:t>
            </a:r>
          </a:p>
        </p:txBody>
      </p:sp>
    </p:spTree>
    <p:extLst>
      <p:ext uri="{BB962C8B-B14F-4D97-AF65-F5344CB8AC3E}">
        <p14:creationId xmlns:p14="http://schemas.microsoft.com/office/powerpoint/2010/main" val="3175775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360"/>
                                          </p:val>
                                        </p:tav>
                                        <p:tav tm="100000">
                                          <p:val>
                                            <p:fltVal val="0"/>
                                          </p:val>
                                        </p:tav>
                                      </p:tavLst>
                                    </p:anim>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D9C215-4EB2-1E4B-B66E-032B263EBFB2}"/>
              </a:ext>
            </a:extLst>
          </p:cNvPr>
          <p:cNvPicPr>
            <a:picLocks noChangeAspect="1"/>
          </p:cNvPicPr>
          <p:nvPr/>
        </p:nvPicPr>
        <p:blipFill rotWithShape="1">
          <a:blip r:embed="rId3">
            <a:alphaModFix amt="20000"/>
          </a:blip>
          <a:srcRect l="7319"/>
          <a:stretch/>
        </p:blipFill>
        <p:spPr>
          <a:xfrm>
            <a:off x="0" y="0"/>
            <a:ext cx="12192000" cy="6858000"/>
          </a:xfrm>
          <a:prstGeom prst="rect">
            <a:avLst/>
          </a:prstGeom>
          <a:effectLst>
            <a:outerShdw blurRad="50800" dist="50800" dir="5400000" algn="ctr" rotWithShape="0">
              <a:schemeClr val="accent5">
                <a:lumMod val="40000"/>
                <a:lumOff val="60000"/>
                <a:alpha val="58000"/>
              </a:schemeClr>
            </a:outerShdw>
          </a:effectLst>
        </p:spPr>
      </p:pic>
      <p:sp>
        <p:nvSpPr>
          <p:cNvPr id="15" name="Shape 167">
            <a:extLst>
              <a:ext uri="{FF2B5EF4-FFF2-40B4-BE49-F238E27FC236}">
                <a16:creationId xmlns:a16="http://schemas.microsoft.com/office/drawing/2014/main" id="{5AB78070-C089-4740-BF41-B3931DB02C89}"/>
              </a:ext>
            </a:extLst>
          </p:cNvPr>
          <p:cNvSpPr txBox="1">
            <a:spLocks/>
          </p:cNvSpPr>
          <p:nvPr/>
        </p:nvSpPr>
        <p:spPr>
          <a:xfrm>
            <a:off x="536575" y="676275"/>
            <a:ext cx="11118850" cy="984250"/>
          </a:xfrm>
          <a:prstGeom prst="rect">
            <a:avLst/>
          </a:prstGeom>
          <a:effectLst/>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7030A0"/>
                </a:solidFill>
                <a:effectLst>
                  <a:outerShdw blurRad="50800" dist="38100" dir="2700000" algn="tl" rotWithShape="0">
                    <a:prstClr val="black">
                      <a:alpha val="40000"/>
                    </a:prstClr>
                  </a:outerShdw>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Taking Action on Your PBB Data:</a:t>
            </a:r>
          </a:p>
        </p:txBody>
      </p:sp>
      <p:sp>
        <p:nvSpPr>
          <p:cNvPr id="2" name="Rounded Rectangle 1">
            <a:extLst>
              <a:ext uri="{FF2B5EF4-FFF2-40B4-BE49-F238E27FC236}">
                <a16:creationId xmlns:a16="http://schemas.microsoft.com/office/drawing/2014/main" id="{0FCB32AD-BD62-1749-AAEA-EF8AFD719446}"/>
              </a:ext>
            </a:extLst>
          </p:cNvPr>
          <p:cNvSpPr/>
          <p:nvPr/>
        </p:nvSpPr>
        <p:spPr>
          <a:xfrm>
            <a:off x="957943" y="2336800"/>
            <a:ext cx="3120571" cy="407851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8EA811FE-D60F-FC41-8EDA-2AF3DD9FCDB9}"/>
              </a:ext>
            </a:extLst>
          </p:cNvPr>
          <p:cNvSpPr txBox="1"/>
          <p:nvPr/>
        </p:nvSpPr>
        <p:spPr>
          <a:xfrm>
            <a:off x="1201053" y="1582058"/>
            <a:ext cx="2634346"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Basic Program Attributes: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What characteristics of programs would make the best opportunities?</a:t>
            </a:r>
          </a:p>
        </p:txBody>
      </p:sp>
      <p:cxnSp>
        <p:nvCxnSpPr>
          <p:cNvPr id="6" name="Straight Arrow Connector 5">
            <a:extLst>
              <a:ext uri="{FF2B5EF4-FFF2-40B4-BE49-F238E27FC236}">
                <a16:creationId xmlns:a16="http://schemas.microsoft.com/office/drawing/2014/main" id="{9D5E025C-6B11-CC47-8358-A65EB25D52B7}"/>
              </a:ext>
            </a:extLst>
          </p:cNvPr>
          <p:cNvCxnSpPr/>
          <p:nvPr/>
        </p:nvCxnSpPr>
        <p:spPr>
          <a:xfrm>
            <a:off x="1473198" y="2960914"/>
            <a:ext cx="209005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DD24285-E35E-D543-AF6F-6ADD9FF35CE0}"/>
              </a:ext>
            </a:extLst>
          </p:cNvPr>
          <p:cNvSpPr txBox="1"/>
          <p:nvPr/>
        </p:nvSpPr>
        <p:spPr>
          <a:xfrm>
            <a:off x="1411172" y="2518228"/>
            <a:ext cx="2214112" cy="3048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Cost Recovery</a:t>
            </a:r>
          </a:p>
        </p:txBody>
      </p:sp>
      <p:sp>
        <p:nvSpPr>
          <p:cNvPr id="8" name="Oval 7">
            <a:extLst>
              <a:ext uri="{FF2B5EF4-FFF2-40B4-BE49-F238E27FC236}">
                <a16:creationId xmlns:a16="http://schemas.microsoft.com/office/drawing/2014/main" id="{7F8412FD-920E-F943-BE5C-28390534FBEF}"/>
              </a:ext>
            </a:extLst>
          </p:cNvPr>
          <p:cNvSpPr/>
          <p:nvPr/>
        </p:nvSpPr>
        <p:spPr>
          <a:xfrm>
            <a:off x="2467431" y="2866570"/>
            <a:ext cx="232228" cy="2082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3E96CEE5-CA7B-4247-A532-4C61C8E1E51C}"/>
              </a:ext>
            </a:extLst>
          </p:cNvPr>
          <p:cNvSpPr txBox="1"/>
          <p:nvPr/>
        </p:nvSpPr>
        <p:spPr>
          <a:xfrm>
            <a:off x="1201053" y="2986257"/>
            <a:ext cx="54429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Low</a:t>
            </a:r>
          </a:p>
        </p:txBody>
      </p:sp>
      <p:sp>
        <p:nvSpPr>
          <p:cNvPr id="23" name="TextBox 22">
            <a:extLst>
              <a:ext uri="{FF2B5EF4-FFF2-40B4-BE49-F238E27FC236}">
                <a16:creationId xmlns:a16="http://schemas.microsoft.com/office/drawing/2014/main" id="{F989E05F-4487-AF45-A00B-CB8DCD6E2FDA}"/>
              </a:ext>
            </a:extLst>
          </p:cNvPr>
          <p:cNvSpPr txBox="1"/>
          <p:nvPr/>
        </p:nvSpPr>
        <p:spPr>
          <a:xfrm>
            <a:off x="3291110" y="2981848"/>
            <a:ext cx="54429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High</a:t>
            </a:r>
          </a:p>
        </p:txBody>
      </p:sp>
      <p:grpSp>
        <p:nvGrpSpPr>
          <p:cNvPr id="24" name="Group 23">
            <a:extLst>
              <a:ext uri="{FF2B5EF4-FFF2-40B4-BE49-F238E27FC236}">
                <a16:creationId xmlns:a16="http://schemas.microsoft.com/office/drawing/2014/main" id="{64266D18-61AC-004E-A335-BEB9EE02F9C9}"/>
              </a:ext>
            </a:extLst>
          </p:cNvPr>
          <p:cNvGrpSpPr/>
          <p:nvPr/>
        </p:nvGrpSpPr>
        <p:grpSpPr>
          <a:xfrm>
            <a:off x="9547797" y="930275"/>
            <a:ext cx="2148114" cy="476249"/>
            <a:chOff x="9878449" y="762985"/>
            <a:chExt cx="2148114" cy="476249"/>
          </a:xfrm>
        </p:grpSpPr>
        <p:sp>
          <p:nvSpPr>
            <p:cNvPr id="26" name="TextBox 25">
              <a:extLst>
                <a:ext uri="{FF2B5EF4-FFF2-40B4-BE49-F238E27FC236}">
                  <a16:creationId xmlns:a16="http://schemas.microsoft.com/office/drawing/2014/main" id="{7C99788F-E436-EB41-AD0B-05E2B99B7F8D}"/>
                </a:ext>
              </a:extLst>
            </p:cNvPr>
            <p:cNvSpPr txBox="1"/>
            <p:nvPr/>
          </p:nvSpPr>
          <p:spPr>
            <a:xfrm>
              <a:off x="9878449" y="842091"/>
              <a:ext cx="2148114" cy="318036"/>
            </a:xfrm>
            <a:prstGeom prst="rect">
              <a:avLst/>
            </a:prstGeom>
            <a:solidFill>
              <a:srgbClr val="0070C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Narrow" panose="020B0604020202020204" pitchFamily="34" charset="0"/>
                  <a:ea typeface="Helvetica Neue Thin" panose="020B0403020202020204" pitchFamily="34" charset="0"/>
                  <a:cs typeface="Arial Narrow" panose="020B0604020202020204" pitchFamily="34" charset="0"/>
                  <a:sym typeface="Helvetica Neue Light"/>
                </a:rPr>
                <a:t>In-Sourcing</a:t>
              </a:r>
              <a:r>
                <a:rPr lang="en-US" sz="1400" dirty="0">
                  <a:solidFill>
                    <a:prstClr val="white"/>
                  </a:solidFill>
                  <a:latin typeface="Arial Narrow" panose="020B0604020202020204" pitchFamily="34" charset="0"/>
                  <a:ea typeface="Helvetica Neue Thin" panose="020B0403020202020204" pitchFamily="34" charset="0"/>
                  <a:cs typeface="Arial Narrow" panose="020B0604020202020204" pitchFamily="34" charset="0"/>
                  <a:sym typeface="Helvetica Neue Light"/>
                </a:rPr>
                <a:t> Services, Grants</a:t>
              </a:r>
              <a:endParaRPr kumimoji="0" lang="en-US" sz="1400" b="0" i="0" u="none" strike="noStrike" kern="1200" cap="none" spc="0" normalizeH="0" baseline="0" noProof="0" dirty="0">
                <a:ln>
                  <a:noFill/>
                </a:ln>
                <a:solidFill>
                  <a:prstClr val="white"/>
                </a:solidFill>
                <a:effectLst/>
                <a:uLnTx/>
                <a:uFillTx/>
                <a:latin typeface="Arial Narrow" panose="020B0604020202020204" pitchFamily="34" charset="0"/>
                <a:ea typeface="Helvetica Neue Thin" panose="020B0403020202020204" pitchFamily="34" charset="0"/>
                <a:cs typeface="Arial Narrow" panose="020B0604020202020204" pitchFamily="34" charset="0"/>
                <a:sym typeface="Helvetica Neue Light"/>
              </a:endParaRPr>
            </a:p>
          </p:txBody>
        </p:sp>
        <p:sp>
          <p:nvSpPr>
            <p:cNvPr id="27" name="Rectangle 26">
              <a:extLst>
                <a:ext uri="{FF2B5EF4-FFF2-40B4-BE49-F238E27FC236}">
                  <a16:creationId xmlns:a16="http://schemas.microsoft.com/office/drawing/2014/main" id="{E2AD2500-6F4D-C541-AB67-494B39887372}"/>
                </a:ext>
              </a:extLst>
            </p:cNvPr>
            <p:cNvSpPr/>
            <p:nvPr/>
          </p:nvSpPr>
          <p:spPr>
            <a:xfrm>
              <a:off x="10252763" y="762985"/>
              <a:ext cx="1399487" cy="476249"/>
            </a:xfrm>
            <a:prstGeom prst="rect">
              <a:avLst/>
            </a:prstGeom>
            <a:noFill/>
          </p:spPr>
          <p:txBody>
            <a:bodyPr wrap="none" lIns="91440" tIns="45720" rIns="91440" bIns="4572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noFill/>
                    <a:prstDash val="solid"/>
                  </a:ln>
                  <a:solidFill>
                    <a:srgbClr val="0070C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PBB Blue Print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2700">
                    <a:noFill/>
                    <a:prstDash val="solid"/>
                  </a:ln>
                  <a:solidFill>
                    <a:srgbClr val="00206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Opportunity Area</a:t>
              </a:r>
            </a:p>
          </p:txBody>
        </p:sp>
      </p:grpSp>
      <p:cxnSp>
        <p:nvCxnSpPr>
          <p:cNvPr id="32" name="Straight Arrow Connector 31">
            <a:extLst>
              <a:ext uri="{FF2B5EF4-FFF2-40B4-BE49-F238E27FC236}">
                <a16:creationId xmlns:a16="http://schemas.microsoft.com/office/drawing/2014/main" id="{1C55C20F-1307-B847-875D-993DFDA84E9D}"/>
              </a:ext>
            </a:extLst>
          </p:cNvPr>
          <p:cNvCxnSpPr/>
          <p:nvPr/>
        </p:nvCxnSpPr>
        <p:spPr>
          <a:xfrm>
            <a:off x="1473198" y="3896972"/>
            <a:ext cx="209005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9C505745-3409-6B4A-8640-FC851455D840}"/>
              </a:ext>
            </a:extLst>
          </p:cNvPr>
          <p:cNvSpPr txBox="1"/>
          <p:nvPr/>
        </p:nvSpPr>
        <p:spPr>
          <a:xfrm>
            <a:off x="1411172" y="3454286"/>
            <a:ext cx="2214112" cy="3048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Degree of Mandate</a:t>
            </a:r>
          </a:p>
        </p:txBody>
      </p:sp>
      <p:sp>
        <p:nvSpPr>
          <p:cNvPr id="37" name="Oval 36">
            <a:extLst>
              <a:ext uri="{FF2B5EF4-FFF2-40B4-BE49-F238E27FC236}">
                <a16:creationId xmlns:a16="http://schemas.microsoft.com/office/drawing/2014/main" id="{9DEF794E-9E1B-9F48-ACDB-0CABB501ECC0}"/>
              </a:ext>
            </a:extLst>
          </p:cNvPr>
          <p:cNvSpPr/>
          <p:nvPr/>
        </p:nvSpPr>
        <p:spPr>
          <a:xfrm>
            <a:off x="1915888" y="3802628"/>
            <a:ext cx="232228" cy="2082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F9950497-697F-C748-86F6-C7D278C0B9EB}"/>
              </a:ext>
            </a:extLst>
          </p:cNvPr>
          <p:cNvSpPr txBox="1"/>
          <p:nvPr/>
        </p:nvSpPr>
        <p:spPr>
          <a:xfrm>
            <a:off x="1201053" y="3922315"/>
            <a:ext cx="54429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Low</a:t>
            </a:r>
          </a:p>
        </p:txBody>
      </p:sp>
      <p:sp>
        <p:nvSpPr>
          <p:cNvPr id="39" name="TextBox 38">
            <a:extLst>
              <a:ext uri="{FF2B5EF4-FFF2-40B4-BE49-F238E27FC236}">
                <a16:creationId xmlns:a16="http://schemas.microsoft.com/office/drawing/2014/main" id="{CDF7BA1B-33B3-9240-B93D-BA27E11FD5E7}"/>
              </a:ext>
            </a:extLst>
          </p:cNvPr>
          <p:cNvSpPr txBox="1"/>
          <p:nvPr/>
        </p:nvSpPr>
        <p:spPr>
          <a:xfrm>
            <a:off x="3291110" y="3917906"/>
            <a:ext cx="54429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High</a:t>
            </a:r>
          </a:p>
        </p:txBody>
      </p:sp>
      <p:cxnSp>
        <p:nvCxnSpPr>
          <p:cNvPr id="40" name="Straight Arrow Connector 39">
            <a:extLst>
              <a:ext uri="{FF2B5EF4-FFF2-40B4-BE49-F238E27FC236}">
                <a16:creationId xmlns:a16="http://schemas.microsoft.com/office/drawing/2014/main" id="{0DC4D23D-A8AF-864E-A183-DE06BC3E037B}"/>
              </a:ext>
            </a:extLst>
          </p:cNvPr>
          <p:cNvCxnSpPr/>
          <p:nvPr/>
        </p:nvCxnSpPr>
        <p:spPr>
          <a:xfrm>
            <a:off x="1473198" y="4863534"/>
            <a:ext cx="209005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68770DA9-046A-934F-86A7-BE3ED95C10F3}"/>
              </a:ext>
            </a:extLst>
          </p:cNvPr>
          <p:cNvSpPr txBox="1"/>
          <p:nvPr/>
        </p:nvSpPr>
        <p:spPr>
          <a:xfrm>
            <a:off x="1411172" y="4420848"/>
            <a:ext cx="2214112" cy="3048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Reliance from Users</a:t>
            </a:r>
          </a:p>
        </p:txBody>
      </p:sp>
      <p:sp>
        <p:nvSpPr>
          <p:cNvPr id="42" name="Oval 41">
            <a:extLst>
              <a:ext uri="{FF2B5EF4-FFF2-40B4-BE49-F238E27FC236}">
                <a16:creationId xmlns:a16="http://schemas.microsoft.com/office/drawing/2014/main" id="{D615410A-42E2-1C43-9AD8-0DD2357A773B}"/>
              </a:ext>
            </a:extLst>
          </p:cNvPr>
          <p:cNvSpPr/>
          <p:nvPr/>
        </p:nvSpPr>
        <p:spPr>
          <a:xfrm>
            <a:off x="2917373" y="4769190"/>
            <a:ext cx="232228" cy="2082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07134936-375C-5F48-BDD8-ECF87B654792}"/>
              </a:ext>
            </a:extLst>
          </p:cNvPr>
          <p:cNvSpPr txBox="1"/>
          <p:nvPr/>
        </p:nvSpPr>
        <p:spPr>
          <a:xfrm>
            <a:off x="1201053" y="4888877"/>
            <a:ext cx="54429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Low</a:t>
            </a:r>
          </a:p>
        </p:txBody>
      </p:sp>
      <p:sp>
        <p:nvSpPr>
          <p:cNvPr id="44" name="TextBox 43">
            <a:extLst>
              <a:ext uri="{FF2B5EF4-FFF2-40B4-BE49-F238E27FC236}">
                <a16:creationId xmlns:a16="http://schemas.microsoft.com/office/drawing/2014/main" id="{34B767D2-9956-7C4C-B256-579E75108015}"/>
              </a:ext>
            </a:extLst>
          </p:cNvPr>
          <p:cNvSpPr txBox="1"/>
          <p:nvPr/>
        </p:nvSpPr>
        <p:spPr>
          <a:xfrm>
            <a:off x="3291110" y="4884468"/>
            <a:ext cx="54429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High</a:t>
            </a:r>
          </a:p>
        </p:txBody>
      </p:sp>
      <p:cxnSp>
        <p:nvCxnSpPr>
          <p:cNvPr id="45" name="Straight Arrow Connector 44">
            <a:extLst>
              <a:ext uri="{FF2B5EF4-FFF2-40B4-BE49-F238E27FC236}">
                <a16:creationId xmlns:a16="http://schemas.microsoft.com/office/drawing/2014/main" id="{2A8C6CB7-079B-2945-A9F3-93C278D91867}"/>
              </a:ext>
            </a:extLst>
          </p:cNvPr>
          <p:cNvCxnSpPr/>
          <p:nvPr/>
        </p:nvCxnSpPr>
        <p:spPr>
          <a:xfrm>
            <a:off x="1473197" y="5854366"/>
            <a:ext cx="209005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540D6EB5-AB82-ED48-8173-AC364364293E}"/>
              </a:ext>
            </a:extLst>
          </p:cNvPr>
          <p:cNvSpPr txBox="1"/>
          <p:nvPr/>
        </p:nvSpPr>
        <p:spPr>
          <a:xfrm>
            <a:off x="1411171" y="5411680"/>
            <a:ext cx="2214112" cy="3048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Change in Demand</a:t>
            </a:r>
          </a:p>
        </p:txBody>
      </p:sp>
      <p:sp>
        <p:nvSpPr>
          <p:cNvPr id="47" name="Oval 46">
            <a:extLst>
              <a:ext uri="{FF2B5EF4-FFF2-40B4-BE49-F238E27FC236}">
                <a16:creationId xmlns:a16="http://schemas.microsoft.com/office/drawing/2014/main" id="{507D1640-4062-2E49-89E9-C342081BF43F}"/>
              </a:ext>
            </a:extLst>
          </p:cNvPr>
          <p:cNvSpPr/>
          <p:nvPr/>
        </p:nvSpPr>
        <p:spPr>
          <a:xfrm>
            <a:off x="2931885" y="5760022"/>
            <a:ext cx="232228" cy="2082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TextBox 47">
            <a:extLst>
              <a:ext uri="{FF2B5EF4-FFF2-40B4-BE49-F238E27FC236}">
                <a16:creationId xmlns:a16="http://schemas.microsoft.com/office/drawing/2014/main" id="{B67C12AA-0EE5-6B4B-B71F-80226654BC30}"/>
              </a:ext>
            </a:extLst>
          </p:cNvPr>
          <p:cNvSpPr txBox="1"/>
          <p:nvPr/>
        </p:nvSpPr>
        <p:spPr>
          <a:xfrm>
            <a:off x="1201052" y="5879709"/>
            <a:ext cx="54429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Low</a:t>
            </a:r>
          </a:p>
        </p:txBody>
      </p:sp>
      <p:sp>
        <p:nvSpPr>
          <p:cNvPr id="49" name="TextBox 48">
            <a:extLst>
              <a:ext uri="{FF2B5EF4-FFF2-40B4-BE49-F238E27FC236}">
                <a16:creationId xmlns:a16="http://schemas.microsoft.com/office/drawing/2014/main" id="{C99A2255-4955-204E-A344-2A0B839B45EE}"/>
              </a:ext>
            </a:extLst>
          </p:cNvPr>
          <p:cNvSpPr txBox="1"/>
          <p:nvPr/>
        </p:nvSpPr>
        <p:spPr>
          <a:xfrm>
            <a:off x="3291109" y="5875300"/>
            <a:ext cx="54429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High</a:t>
            </a:r>
          </a:p>
        </p:txBody>
      </p:sp>
      <p:sp>
        <p:nvSpPr>
          <p:cNvPr id="50" name="Rounded Rectangle 49">
            <a:extLst>
              <a:ext uri="{FF2B5EF4-FFF2-40B4-BE49-F238E27FC236}">
                <a16:creationId xmlns:a16="http://schemas.microsoft.com/office/drawing/2014/main" id="{71CA9F67-2AA0-024A-8A18-956F77DC817F}"/>
              </a:ext>
            </a:extLst>
          </p:cNvPr>
          <p:cNvSpPr/>
          <p:nvPr/>
        </p:nvSpPr>
        <p:spPr>
          <a:xfrm>
            <a:off x="5171050" y="2318601"/>
            <a:ext cx="3120571" cy="407851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2" name="Straight Arrow Connector 51">
            <a:extLst>
              <a:ext uri="{FF2B5EF4-FFF2-40B4-BE49-F238E27FC236}">
                <a16:creationId xmlns:a16="http://schemas.microsoft.com/office/drawing/2014/main" id="{6A567E53-6046-884F-87BE-269849A610B0}"/>
              </a:ext>
            </a:extLst>
          </p:cNvPr>
          <p:cNvCxnSpPr/>
          <p:nvPr/>
        </p:nvCxnSpPr>
        <p:spPr>
          <a:xfrm>
            <a:off x="5686305" y="2942715"/>
            <a:ext cx="209005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ECB9213E-B717-724D-8F39-53149E5B98FD}"/>
              </a:ext>
            </a:extLst>
          </p:cNvPr>
          <p:cNvSpPr txBox="1"/>
          <p:nvPr/>
        </p:nvSpPr>
        <p:spPr>
          <a:xfrm>
            <a:off x="5624279" y="2500029"/>
            <a:ext cx="2214112" cy="3048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Program Relevance</a:t>
            </a:r>
          </a:p>
        </p:txBody>
      </p:sp>
      <p:sp>
        <p:nvSpPr>
          <p:cNvPr id="54" name="Oval 53">
            <a:extLst>
              <a:ext uri="{FF2B5EF4-FFF2-40B4-BE49-F238E27FC236}">
                <a16:creationId xmlns:a16="http://schemas.microsoft.com/office/drawing/2014/main" id="{DE420BCE-1A8D-C941-A27C-8C57F5F2DDFD}"/>
              </a:ext>
            </a:extLst>
          </p:cNvPr>
          <p:cNvSpPr/>
          <p:nvPr/>
        </p:nvSpPr>
        <p:spPr>
          <a:xfrm>
            <a:off x="7159508" y="2848371"/>
            <a:ext cx="232228" cy="2082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TextBox 54">
            <a:extLst>
              <a:ext uri="{FF2B5EF4-FFF2-40B4-BE49-F238E27FC236}">
                <a16:creationId xmlns:a16="http://schemas.microsoft.com/office/drawing/2014/main" id="{2EE6194E-1B5D-BC4F-950B-0DAD6D076882}"/>
              </a:ext>
            </a:extLst>
          </p:cNvPr>
          <p:cNvSpPr txBox="1"/>
          <p:nvPr/>
        </p:nvSpPr>
        <p:spPr>
          <a:xfrm>
            <a:off x="5414160" y="2968058"/>
            <a:ext cx="54429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Low</a:t>
            </a:r>
          </a:p>
        </p:txBody>
      </p:sp>
      <p:sp>
        <p:nvSpPr>
          <p:cNvPr id="56" name="TextBox 55">
            <a:extLst>
              <a:ext uri="{FF2B5EF4-FFF2-40B4-BE49-F238E27FC236}">
                <a16:creationId xmlns:a16="http://schemas.microsoft.com/office/drawing/2014/main" id="{15180891-A8EE-C046-92DA-BA9CAA23C5F5}"/>
              </a:ext>
            </a:extLst>
          </p:cNvPr>
          <p:cNvSpPr txBox="1"/>
          <p:nvPr/>
        </p:nvSpPr>
        <p:spPr>
          <a:xfrm>
            <a:off x="7504217" y="2963649"/>
            <a:ext cx="54429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05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High</a:t>
            </a:r>
          </a:p>
        </p:txBody>
      </p:sp>
      <p:cxnSp>
        <p:nvCxnSpPr>
          <p:cNvPr id="57" name="Straight Arrow Connector 56">
            <a:extLst>
              <a:ext uri="{FF2B5EF4-FFF2-40B4-BE49-F238E27FC236}">
                <a16:creationId xmlns:a16="http://schemas.microsoft.com/office/drawing/2014/main" id="{D5A8D248-1673-9C49-934B-A181D35D02B9}"/>
              </a:ext>
            </a:extLst>
          </p:cNvPr>
          <p:cNvCxnSpPr/>
          <p:nvPr/>
        </p:nvCxnSpPr>
        <p:spPr>
          <a:xfrm>
            <a:off x="5686305" y="3878773"/>
            <a:ext cx="209005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6FA3D183-752C-2C4C-AC84-DA48170717CF}"/>
              </a:ext>
            </a:extLst>
          </p:cNvPr>
          <p:cNvSpPr txBox="1"/>
          <p:nvPr/>
        </p:nvSpPr>
        <p:spPr>
          <a:xfrm>
            <a:off x="5624279" y="3436087"/>
            <a:ext cx="2214112" cy="3048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Total Program Cost</a:t>
            </a:r>
          </a:p>
        </p:txBody>
      </p:sp>
      <p:sp>
        <p:nvSpPr>
          <p:cNvPr id="59" name="Oval 58">
            <a:extLst>
              <a:ext uri="{FF2B5EF4-FFF2-40B4-BE49-F238E27FC236}">
                <a16:creationId xmlns:a16="http://schemas.microsoft.com/office/drawing/2014/main" id="{68383ED8-7A01-4A40-8483-8D3F90AA792B}"/>
              </a:ext>
            </a:extLst>
          </p:cNvPr>
          <p:cNvSpPr/>
          <p:nvPr/>
        </p:nvSpPr>
        <p:spPr>
          <a:xfrm>
            <a:off x="7159507" y="3784429"/>
            <a:ext cx="232228" cy="2082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TextBox 59">
            <a:extLst>
              <a:ext uri="{FF2B5EF4-FFF2-40B4-BE49-F238E27FC236}">
                <a16:creationId xmlns:a16="http://schemas.microsoft.com/office/drawing/2014/main" id="{9B212590-B431-DA48-9A40-7203E62E3D4A}"/>
              </a:ext>
            </a:extLst>
          </p:cNvPr>
          <p:cNvSpPr txBox="1"/>
          <p:nvPr/>
        </p:nvSpPr>
        <p:spPr>
          <a:xfrm>
            <a:off x="5414160" y="3904116"/>
            <a:ext cx="54429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Low</a:t>
            </a:r>
          </a:p>
        </p:txBody>
      </p:sp>
      <p:sp>
        <p:nvSpPr>
          <p:cNvPr id="61" name="TextBox 60">
            <a:extLst>
              <a:ext uri="{FF2B5EF4-FFF2-40B4-BE49-F238E27FC236}">
                <a16:creationId xmlns:a16="http://schemas.microsoft.com/office/drawing/2014/main" id="{8B5B0B8E-996D-8944-A2AD-E69A9B67BF85}"/>
              </a:ext>
            </a:extLst>
          </p:cNvPr>
          <p:cNvSpPr txBox="1"/>
          <p:nvPr/>
        </p:nvSpPr>
        <p:spPr>
          <a:xfrm>
            <a:off x="7504217" y="3899707"/>
            <a:ext cx="54429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High</a:t>
            </a:r>
          </a:p>
        </p:txBody>
      </p:sp>
      <p:cxnSp>
        <p:nvCxnSpPr>
          <p:cNvPr id="62" name="Straight Arrow Connector 61">
            <a:extLst>
              <a:ext uri="{FF2B5EF4-FFF2-40B4-BE49-F238E27FC236}">
                <a16:creationId xmlns:a16="http://schemas.microsoft.com/office/drawing/2014/main" id="{32E2A541-0BA4-9E4D-8643-FF39EC3EFCD1}"/>
              </a:ext>
            </a:extLst>
          </p:cNvPr>
          <p:cNvCxnSpPr/>
          <p:nvPr/>
        </p:nvCxnSpPr>
        <p:spPr>
          <a:xfrm>
            <a:off x="5686305" y="4845335"/>
            <a:ext cx="209005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FF54772A-0CEE-E548-ACFE-EBD331493811}"/>
              </a:ext>
            </a:extLst>
          </p:cNvPr>
          <p:cNvSpPr txBox="1"/>
          <p:nvPr/>
        </p:nvSpPr>
        <p:spPr>
          <a:xfrm>
            <a:off x="5624279" y="4402649"/>
            <a:ext cx="2214112" cy="3048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Workload (FTE?)</a:t>
            </a:r>
          </a:p>
        </p:txBody>
      </p:sp>
      <p:sp>
        <p:nvSpPr>
          <p:cNvPr id="64" name="Oval 63">
            <a:extLst>
              <a:ext uri="{FF2B5EF4-FFF2-40B4-BE49-F238E27FC236}">
                <a16:creationId xmlns:a16="http://schemas.microsoft.com/office/drawing/2014/main" id="{890187DF-7087-4F49-9950-3BD586CFDED1}"/>
              </a:ext>
            </a:extLst>
          </p:cNvPr>
          <p:cNvSpPr/>
          <p:nvPr/>
        </p:nvSpPr>
        <p:spPr>
          <a:xfrm>
            <a:off x="6128995" y="4750991"/>
            <a:ext cx="232228" cy="2082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TextBox 64">
            <a:extLst>
              <a:ext uri="{FF2B5EF4-FFF2-40B4-BE49-F238E27FC236}">
                <a16:creationId xmlns:a16="http://schemas.microsoft.com/office/drawing/2014/main" id="{DF444426-2268-5342-8E7A-500D31503FE1}"/>
              </a:ext>
            </a:extLst>
          </p:cNvPr>
          <p:cNvSpPr txBox="1"/>
          <p:nvPr/>
        </p:nvSpPr>
        <p:spPr>
          <a:xfrm>
            <a:off x="5414160" y="4870678"/>
            <a:ext cx="54429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Low</a:t>
            </a:r>
          </a:p>
        </p:txBody>
      </p:sp>
      <p:sp>
        <p:nvSpPr>
          <p:cNvPr id="66" name="TextBox 65">
            <a:extLst>
              <a:ext uri="{FF2B5EF4-FFF2-40B4-BE49-F238E27FC236}">
                <a16:creationId xmlns:a16="http://schemas.microsoft.com/office/drawing/2014/main" id="{4423383E-DBFE-2B4A-8720-40983B36C15C}"/>
              </a:ext>
            </a:extLst>
          </p:cNvPr>
          <p:cNvSpPr txBox="1"/>
          <p:nvPr/>
        </p:nvSpPr>
        <p:spPr>
          <a:xfrm>
            <a:off x="7504217" y="4866269"/>
            <a:ext cx="54429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High</a:t>
            </a:r>
          </a:p>
        </p:txBody>
      </p:sp>
      <p:cxnSp>
        <p:nvCxnSpPr>
          <p:cNvPr id="67" name="Straight Arrow Connector 66">
            <a:extLst>
              <a:ext uri="{FF2B5EF4-FFF2-40B4-BE49-F238E27FC236}">
                <a16:creationId xmlns:a16="http://schemas.microsoft.com/office/drawing/2014/main" id="{A29AC3B2-0179-154D-A560-CB8984E6C5B8}"/>
              </a:ext>
            </a:extLst>
          </p:cNvPr>
          <p:cNvCxnSpPr/>
          <p:nvPr/>
        </p:nvCxnSpPr>
        <p:spPr>
          <a:xfrm>
            <a:off x="5686304" y="5836167"/>
            <a:ext cx="209005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F99C4EFA-0271-0142-ABBE-F0A44B1E1F94}"/>
              </a:ext>
            </a:extLst>
          </p:cNvPr>
          <p:cNvSpPr txBox="1"/>
          <p:nvPr/>
        </p:nvSpPr>
        <p:spPr>
          <a:xfrm>
            <a:off x="5624278" y="5393481"/>
            <a:ext cx="2214112" cy="3048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Political Sensitivity?</a:t>
            </a:r>
          </a:p>
        </p:txBody>
      </p:sp>
      <p:sp>
        <p:nvSpPr>
          <p:cNvPr id="69" name="Oval 68">
            <a:extLst>
              <a:ext uri="{FF2B5EF4-FFF2-40B4-BE49-F238E27FC236}">
                <a16:creationId xmlns:a16="http://schemas.microsoft.com/office/drawing/2014/main" id="{9726832D-47C0-7042-999A-58B6779E9288}"/>
              </a:ext>
            </a:extLst>
          </p:cNvPr>
          <p:cNvSpPr/>
          <p:nvPr/>
        </p:nvSpPr>
        <p:spPr>
          <a:xfrm>
            <a:off x="5940308" y="5741823"/>
            <a:ext cx="232228" cy="2082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TextBox 69">
            <a:extLst>
              <a:ext uri="{FF2B5EF4-FFF2-40B4-BE49-F238E27FC236}">
                <a16:creationId xmlns:a16="http://schemas.microsoft.com/office/drawing/2014/main" id="{295B074C-C5EC-054E-8C2D-84B0EDF17095}"/>
              </a:ext>
            </a:extLst>
          </p:cNvPr>
          <p:cNvSpPr txBox="1"/>
          <p:nvPr/>
        </p:nvSpPr>
        <p:spPr>
          <a:xfrm>
            <a:off x="5414159" y="5861510"/>
            <a:ext cx="54429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Low</a:t>
            </a:r>
          </a:p>
        </p:txBody>
      </p:sp>
      <p:sp>
        <p:nvSpPr>
          <p:cNvPr id="71" name="TextBox 70">
            <a:extLst>
              <a:ext uri="{FF2B5EF4-FFF2-40B4-BE49-F238E27FC236}">
                <a16:creationId xmlns:a16="http://schemas.microsoft.com/office/drawing/2014/main" id="{C17E0BEE-E815-B240-B476-D7F4C9626C84}"/>
              </a:ext>
            </a:extLst>
          </p:cNvPr>
          <p:cNvSpPr txBox="1"/>
          <p:nvPr/>
        </p:nvSpPr>
        <p:spPr>
          <a:xfrm>
            <a:off x="7504216" y="5857101"/>
            <a:ext cx="54429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High</a:t>
            </a:r>
          </a:p>
        </p:txBody>
      </p:sp>
      <p:sp>
        <p:nvSpPr>
          <p:cNvPr id="73" name="TextBox 72">
            <a:extLst>
              <a:ext uri="{FF2B5EF4-FFF2-40B4-BE49-F238E27FC236}">
                <a16:creationId xmlns:a16="http://schemas.microsoft.com/office/drawing/2014/main" id="{9FF1B7D3-AF85-3D46-AC80-E495D43D1F10}"/>
              </a:ext>
            </a:extLst>
          </p:cNvPr>
          <p:cNvSpPr txBox="1"/>
          <p:nvPr/>
        </p:nvSpPr>
        <p:spPr>
          <a:xfrm>
            <a:off x="5346862" y="1588034"/>
            <a:ext cx="2768939"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Other PBB Considerations: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What characteristics of programs would make the best opportunities?</a:t>
            </a:r>
          </a:p>
        </p:txBody>
      </p:sp>
      <p:sp>
        <p:nvSpPr>
          <p:cNvPr id="12" name="Rounded Rectangle 11">
            <a:extLst>
              <a:ext uri="{FF2B5EF4-FFF2-40B4-BE49-F238E27FC236}">
                <a16:creationId xmlns:a16="http://schemas.microsoft.com/office/drawing/2014/main" id="{CDA20D73-CA29-3545-8888-EE1B4B6F549A}"/>
              </a:ext>
            </a:extLst>
          </p:cNvPr>
          <p:cNvSpPr/>
          <p:nvPr/>
        </p:nvSpPr>
        <p:spPr>
          <a:xfrm rot="20921217">
            <a:off x="9299058" y="3045622"/>
            <a:ext cx="2107628" cy="28485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2">
                  <a:lumMod val="50000"/>
                </a:scheme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bg2">
                    <a:lumMod val="50000"/>
                  </a:schemeClr>
                </a:solidFill>
                <a:latin typeface="Calibri" panose="020F0502020204030204"/>
              </a:rPr>
              <a:t>What other factors might you take into consideration?</a:t>
            </a:r>
            <a:endParaRPr kumimoji="0" lang="en-US" sz="1800" b="0" i="0" u="none" strike="noStrike" kern="1200" cap="none" spc="0" normalizeH="0" baseline="0" noProof="0" dirty="0">
              <a:ln>
                <a:noFill/>
              </a:ln>
              <a:solidFill>
                <a:schemeClr val="bg2">
                  <a:lumMod val="50000"/>
                </a:schemeClr>
              </a:solidFill>
              <a:effectLst/>
              <a:uLnTx/>
              <a:uFillTx/>
              <a:latin typeface="Calibri" panose="020F0502020204030204"/>
            </a:endParaRPr>
          </a:p>
        </p:txBody>
      </p:sp>
      <p:pic>
        <p:nvPicPr>
          <p:cNvPr id="13" name="Picture 12">
            <a:extLst>
              <a:ext uri="{FF2B5EF4-FFF2-40B4-BE49-F238E27FC236}">
                <a16:creationId xmlns:a16="http://schemas.microsoft.com/office/drawing/2014/main" id="{71BC496D-FA04-794E-A7EE-64A2DE9FEA60}"/>
              </a:ext>
            </a:extLst>
          </p:cNvPr>
          <p:cNvPicPr>
            <a:picLocks noChangeAspect="1"/>
          </p:cNvPicPr>
          <p:nvPr/>
        </p:nvPicPr>
        <p:blipFill rotWithShape="1">
          <a:blip r:embed="rId4"/>
          <a:srcRect t="17847"/>
          <a:stretch/>
        </p:blipFill>
        <p:spPr>
          <a:xfrm rot="20898723">
            <a:off x="9372547" y="3106740"/>
            <a:ext cx="1587500" cy="782507"/>
          </a:xfrm>
          <a:prstGeom prst="rect">
            <a:avLst/>
          </a:prstGeom>
        </p:spPr>
      </p:pic>
      <p:sp>
        <p:nvSpPr>
          <p:cNvPr id="74" name="TextBox 73">
            <a:extLst>
              <a:ext uri="{FF2B5EF4-FFF2-40B4-BE49-F238E27FC236}">
                <a16:creationId xmlns:a16="http://schemas.microsoft.com/office/drawing/2014/main" id="{C135A047-6F66-664C-9A89-E134C87D3C00}"/>
              </a:ext>
            </a:extLst>
          </p:cNvPr>
          <p:cNvSpPr txBox="1"/>
          <p:nvPr/>
        </p:nvSpPr>
        <p:spPr>
          <a:xfrm>
            <a:off x="9044140" y="1312787"/>
            <a:ext cx="3155428" cy="1200329"/>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7030A0"/>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Can we regionalize, in-source services and generate new revenue?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7030A0"/>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Are we reporting the true cost of services to granting agency?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7030A0"/>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Can we recoup additional funding, or attain new grant opportunities?</a:t>
            </a:r>
          </a:p>
        </p:txBody>
      </p:sp>
    </p:spTree>
    <p:extLst>
      <p:ext uri="{BB962C8B-B14F-4D97-AF65-F5344CB8AC3E}">
        <p14:creationId xmlns:p14="http://schemas.microsoft.com/office/powerpoint/2010/main" val="3367081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0-#ppt_w/2"/>
                                          </p:val>
                                        </p:tav>
                                        <p:tav tm="100000">
                                          <p:val>
                                            <p:strVal val="#ppt_x"/>
                                          </p:val>
                                        </p:tav>
                                      </p:tavLst>
                                    </p:anim>
                                    <p:anim calcmode="lin" valueType="num">
                                      <p:cBhvr additive="base">
                                        <p:cTn id="12" dur="500" fill="hold"/>
                                        <p:tgtEl>
                                          <p:spTgt spid="37"/>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fill="hold"/>
                                        <p:tgtEl>
                                          <p:spTgt spid="42"/>
                                        </p:tgtEl>
                                        <p:attrNameLst>
                                          <p:attrName>ppt_x</p:attrName>
                                        </p:attrNameLst>
                                      </p:cBhvr>
                                      <p:tavLst>
                                        <p:tav tm="0">
                                          <p:val>
                                            <p:strVal val="0-#ppt_w/2"/>
                                          </p:val>
                                        </p:tav>
                                        <p:tav tm="100000">
                                          <p:val>
                                            <p:strVal val="#ppt_x"/>
                                          </p:val>
                                        </p:tav>
                                      </p:tavLst>
                                    </p:anim>
                                    <p:anim calcmode="lin" valueType="num">
                                      <p:cBhvr additive="base">
                                        <p:cTn id="16" dur="500" fill="hold"/>
                                        <p:tgtEl>
                                          <p:spTgt spid="4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500" fill="hold"/>
                                        <p:tgtEl>
                                          <p:spTgt spid="47"/>
                                        </p:tgtEl>
                                        <p:attrNameLst>
                                          <p:attrName>ppt_x</p:attrName>
                                        </p:attrNameLst>
                                      </p:cBhvr>
                                      <p:tavLst>
                                        <p:tav tm="0">
                                          <p:val>
                                            <p:strVal val="0-#ppt_w/2"/>
                                          </p:val>
                                        </p:tav>
                                        <p:tav tm="100000">
                                          <p:val>
                                            <p:strVal val="#ppt_x"/>
                                          </p:val>
                                        </p:tav>
                                      </p:tavLst>
                                    </p:anim>
                                    <p:anim calcmode="lin" valueType="num">
                                      <p:cBhvr additive="base">
                                        <p:cTn id="20" dur="500" fill="hold"/>
                                        <p:tgtEl>
                                          <p:spTgt spid="47"/>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54"/>
                                        </p:tgtEl>
                                        <p:attrNameLst>
                                          <p:attrName>style.visibility</p:attrName>
                                        </p:attrNameLst>
                                      </p:cBhvr>
                                      <p:to>
                                        <p:strVal val="visible"/>
                                      </p:to>
                                    </p:set>
                                    <p:anim calcmode="lin" valueType="num">
                                      <p:cBhvr additive="base">
                                        <p:cTn id="23" dur="500" fill="hold"/>
                                        <p:tgtEl>
                                          <p:spTgt spid="54"/>
                                        </p:tgtEl>
                                        <p:attrNameLst>
                                          <p:attrName>ppt_x</p:attrName>
                                        </p:attrNameLst>
                                      </p:cBhvr>
                                      <p:tavLst>
                                        <p:tav tm="0">
                                          <p:val>
                                            <p:strVal val="0-#ppt_w/2"/>
                                          </p:val>
                                        </p:tav>
                                        <p:tav tm="100000">
                                          <p:val>
                                            <p:strVal val="#ppt_x"/>
                                          </p:val>
                                        </p:tav>
                                      </p:tavLst>
                                    </p:anim>
                                    <p:anim calcmode="lin" valueType="num">
                                      <p:cBhvr additive="base">
                                        <p:cTn id="24" dur="500" fill="hold"/>
                                        <p:tgtEl>
                                          <p:spTgt spid="54"/>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59"/>
                                        </p:tgtEl>
                                        <p:attrNameLst>
                                          <p:attrName>style.visibility</p:attrName>
                                        </p:attrNameLst>
                                      </p:cBhvr>
                                      <p:to>
                                        <p:strVal val="visible"/>
                                      </p:to>
                                    </p:set>
                                    <p:anim calcmode="lin" valueType="num">
                                      <p:cBhvr additive="base">
                                        <p:cTn id="27" dur="500" fill="hold"/>
                                        <p:tgtEl>
                                          <p:spTgt spid="59"/>
                                        </p:tgtEl>
                                        <p:attrNameLst>
                                          <p:attrName>ppt_x</p:attrName>
                                        </p:attrNameLst>
                                      </p:cBhvr>
                                      <p:tavLst>
                                        <p:tav tm="0">
                                          <p:val>
                                            <p:strVal val="0-#ppt_w/2"/>
                                          </p:val>
                                        </p:tav>
                                        <p:tav tm="100000">
                                          <p:val>
                                            <p:strVal val="#ppt_x"/>
                                          </p:val>
                                        </p:tav>
                                      </p:tavLst>
                                    </p:anim>
                                    <p:anim calcmode="lin" valueType="num">
                                      <p:cBhvr additive="base">
                                        <p:cTn id="28" dur="500" fill="hold"/>
                                        <p:tgtEl>
                                          <p:spTgt spid="59"/>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64"/>
                                        </p:tgtEl>
                                        <p:attrNameLst>
                                          <p:attrName>style.visibility</p:attrName>
                                        </p:attrNameLst>
                                      </p:cBhvr>
                                      <p:to>
                                        <p:strVal val="visible"/>
                                      </p:to>
                                    </p:set>
                                    <p:anim calcmode="lin" valueType="num">
                                      <p:cBhvr additive="base">
                                        <p:cTn id="31" dur="500" fill="hold"/>
                                        <p:tgtEl>
                                          <p:spTgt spid="64"/>
                                        </p:tgtEl>
                                        <p:attrNameLst>
                                          <p:attrName>ppt_x</p:attrName>
                                        </p:attrNameLst>
                                      </p:cBhvr>
                                      <p:tavLst>
                                        <p:tav tm="0">
                                          <p:val>
                                            <p:strVal val="0-#ppt_w/2"/>
                                          </p:val>
                                        </p:tav>
                                        <p:tav tm="100000">
                                          <p:val>
                                            <p:strVal val="#ppt_x"/>
                                          </p:val>
                                        </p:tav>
                                      </p:tavLst>
                                    </p:anim>
                                    <p:anim calcmode="lin" valueType="num">
                                      <p:cBhvr additive="base">
                                        <p:cTn id="32" dur="500" fill="hold"/>
                                        <p:tgtEl>
                                          <p:spTgt spid="64"/>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69"/>
                                        </p:tgtEl>
                                        <p:attrNameLst>
                                          <p:attrName>style.visibility</p:attrName>
                                        </p:attrNameLst>
                                      </p:cBhvr>
                                      <p:to>
                                        <p:strVal val="visible"/>
                                      </p:to>
                                    </p:set>
                                    <p:anim calcmode="lin" valueType="num">
                                      <p:cBhvr additive="base">
                                        <p:cTn id="35" dur="500" fill="hold"/>
                                        <p:tgtEl>
                                          <p:spTgt spid="69"/>
                                        </p:tgtEl>
                                        <p:attrNameLst>
                                          <p:attrName>ppt_x</p:attrName>
                                        </p:attrNameLst>
                                      </p:cBhvr>
                                      <p:tavLst>
                                        <p:tav tm="0">
                                          <p:val>
                                            <p:strVal val="0-#ppt_w/2"/>
                                          </p:val>
                                        </p:tav>
                                        <p:tav tm="100000">
                                          <p:val>
                                            <p:strVal val="#ppt_x"/>
                                          </p:val>
                                        </p:tav>
                                      </p:tavLst>
                                    </p:anim>
                                    <p:anim calcmode="lin" valueType="num">
                                      <p:cBhvr additive="base">
                                        <p:cTn id="36" dur="500" fill="hold"/>
                                        <p:tgtEl>
                                          <p:spTgt spid="6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7" grpId="0" animBg="1"/>
      <p:bldP spid="42" grpId="0" animBg="1"/>
      <p:bldP spid="47" grpId="0" animBg="1"/>
      <p:bldP spid="54" grpId="0" animBg="1"/>
      <p:bldP spid="59" grpId="0" animBg="1"/>
      <p:bldP spid="64" grpId="0" animBg="1"/>
      <p:bldP spid="6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3000"/>
                <a:lumOff val="57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6E62E5-603E-C545-9BCF-394A12D0CACA}"/>
              </a:ext>
            </a:extLst>
          </p:cNvPr>
          <p:cNvSpPr txBox="1"/>
          <p:nvPr/>
        </p:nvSpPr>
        <p:spPr>
          <a:xfrm>
            <a:off x="560141" y="2434354"/>
            <a:ext cx="3686346"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We have new needs…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00"/>
                </a:solidFill>
                <a:effectLst/>
                <a:uLnTx/>
                <a:uFillTx/>
                <a:latin typeface="Avenir Light" panose="020B0402020203020204" pitchFamily="34" charset="77"/>
                <a:ea typeface="+mn-ea"/>
                <a:cs typeface="+mn-cs"/>
              </a:rPr>
              <a:t>…to launch </a:t>
            </a:r>
            <a:r>
              <a:rPr kumimoji="0" lang="en-US" sz="1800" b="1" i="0" u="none" strike="noStrike" kern="1200" cap="none" spc="0" normalizeH="0" baseline="0" noProof="0" dirty="0">
                <a:ln>
                  <a:noFill/>
                </a:ln>
                <a:solidFill>
                  <a:srgbClr val="FFFF00"/>
                </a:solidFill>
                <a:effectLst/>
                <a:uLnTx/>
                <a:uFillTx/>
                <a:latin typeface="Avenir Light" panose="020B0402020203020204" pitchFamily="34" charset="77"/>
                <a:ea typeface="+mn-ea"/>
                <a:cs typeface="+mn-cs"/>
              </a:rPr>
              <a:t>new programs </a:t>
            </a:r>
            <a:r>
              <a:rPr kumimoji="0" lang="en-US" sz="1800" b="0" i="0" u="none" strike="noStrike" kern="1200" cap="none" spc="0" normalizeH="0" baseline="0" noProof="0" dirty="0">
                <a:ln>
                  <a:noFill/>
                </a:ln>
                <a:solidFill>
                  <a:srgbClr val="FFFF00"/>
                </a:solidFill>
                <a:effectLst/>
                <a:uLnTx/>
                <a:uFillTx/>
                <a:latin typeface="Avenir Light" panose="020B0402020203020204" pitchFamily="34" charset="77"/>
                <a:ea typeface="+mn-ea"/>
                <a:cs typeface="+mn-cs"/>
              </a:rPr>
              <a:t>to tackle emerging challenges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00"/>
                </a:solidFill>
                <a:effectLst/>
                <a:uLnTx/>
                <a:uFillTx/>
                <a:latin typeface="Avenir Light" panose="020B0402020203020204" pitchFamily="34" charset="77"/>
                <a:ea typeface="+mn-ea"/>
                <a:cs typeface="+mn-cs"/>
              </a:rPr>
              <a:t>…to </a:t>
            </a:r>
            <a:r>
              <a:rPr kumimoji="0" lang="en-US" sz="1800" b="1" i="0" u="none" strike="noStrike" kern="1200" cap="none" spc="0" normalizeH="0" baseline="0" noProof="0" dirty="0">
                <a:ln>
                  <a:noFill/>
                </a:ln>
                <a:solidFill>
                  <a:srgbClr val="FFFF00"/>
                </a:solidFill>
                <a:effectLst/>
                <a:uLnTx/>
                <a:uFillTx/>
                <a:latin typeface="Avenir Light" panose="020B0402020203020204" pitchFamily="34" charset="77"/>
                <a:ea typeface="+mn-ea"/>
                <a:cs typeface="+mn-cs"/>
              </a:rPr>
              <a:t>enhance current programs </a:t>
            </a:r>
            <a:r>
              <a:rPr kumimoji="0" lang="en-US" sz="1800" b="0" i="0" u="none" strike="noStrike" kern="1200" cap="none" spc="0" normalizeH="0" baseline="0" noProof="0" dirty="0">
                <a:ln>
                  <a:noFill/>
                </a:ln>
                <a:solidFill>
                  <a:srgbClr val="FFFF00"/>
                </a:solidFill>
                <a:effectLst/>
                <a:uLnTx/>
                <a:uFillTx/>
                <a:latin typeface="Avenir Light" panose="020B0402020203020204" pitchFamily="34" charset="77"/>
                <a:ea typeface="+mn-ea"/>
                <a:cs typeface="+mn-cs"/>
              </a:rPr>
              <a:t>that need additional resources</a:t>
            </a:r>
          </a:p>
        </p:txBody>
      </p:sp>
      <p:sp>
        <p:nvSpPr>
          <p:cNvPr id="6" name="TextBox 5">
            <a:extLst>
              <a:ext uri="{FF2B5EF4-FFF2-40B4-BE49-F238E27FC236}">
                <a16:creationId xmlns:a16="http://schemas.microsoft.com/office/drawing/2014/main" id="{218F8940-95F1-7B47-B309-650D557C2074}"/>
              </a:ext>
            </a:extLst>
          </p:cNvPr>
          <p:cNvSpPr txBox="1"/>
          <p:nvPr/>
        </p:nvSpPr>
        <p:spPr>
          <a:xfrm>
            <a:off x="749332" y="5131205"/>
            <a:ext cx="357877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75000"/>
                  </a:srgb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We have no new needs…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Preserve, maintain current services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Or, seek to lower tax rates or refund tax-payers</a:t>
            </a:r>
          </a:p>
        </p:txBody>
      </p:sp>
      <p:sp>
        <p:nvSpPr>
          <p:cNvPr id="15" name="Rectangle 14">
            <a:extLst>
              <a:ext uri="{FF2B5EF4-FFF2-40B4-BE49-F238E27FC236}">
                <a16:creationId xmlns:a16="http://schemas.microsoft.com/office/drawing/2014/main" id="{918B82F6-04D2-7542-A6F5-181C85E4F81D}"/>
              </a:ext>
            </a:extLst>
          </p:cNvPr>
          <p:cNvSpPr/>
          <p:nvPr/>
        </p:nvSpPr>
        <p:spPr>
          <a:xfrm>
            <a:off x="322729" y="2057368"/>
            <a:ext cx="4159624" cy="2478773"/>
          </a:xfrm>
          <a:prstGeom prst="rect">
            <a:avLst/>
          </a:prstGeom>
          <a:no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7A80AFD4-4DB3-3542-83FD-0BCD598CDDAD}"/>
              </a:ext>
            </a:extLst>
          </p:cNvPr>
          <p:cNvGrpSpPr/>
          <p:nvPr/>
        </p:nvGrpSpPr>
        <p:grpSpPr>
          <a:xfrm>
            <a:off x="4219391" y="1790424"/>
            <a:ext cx="2710429" cy="2907083"/>
            <a:chOff x="4473391" y="1790424"/>
            <a:chExt cx="2710429" cy="2907083"/>
          </a:xfrm>
        </p:grpSpPr>
        <p:sp>
          <p:nvSpPr>
            <p:cNvPr id="7" name="TextBox 6">
              <a:extLst>
                <a:ext uri="{FF2B5EF4-FFF2-40B4-BE49-F238E27FC236}">
                  <a16:creationId xmlns:a16="http://schemas.microsoft.com/office/drawing/2014/main" id="{7A35A9ED-CEB7-1241-BF14-145AAA691C65}"/>
                </a:ext>
              </a:extLst>
            </p:cNvPr>
            <p:cNvSpPr txBox="1"/>
            <p:nvPr/>
          </p:nvSpPr>
          <p:spPr>
            <a:xfrm>
              <a:off x="5686097" y="2003587"/>
              <a:ext cx="149772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Free-up &amp;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Re-allocate Resources</a:t>
              </a:r>
            </a:p>
          </p:txBody>
        </p:sp>
        <p:sp>
          <p:nvSpPr>
            <p:cNvPr id="10" name="TextBox 9">
              <a:extLst>
                <a:ext uri="{FF2B5EF4-FFF2-40B4-BE49-F238E27FC236}">
                  <a16:creationId xmlns:a16="http://schemas.microsoft.com/office/drawing/2014/main" id="{5D81C588-9CC2-564D-9DF8-2FAC54C2540B}"/>
                </a:ext>
              </a:extLst>
            </p:cNvPr>
            <p:cNvSpPr txBox="1"/>
            <p:nvPr/>
          </p:nvSpPr>
          <p:spPr>
            <a:xfrm>
              <a:off x="5686097" y="3582372"/>
              <a:ext cx="149772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75000"/>
                    </a:srgb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Generate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75000"/>
                    </a:srgb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New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75000"/>
                    </a:srgb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Revenue</a:t>
              </a:r>
            </a:p>
          </p:txBody>
        </p:sp>
        <p:cxnSp>
          <p:nvCxnSpPr>
            <p:cNvPr id="17" name="Straight Connector 16">
              <a:extLst>
                <a:ext uri="{FF2B5EF4-FFF2-40B4-BE49-F238E27FC236}">
                  <a16:creationId xmlns:a16="http://schemas.microsoft.com/office/drawing/2014/main" id="{C83B0F8F-10E0-4E47-A718-3719CF398CF4}"/>
                </a:ext>
              </a:extLst>
            </p:cNvPr>
            <p:cNvCxnSpPr/>
            <p:nvPr/>
          </p:nvCxnSpPr>
          <p:spPr>
            <a:xfrm>
              <a:off x="4482353" y="2456335"/>
              <a:ext cx="1203744" cy="0"/>
            </a:xfrm>
            <a:prstGeom prst="line">
              <a:avLst/>
            </a:prstGeom>
            <a:ln w="47625">
              <a:solidFill>
                <a:srgbClr val="FFFF00"/>
              </a:solidFill>
              <a:prstDash val="lgDash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D746CC5-ADF2-0D44-AFB4-024C32373162}"/>
                </a:ext>
              </a:extLst>
            </p:cNvPr>
            <p:cNvCxnSpPr/>
            <p:nvPr/>
          </p:nvCxnSpPr>
          <p:spPr>
            <a:xfrm>
              <a:off x="4473391" y="4025147"/>
              <a:ext cx="1203744" cy="0"/>
            </a:xfrm>
            <a:prstGeom prst="line">
              <a:avLst/>
            </a:prstGeom>
            <a:ln w="47625">
              <a:solidFill>
                <a:schemeClr val="accent1">
                  <a:lumMod val="75000"/>
                </a:schemeClr>
              </a:solidFill>
              <a:prstDash val="lgDashDot"/>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FD4E3FB4-60FA-7F43-8090-F0AC82CF41E6}"/>
                </a:ext>
              </a:extLst>
            </p:cNvPr>
            <p:cNvSpPr/>
            <p:nvPr/>
          </p:nvSpPr>
          <p:spPr>
            <a:xfrm>
              <a:off x="5745527" y="3365685"/>
              <a:ext cx="1348647" cy="1331822"/>
            </a:xfrm>
            <a:prstGeom prst="ellipse">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55EC72AB-4817-2148-ACBD-05CE983E7295}"/>
                </a:ext>
              </a:extLst>
            </p:cNvPr>
            <p:cNvSpPr/>
            <p:nvPr/>
          </p:nvSpPr>
          <p:spPr>
            <a:xfrm>
              <a:off x="5745526" y="1790424"/>
              <a:ext cx="1348647" cy="1331822"/>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72C4">
                    <a:lumMod val="75000"/>
                  </a:srgbClr>
                </a:solidFill>
                <a:effectLst/>
                <a:highlight>
                  <a:srgbClr val="FFFF00"/>
                </a:highlight>
                <a:uLnTx/>
                <a:uFillTx/>
                <a:latin typeface="Calibri" panose="020F0502020204030204"/>
                <a:ea typeface="+mn-ea"/>
                <a:cs typeface="+mn-cs"/>
              </a:endParaRPr>
            </a:p>
          </p:txBody>
        </p:sp>
      </p:grpSp>
      <p:cxnSp>
        <p:nvCxnSpPr>
          <p:cNvPr id="22" name="Straight Connector 21">
            <a:extLst>
              <a:ext uri="{FF2B5EF4-FFF2-40B4-BE49-F238E27FC236}">
                <a16:creationId xmlns:a16="http://schemas.microsoft.com/office/drawing/2014/main" id="{4AA19EE2-3E2B-2241-B9DE-2EC6E6235EE9}"/>
              </a:ext>
            </a:extLst>
          </p:cNvPr>
          <p:cNvCxnSpPr>
            <a:cxnSpLocks/>
          </p:cNvCxnSpPr>
          <p:nvPr/>
        </p:nvCxnSpPr>
        <p:spPr>
          <a:xfrm flipV="1">
            <a:off x="6280149" y="3211892"/>
            <a:ext cx="5431493" cy="38070"/>
          </a:xfrm>
          <a:prstGeom prst="line">
            <a:avLst/>
          </a:prstGeom>
          <a:ln w="25400">
            <a:solidFill>
              <a:schemeClr val="bg1"/>
            </a:solidFill>
            <a:prstDash val="lgDashDot"/>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050E4F3-48C2-1845-BB07-6BFE933D7060}"/>
              </a:ext>
            </a:extLst>
          </p:cNvPr>
          <p:cNvSpPr txBox="1"/>
          <p:nvPr/>
        </p:nvSpPr>
        <p:spPr>
          <a:xfrm>
            <a:off x="7283232" y="236034"/>
            <a:ext cx="1497723"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0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(Out)Sourcing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0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24" name="Rectangle 23">
            <a:extLst>
              <a:ext uri="{FF2B5EF4-FFF2-40B4-BE49-F238E27FC236}">
                <a16:creationId xmlns:a16="http://schemas.microsoft.com/office/drawing/2014/main" id="{FFCC39D5-4C9A-364D-BB12-1B9829552D53}"/>
              </a:ext>
            </a:extLst>
          </p:cNvPr>
          <p:cNvSpPr/>
          <p:nvPr/>
        </p:nvSpPr>
        <p:spPr>
          <a:xfrm>
            <a:off x="7271947" y="320700"/>
            <a:ext cx="1509008" cy="753996"/>
          </a:xfrm>
          <a:prstGeom prst="rect">
            <a:avLst/>
          </a:prstGeom>
          <a:no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44CAF40D-616B-FA40-96C6-DEC067B0008D}"/>
              </a:ext>
            </a:extLst>
          </p:cNvPr>
          <p:cNvSpPr txBox="1"/>
          <p:nvPr/>
        </p:nvSpPr>
        <p:spPr>
          <a:xfrm>
            <a:off x="7294517" y="1213195"/>
            <a:ext cx="1497723"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4472C4">
                  <a:lumMod val="75000"/>
                </a:srgb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75000"/>
                  </a:srgb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Efficiencies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4472C4">
                  <a:lumMod val="75000"/>
                </a:srgb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28" name="Rectangle 27">
            <a:extLst>
              <a:ext uri="{FF2B5EF4-FFF2-40B4-BE49-F238E27FC236}">
                <a16:creationId xmlns:a16="http://schemas.microsoft.com/office/drawing/2014/main" id="{32D8E074-04B6-4F40-8A14-A905A08F7862}"/>
              </a:ext>
            </a:extLst>
          </p:cNvPr>
          <p:cNvSpPr/>
          <p:nvPr/>
        </p:nvSpPr>
        <p:spPr>
          <a:xfrm>
            <a:off x="7283232" y="1297861"/>
            <a:ext cx="1509008" cy="75399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824D5412-7DC6-354D-9BAD-0B8D3620FF21}"/>
              </a:ext>
            </a:extLst>
          </p:cNvPr>
          <p:cNvSpPr txBox="1"/>
          <p:nvPr/>
        </p:nvSpPr>
        <p:spPr>
          <a:xfrm>
            <a:off x="7283232" y="2198777"/>
            <a:ext cx="1497723"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4472C4">
                  <a:lumMod val="75000"/>
                </a:srgb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75000"/>
                  </a:srgb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Service Levels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4472C4">
                  <a:lumMod val="75000"/>
                </a:srgb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31" name="Rectangle 30">
            <a:extLst>
              <a:ext uri="{FF2B5EF4-FFF2-40B4-BE49-F238E27FC236}">
                <a16:creationId xmlns:a16="http://schemas.microsoft.com/office/drawing/2014/main" id="{878842C0-D516-A34F-8B08-895B7CAD1323}"/>
              </a:ext>
            </a:extLst>
          </p:cNvPr>
          <p:cNvSpPr/>
          <p:nvPr/>
        </p:nvSpPr>
        <p:spPr>
          <a:xfrm>
            <a:off x="7271947" y="2283443"/>
            <a:ext cx="1509008" cy="75399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1D47B70D-3299-014E-B7C5-8145B948A64D}"/>
              </a:ext>
            </a:extLst>
          </p:cNvPr>
          <p:cNvSpPr txBox="1"/>
          <p:nvPr/>
        </p:nvSpPr>
        <p:spPr>
          <a:xfrm>
            <a:off x="7292200" y="3328845"/>
            <a:ext cx="1497723"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4472C4">
                  <a:lumMod val="75000"/>
                </a:srgb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75000"/>
                  </a:srgb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Fees, Charges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4472C4">
                  <a:lumMod val="75000"/>
                </a:srgb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34" name="Rectangle 33">
            <a:extLst>
              <a:ext uri="{FF2B5EF4-FFF2-40B4-BE49-F238E27FC236}">
                <a16:creationId xmlns:a16="http://schemas.microsoft.com/office/drawing/2014/main" id="{E00757B2-AE9D-F74C-A83A-670D1FE990CD}"/>
              </a:ext>
            </a:extLst>
          </p:cNvPr>
          <p:cNvSpPr/>
          <p:nvPr/>
        </p:nvSpPr>
        <p:spPr>
          <a:xfrm>
            <a:off x="7280915" y="3413511"/>
            <a:ext cx="1509008" cy="75399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F7E98530-3BB6-AF4D-AAC2-CBD90099FACC}"/>
              </a:ext>
            </a:extLst>
          </p:cNvPr>
          <p:cNvSpPr txBox="1"/>
          <p:nvPr/>
        </p:nvSpPr>
        <p:spPr>
          <a:xfrm>
            <a:off x="7303485" y="4167507"/>
            <a:ext cx="1497723" cy="120032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4472C4">
                  <a:lumMod val="75000"/>
                </a:srgb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75000"/>
                  </a:srgb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In-sourcing, Grant Funding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4472C4">
                  <a:lumMod val="75000"/>
                </a:srgb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37" name="Rectangle 36">
            <a:extLst>
              <a:ext uri="{FF2B5EF4-FFF2-40B4-BE49-F238E27FC236}">
                <a16:creationId xmlns:a16="http://schemas.microsoft.com/office/drawing/2014/main" id="{E0A1A22A-FE9C-3945-9EBC-5542C8C1333C}"/>
              </a:ext>
            </a:extLst>
          </p:cNvPr>
          <p:cNvSpPr/>
          <p:nvPr/>
        </p:nvSpPr>
        <p:spPr>
          <a:xfrm>
            <a:off x="7292200" y="4390672"/>
            <a:ext cx="1509008" cy="75399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FE31BD32-B336-D445-A2FC-20AE958C0D62}"/>
              </a:ext>
            </a:extLst>
          </p:cNvPr>
          <p:cNvSpPr txBox="1"/>
          <p:nvPr/>
        </p:nvSpPr>
        <p:spPr>
          <a:xfrm>
            <a:off x="7292200" y="5291588"/>
            <a:ext cx="1497723"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4472C4">
                  <a:lumMod val="75000"/>
                </a:srgb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75000"/>
                  </a:srgb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Taxes, Rates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4472C4">
                  <a:lumMod val="75000"/>
                </a:srgb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40" name="Rectangle 39">
            <a:extLst>
              <a:ext uri="{FF2B5EF4-FFF2-40B4-BE49-F238E27FC236}">
                <a16:creationId xmlns:a16="http://schemas.microsoft.com/office/drawing/2014/main" id="{0D213D1C-F1AE-8D44-8D7E-1C9373C7E62F}"/>
              </a:ext>
            </a:extLst>
          </p:cNvPr>
          <p:cNvSpPr/>
          <p:nvPr/>
        </p:nvSpPr>
        <p:spPr>
          <a:xfrm>
            <a:off x="7280915" y="5376254"/>
            <a:ext cx="1509008" cy="75399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22504166-7832-C345-9C06-271A87715E48}"/>
              </a:ext>
            </a:extLst>
          </p:cNvPr>
          <p:cNvSpPr txBox="1"/>
          <p:nvPr/>
        </p:nvSpPr>
        <p:spPr>
          <a:xfrm>
            <a:off x="322729" y="389007"/>
            <a:ext cx="4159624"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PBB Blue Print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To Fund the Future</a:t>
            </a:r>
          </a:p>
        </p:txBody>
      </p:sp>
      <p:cxnSp>
        <p:nvCxnSpPr>
          <p:cNvPr id="44" name="Straight Connector 43">
            <a:extLst>
              <a:ext uri="{FF2B5EF4-FFF2-40B4-BE49-F238E27FC236}">
                <a16:creationId xmlns:a16="http://schemas.microsoft.com/office/drawing/2014/main" id="{3BB90F4F-D43A-AF4F-A2A1-02692B1C09E0}"/>
              </a:ext>
            </a:extLst>
          </p:cNvPr>
          <p:cNvCxnSpPr>
            <a:cxnSpLocks/>
          </p:cNvCxnSpPr>
          <p:nvPr/>
        </p:nvCxnSpPr>
        <p:spPr>
          <a:xfrm>
            <a:off x="2302228" y="4383741"/>
            <a:ext cx="0" cy="747464"/>
          </a:xfrm>
          <a:prstGeom prst="line">
            <a:avLst/>
          </a:prstGeom>
          <a:ln w="47625">
            <a:solidFill>
              <a:schemeClr val="accent1">
                <a:lumMod val="75000"/>
              </a:schemeClr>
            </a:solidFill>
            <a:prstDash val="lgDashDot"/>
          </a:ln>
        </p:spPr>
        <p:style>
          <a:lnRef idx="1">
            <a:schemeClr val="accent1"/>
          </a:lnRef>
          <a:fillRef idx="0">
            <a:schemeClr val="accent1"/>
          </a:fillRef>
          <a:effectRef idx="0">
            <a:schemeClr val="accent1"/>
          </a:effectRef>
          <a:fontRef idx="minor">
            <a:schemeClr val="tx1"/>
          </a:fontRef>
        </p:style>
      </p:cxnSp>
      <p:cxnSp>
        <p:nvCxnSpPr>
          <p:cNvPr id="47" name="Elbow Connector 46">
            <a:extLst>
              <a:ext uri="{FF2B5EF4-FFF2-40B4-BE49-F238E27FC236}">
                <a16:creationId xmlns:a16="http://schemas.microsoft.com/office/drawing/2014/main" id="{354F3A61-2113-4942-B1F6-2E2D3FFACBBB}"/>
              </a:ext>
            </a:extLst>
          </p:cNvPr>
          <p:cNvCxnSpPr>
            <a:cxnSpLocks/>
          </p:cNvCxnSpPr>
          <p:nvPr/>
        </p:nvCxnSpPr>
        <p:spPr>
          <a:xfrm>
            <a:off x="6852873" y="2468059"/>
            <a:ext cx="393674" cy="204106"/>
          </a:xfrm>
          <a:prstGeom prst="bentConnector3">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Elbow Connector 48">
            <a:extLst>
              <a:ext uri="{FF2B5EF4-FFF2-40B4-BE49-F238E27FC236}">
                <a16:creationId xmlns:a16="http://schemas.microsoft.com/office/drawing/2014/main" id="{0D22D45F-C726-2D45-9D4F-5C47F3C38FB0}"/>
              </a:ext>
            </a:extLst>
          </p:cNvPr>
          <p:cNvCxnSpPr>
            <a:cxnSpLocks/>
          </p:cNvCxnSpPr>
          <p:nvPr/>
        </p:nvCxnSpPr>
        <p:spPr>
          <a:xfrm flipV="1">
            <a:off x="6852873" y="1680721"/>
            <a:ext cx="404959" cy="781476"/>
          </a:xfrm>
          <a:prstGeom prst="bentConnector3">
            <a:avLst>
              <a:gd name="adj1" fmla="val 48553"/>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Elbow Connector 50">
            <a:extLst>
              <a:ext uri="{FF2B5EF4-FFF2-40B4-BE49-F238E27FC236}">
                <a16:creationId xmlns:a16="http://schemas.microsoft.com/office/drawing/2014/main" id="{56E5138F-D877-984D-96EB-3E58215DFEC5}"/>
              </a:ext>
            </a:extLst>
          </p:cNvPr>
          <p:cNvCxnSpPr>
            <a:cxnSpLocks/>
          </p:cNvCxnSpPr>
          <p:nvPr/>
        </p:nvCxnSpPr>
        <p:spPr>
          <a:xfrm flipV="1">
            <a:off x="6949358" y="697698"/>
            <a:ext cx="304027" cy="1767554"/>
          </a:xfrm>
          <a:prstGeom prst="bentConnector3">
            <a:avLst>
              <a:gd name="adj1" fmla="val 34171"/>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3" name="Elbow Connector 52">
            <a:extLst>
              <a:ext uri="{FF2B5EF4-FFF2-40B4-BE49-F238E27FC236}">
                <a16:creationId xmlns:a16="http://schemas.microsoft.com/office/drawing/2014/main" id="{BDD5CF2D-5FE2-7343-93C0-219C0600DE04}"/>
              </a:ext>
            </a:extLst>
          </p:cNvPr>
          <p:cNvCxnSpPr>
            <a:cxnSpLocks/>
          </p:cNvCxnSpPr>
          <p:nvPr/>
        </p:nvCxnSpPr>
        <p:spPr>
          <a:xfrm flipV="1">
            <a:off x="6967920" y="3766085"/>
            <a:ext cx="312995" cy="253528"/>
          </a:xfrm>
          <a:prstGeom prst="bentConnector3">
            <a:avLst>
              <a:gd name="adj1" fmla="val 33934"/>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Elbow Connector 54">
            <a:extLst>
              <a:ext uri="{FF2B5EF4-FFF2-40B4-BE49-F238E27FC236}">
                <a16:creationId xmlns:a16="http://schemas.microsoft.com/office/drawing/2014/main" id="{424CEE8A-B541-314A-A8D3-51F596408C3C}"/>
              </a:ext>
            </a:extLst>
          </p:cNvPr>
          <p:cNvCxnSpPr>
            <a:cxnSpLocks/>
          </p:cNvCxnSpPr>
          <p:nvPr/>
        </p:nvCxnSpPr>
        <p:spPr>
          <a:xfrm>
            <a:off x="6967920" y="4019613"/>
            <a:ext cx="324280" cy="723633"/>
          </a:xfrm>
          <a:prstGeom prst="bentConnector3">
            <a:avLst>
              <a:gd name="adj1" fmla="val 32686"/>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Elbow Connector 56">
            <a:extLst>
              <a:ext uri="{FF2B5EF4-FFF2-40B4-BE49-F238E27FC236}">
                <a16:creationId xmlns:a16="http://schemas.microsoft.com/office/drawing/2014/main" id="{A9F991F0-86F7-0440-8ABE-CB2067177614}"/>
              </a:ext>
            </a:extLst>
          </p:cNvPr>
          <p:cNvCxnSpPr>
            <a:cxnSpLocks/>
          </p:cNvCxnSpPr>
          <p:nvPr/>
        </p:nvCxnSpPr>
        <p:spPr>
          <a:xfrm>
            <a:off x="6874041" y="4031596"/>
            <a:ext cx="402641" cy="1721656"/>
          </a:xfrm>
          <a:prstGeom prst="bentConnector3">
            <a:avLst>
              <a:gd name="adj1" fmla="val 50001"/>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62" name="Picture 61">
            <a:extLst>
              <a:ext uri="{FF2B5EF4-FFF2-40B4-BE49-F238E27FC236}">
                <a16:creationId xmlns:a16="http://schemas.microsoft.com/office/drawing/2014/main" id="{8CAE440D-D7EF-194A-A68E-E5FB46A4B6FA}"/>
              </a:ext>
            </a:extLst>
          </p:cNvPr>
          <p:cNvPicPr>
            <a:picLocks noChangeAspect="1"/>
          </p:cNvPicPr>
          <p:nvPr/>
        </p:nvPicPr>
        <p:blipFill>
          <a:blip r:embed="rId2"/>
          <a:stretch>
            <a:fillRect/>
          </a:stretch>
        </p:blipFill>
        <p:spPr>
          <a:xfrm>
            <a:off x="10274300" y="6077503"/>
            <a:ext cx="1887534" cy="512664"/>
          </a:xfrm>
          <a:prstGeom prst="rect">
            <a:avLst/>
          </a:prstGeom>
        </p:spPr>
      </p:pic>
      <p:sp>
        <p:nvSpPr>
          <p:cNvPr id="69" name="TextBox 68">
            <a:extLst>
              <a:ext uri="{FF2B5EF4-FFF2-40B4-BE49-F238E27FC236}">
                <a16:creationId xmlns:a16="http://schemas.microsoft.com/office/drawing/2014/main" id="{9C38CD03-9FA2-7847-A87D-2C7B3CB39310}"/>
              </a:ext>
            </a:extLst>
          </p:cNvPr>
          <p:cNvSpPr txBox="1"/>
          <p:nvPr/>
        </p:nvSpPr>
        <p:spPr>
          <a:xfrm>
            <a:off x="8859370" y="3419500"/>
            <a:ext cx="3205024" cy="830997"/>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472C4">
                    <a:lumMod val="75000"/>
                  </a:srgbClr>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Do our fees cover the costs of providing the service?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472C4">
                    <a:lumMod val="75000"/>
                  </a:srgbClr>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Can we in-source, or provide any services regionally for a fee?</a:t>
            </a:r>
          </a:p>
        </p:txBody>
      </p:sp>
      <p:sp>
        <p:nvSpPr>
          <p:cNvPr id="70" name="TextBox 69">
            <a:extLst>
              <a:ext uri="{FF2B5EF4-FFF2-40B4-BE49-F238E27FC236}">
                <a16:creationId xmlns:a16="http://schemas.microsoft.com/office/drawing/2014/main" id="{F954091F-9B29-5D41-B75C-DB5753628D20}"/>
              </a:ext>
            </a:extLst>
          </p:cNvPr>
          <p:cNvSpPr txBox="1"/>
          <p:nvPr/>
        </p:nvSpPr>
        <p:spPr>
          <a:xfrm>
            <a:off x="8859370" y="4415233"/>
            <a:ext cx="3155428" cy="830997"/>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472C4">
                    <a:lumMod val="75000"/>
                  </a:srgbClr>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Are we reporting the true cost of services to granting agency?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472C4">
                    <a:lumMod val="75000"/>
                  </a:srgbClr>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Can we recoup additional funding, or attain new grant opportunities?</a:t>
            </a:r>
          </a:p>
        </p:txBody>
      </p:sp>
      <p:sp>
        <p:nvSpPr>
          <p:cNvPr id="71" name="TextBox 70">
            <a:extLst>
              <a:ext uri="{FF2B5EF4-FFF2-40B4-BE49-F238E27FC236}">
                <a16:creationId xmlns:a16="http://schemas.microsoft.com/office/drawing/2014/main" id="{5598DD4E-F8BF-E548-A2AC-01E4DF924DD6}"/>
              </a:ext>
            </a:extLst>
          </p:cNvPr>
          <p:cNvSpPr txBox="1"/>
          <p:nvPr/>
        </p:nvSpPr>
        <p:spPr>
          <a:xfrm>
            <a:off x="8859370" y="5381274"/>
            <a:ext cx="3155428" cy="830997"/>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472C4">
                    <a:lumMod val="75000"/>
                  </a:srgbClr>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Last resort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472C4">
                    <a:lumMod val="75000"/>
                  </a:srgbClr>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Do we have no options left besides raising additional revenue from tax and rate payers?</a:t>
            </a:r>
          </a:p>
        </p:txBody>
      </p:sp>
      <p:sp>
        <p:nvSpPr>
          <p:cNvPr id="38" name="TextBox 37">
            <a:extLst>
              <a:ext uri="{FF2B5EF4-FFF2-40B4-BE49-F238E27FC236}">
                <a16:creationId xmlns:a16="http://schemas.microsoft.com/office/drawing/2014/main" id="{35464243-E6B8-6249-B293-B354EA121866}"/>
              </a:ext>
            </a:extLst>
          </p:cNvPr>
          <p:cNvSpPr txBox="1"/>
          <p:nvPr/>
        </p:nvSpPr>
        <p:spPr>
          <a:xfrm>
            <a:off x="8859370" y="333400"/>
            <a:ext cx="3155428" cy="830997"/>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00"/>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Can we leverage partners, or source services with public/private providers, in order to free up our resources?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00"/>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Focus on the “irreducible core”</a:t>
            </a:r>
          </a:p>
        </p:txBody>
      </p:sp>
      <p:sp>
        <p:nvSpPr>
          <p:cNvPr id="42" name="TextBox 41">
            <a:extLst>
              <a:ext uri="{FF2B5EF4-FFF2-40B4-BE49-F238E27FC236}">
                <a16:creationId xmlns:a16="http://schemas.microsoft.com/office/drawing/2014/main" id="{27211DD8-2E25-6D4C-A6BD-7478F8052FE0}"/>
              </a:ext>
            </a:extLst>
          </p:cNvPr>
          <p:cNvSpPr txBox="1"/>
          <p:nvPr/>
        </p:nvSpPr>
        <p:spPr>
          <a:xfrm>
            <a:off x="8859370" y="1329133"/>
            <a:ext cx="3155428" cy="830997"/>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472C4">
                    <a:lumMod val="75000"/>
                  </a:srgbClr>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Can we apply technology to automate or free up human resources?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472C4">
                    <a:lumMod val="75000"/>
                  </a:srgbClr>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Can we augment service delivery with volunteers?</a:t>
            </a:r>
          </a:p>
        </p:txBody>
      </p:sp>
      <p:sp>
        <p:nvSpPr>
          <p:cNvPr id="43" name="TextBox 42">
            <a:extLst>
              <a:ext uri="{FF2B5EF4-FFF2-40B4-BE49-F238E27FC236}">
                <a16:creationId xmlns:a16="http://schemas.microsoft.com/office/drawing/2014/main" id="{1049F361-994B-CC4A-8E9B-097C757300B1}"/>
              </a:ext>
            </a:extLst>
          </p:cNvPr>
          <p:cNvSpPr txBox="1"/>
          <p:nvPr/>
        </p:nvSpPr>
        <p:spPr>
          <a:xfrm>
            <a:off x="8859370" y="2295174"/>
            <a:ext cx="3155428" cy="830997"/>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472C4">
                    <a:lumMod val="75000"/>
                  </a:srgbClr>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For programs less aligned with Results, can we reduce service levels, and free up resources? Or, can we eliminate services to free resources?</a:t>
            </a:r>
          </a:p>
        </p:txBody>
      </p:sp>
    </p:spTree>
    <p:extLst>
      <p:ext uri="{BB962C8B-B14F-4D97-AF65-F5344CB8AC3E}">
        <p14:creationId xmlns:p14="http://schemas.microsoft.com/office/powerpoint/2010/main" val="12757899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4D64E6-ADBA-9D4C-8875-700A11D808E6}"/>
              </a:ext>
            </a:extLst>
          </p:cNvPr>
          <p:cNvPicPr>
            <a:picLocks noChangeAspect="1"/>
          </p:cNvPicPr>
          <p:nvPr/>
        </p:nvPicPr>
        <p:blipFill>
          <a:blip r:embed="rId3"/>
          <a:stretch>
            <a:fillRect/>
          </a:stretch>
        </p:blipFill>
        <p:spPr>
          <a:xfrm>
            <a:off x="0" y="0"/>
            <a:ext cx="12192000" cy="6892266"/>
          </a:xfrm>
          <a:prstGeom prst="rect">
            <a:avLst/>
          </a:prstGeom>
        </p:spPr>
      </p:pic>
      <p:pic>
        <p:nvPicPr>
          <p:cNvPr id="5" name="Picture 4" descr="Diagram&#10;&#10;Description automatically generated">
            <a:extLst>
              <a:ext uri="{FF2B5EF4-FFF2-40B4-BE49-F238E27FC236}">
                <a16:creationId xmlns:a16="http://schemas.microsoft.com/office/drawing/2014/main" id="{11ABE72A-E307-E140-91D4-95CDD05E6B78}"/>
              </a:ext>
            </a:extLst>
          </p:cNvPr>
          <p:cNvPicPr>
            <a:picLocks noChangeAspect="1"/>
          </p:cNvPicPr>
          <p:nvPr/>
        </p:nvPicPr>
        <p:blipFill>
          <a:blip r:embed="rId4"/>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B8EFB17C-D150-5E40-8A8F-92D80955B7E7}"/>
              </a:ext>
            </a:extLst>
          </p:cNvPr>
          <p:cNvSpPr/>
          <p:nvPr/>
        </p:nvSpPr>
        <p:spPr>
          <a:xfrm>
            <a:off x="4588042" y="0"/>
            <a:ext cx="7603958"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2376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90C390FF-E4FA-994A-9017-F9950745D462}"/>
              </a:ext>
            </a:extLst>
          </p:cNvPr>
          <p:cNvSpPr/>
          <p:nvPr/>
        </p:nvSpPr>
        <p:spPr>
          <a:xfrm>
            <a:off x="4960485" y="1097061"/>
            <a:ext cx="6859069"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600" normalizeH="0" baseline="0" noProof="0" dirty="0">
                <a:ln>
                  <a:noFill/>
                </a:ln>
                <a:solidFill>
                  <a:prstClr val="black"/>
                </a:solidFill>
                <a:effectLst/>
                <a:uLnTx/>
                <a:uFillTx/>
                <a:latin typeface="Lato Bold" panose="020F0802020204030203" pitchFamily="34" charset="0"/>
                <a:ea typeface="+mn-ea"/>
                <a:cs typeface="+mn-cs"/>
              </a:rPr>
              <a:t>IT’S 3-5 YEARS DOWN THE ROAD</a:t>
            </a:r>
          </a:p>
        </p:txBody>
      </p:sp>
      <p:sp>
        <p:nvSpPr>
          <p:cNvPr id="8" name="Rectangle 7">
            <a:extLst>
              <a:ext uri="{FF2B5EF4-FFF2-40B4-BE49-F238E27FC236}">
                <a16:creationId xmlns:a16="http://schemas.microsoft.com/office/drawing/2014/main" id="{2FB8F1E4-4014-C043-BC10-1C3CA11D96F9}"/>
              </a:ext>
            </a:extLst>
          </p:cNvPr>
          <p:cNvSpPr/>
          <p:nvPr/>
        </p:nvSpPr>
        <p:spPr>
          <a:xfrm>
            <a:off x="4960485" y="3059668"/>
            <a:ext cx="699262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300" normalizeH="0" baseline="0" noProof="0" dirty="0">
                <a:ln>
                  <a:noFill/>
                </a:ln>
                <a:solidFill>
                  <a:prstClr val="black"/>
                </a:solidFill>
                <a:effectLst/>
                <a:uLnTx/>
                <a:uFillTx/>
                <a:latin typeface="Lato Bold" panose="020F0802020204030203" pitchFamily="34" charset="0"/>
                <a:ea typeface="+mn-ea"/>
                <a:cs typeface="+mn-cs"/>
              </a:rPr>
              <a:t>WHAT NEEDS TO GROW IN YOUR DEPARTMENT?</a:t>
            </a:r>
          </a:p>
        </p:txBody>
      </p:sp>
      <p:sp>
        <p:nvSpPr>
          <p:cNvPr id="10" name="Rectangle 9">
            <a:extLst>
              <a:ext uri="{FF2B5EF4-FFF2-40B4-BE49-F238E27FC236}">
                <a16:creationId xmlns:a16="http://schemas.microsoft.com/office/drawing/2014/main" id="{64CC992D-E87F-524C-B45A-4C52E082F658}"/>
              </a:ext>
            </a:extLst>
          </p:cNvPr>
          <p:cNvSpPr/>
          <p:nvPr/>
        </p:nvSpPr>
        <p:spPr>
          <a:xfrm>
            <a:off x="4991970" y="3757346"/>
            <a:ext cx="718337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300" normalizeH="0" baseline="0" noProof="0" dirty="0">
                <a:ln>
                  <a:noFill/>
                </a:ln>
                <a:solidFill>
                  <a:prstClr val="black"/>
                </a:solidFill>
                <a:effectLst/>
                <a:uLnTx/>
                <a:uFillTx/>
                <a:latin typeface="Lato Bold" panose="020F0802020204030203" pitchFamily="34" charset="0"/>
                <a:ea typeface="+mn-ea"/>
                <a:cs typeface="+mn-cs"/>
              </a:rPr>
              <a:t>WHAT PROGAMS NEED TO UNDERGO SOME KIND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300" normalizeH="0" baseline="0" noProof="0" dirty="0">
                <a:ln>
                  <a:noFill/>
                </a:ln>
                <a:solidFill>
                  <a:prstClr val="black"/>
                </a:solidFill>
                <a:effectLst/>
                <a:uLnTx/>
                <a:uFillTx/>
                <a:latin typeface="Lato Bold" panose="020F0802020204030203" pitchFamily="34" charset="0"/>
                <a:ea typeface="+mn-ea"/>
                <a:cs typeface="+mn-cs"/>
              </a:rPr>
              <a:t>OF TRANSFORMATION?</a:t>
            </a:r>
          </a:p>
        </p:txBody>
      </p:sp>
      <p:sp>
        <p:nvSpPr>
          <p:cNvPr id="11" name="Rectangle 10">
            <a:extLst>
              <a:ext uri="{FF2B5EF4-FFF2-40B4-BE49-F238E27FC236}">
                <a16:creationId xmlns:a16="http://schemas.microsoft.com/office/drawing/2014/main" id="{02C6D26B-5534-2E4A-BCBB-8AD87E631BBB}"/>
              </a:ext>
            </a:extLst>
          </p:cNvPr>
          <p:cNvSpPr/>
          <p:nvPr/>
        </p:nvSpPr>
        <p:spPr>
          <a:xfrm>
            <a:off x="4991969" y="4701245"/>
            <a:ext cx="7021474"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300" normalizeH="0" baseline="0" noProof="0" dirty="0">
                <a:ln>
                  <a:noFill/>
                </a:ln>
                <a:solidFill>
                  <a:prstClr val="black"/>
                </a:solidFill>
                <a:effectLst/>
                <a:uLnTx/>
                <a:uFillTx/>
                <a:latin typeface="Lato Bold" panose="020F0802020204030203" pitchFamily="34" charset="0"/>
                <a:ea typeface="+mn-ea"/>
                <a:cs typeface="+mn-cs"/>
              </a:rPr>
              <a:t>WHAT NEW PROGRAMS CAN YOU IMAGINE YOU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300" normalizeH="0" baseline="0" noProof="0" dirty="0">
                <a:ln>
                  <a:noFill/>
                </a:ln>
                <a:solidFill>
                  <a:prstClr val="black"/>
                </a:solidFill>
                <a:effectLst/>
                <a:uLnTx/>
                <a:uFillTx/>
                <a:latin typeface="Lato Bold" panose="020F0802020204030203" pitchFamily="34" charset="0"/>
                <a:ea typeface="+mn-ea"/>
                <a:cs typeface="+mn-cs"/>
              </a:rPr>
              <a:t>WILL NEED TO LAUNCH?</a:t>
            </a:r>
          </a:p>
        </p:txBody>
      </p:sp>
    </p:spTree>
    <p:extLst>
      <p:ext uri="{BB962C8B-B14F-4D97-AF65-F5344CB8AC3E}">
        <p14:creationId xmlns:p14="http://schemas.microsoft.com/office/powerpoint/2010/main" val="13484924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11561531" y="6496050"/>
            <a:ext cx="230832" cy="241092"/>
          </a:xfrm>
        </p:spPr>
        <p:txBody>
          <a:bodyPr/>
          <a:lstStyle/>
          <a:p>
            <a:pPr marL="0" marR="0" lvl="0" indent="0" algn="r" defTabSz="412750" rtl="0" eaLnBrk="1" fontAlgn="auto" latinLnBrk="0" hangingPunct="0">
              <a:lnSpc>
                <a:spcPct val="100000"/>
              </a:lnSpc>
              <a:spcBef>
                <a:spcPts val="0"/>
              </a:spcBef>
              <a:spcAft>
                <a:spcPts val="0"/>
              </a:spcAft>
              <a:buClrTx/>
              <a:buSzTx/>
              <a:buFontTx/>
              <a:buNone/>
              <a:tabLst/>
              <a:defRPr/>
            </a:pPr>
            <a:fld id="{86CB4B4D-7CA3-9044-876B-883B54F8677D}" type="slidenum">
              <a:rPr kumimoji="0" lang="uk-UA" sz="900" b="0" i="0" u="none" strike="noStrike" kern="0" cap="none" spc="0" normalizeH="0" baseline="0" noProof="0">
                <a:ln>
                  <a:noFill/>
                </a:ln>
                <a:solidFill>
                  <a:srgbClr val="000000"/>
                </a:solidFill>
                <a:effectLst/>
                <a:uLnTx/>
                <a:uFillTx/>
                <a:latin typeface="Helvetica Neue"/>
                <a:ea typeface="Helvetica Neue"/>
                <a:cs typeface="Helvetica Neue"/>
                <a:sym typeface="Helvetica Neue"/>
              </a:rPr>
              <a:pPr marL="0" marR="0" lvl="0" indent="0" algn="r" defTabSz="412750" rtl="0" eaLnBrk="1" fontAlgn="auto" latinLnBrk="0" hangingPunct="0">
                <a:lnSpc>
                  <a:spcPct val="100000"/>
                </a:lnSpc>
                <a:spcBef>
                  <a:spcPts val="0"/>
                </a:spcBef>
                <a:spcAft>
                  <a:spcPts val="0"/>
                </a:spcAft>
                <a:buClrTx/>
                <a:buSzTx/>
                <a:buFontTx/>
                <a:buNone/>
                <a:tabLst/>
                <a:defRPr/>
              </a:pPr>
              <a:t>20</a:t>
            </a:fld>
            <a:endParaRPr kumimoji="0" lang="uk-UA" sz="900" b="0"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p:txBody>
      </p:sp>
      <p:pic>
        <p:nvPicPr>
          <p:cNvPr id="5" name="Picture 4"/>
          <p:cNvPicPr>
            <a:picLocks noChangeAspect="1"/>
          </p:cNvPicPr>
          <p:nvPr/>
        </p:nvPicPr>
        <p:blipFill>
          <a:blip r:embed="rId3"/>
          <a:stretch>
            <a:fillRect/>
          </a:stretch>
        </p:blipFill>
        <p:spPr>
          <a:xfrm>
            <a:off x="337308" y="1457325"/>
            <a:ext cx="9456437" cy="5200650"/>
          </a:xfrm>
          <a:prstGeom prst="rect">
            <a:avLst/>
          </a:prstGeom>
        </p:spPr>
      </p:pic>
      <p:pic>
        <p:nvPicPr>
          <p:cNvPr id="6" name="Picture 5"/>
          <p:cNvPicPr>
            <a:picLocks noChangeAspect="1"/>
          </p:cNvPicPr>
          <p:nvPr/>
        </p:nvPicPr>
        <p:blipFill>
          <a:blip r:embed="rId4"/>
          <a:stretch>
            <a:fillRect/>
          </a:stretch>
        </p:blipFill>
        <p:spPr>
          <a:xfrm>
            <a:off x="5741843" y="2450007"/>
            <a:ext cx="3576638" cy="1909268"/>
          </a:xfrm>
          <a:prstGeom prst="rect">
            <a:avLst/>
          </a:prstGeom>
        </p:spPr>
      </p:pic>
      <p:pic>
        <p:nvPicPr>
          <p:cNvPr id="7" name="Picture 6"/>
          <p:cNvPicPr>
            <a:picLocks noChangeAspect="1"/>
          </p:cNvPicPr>
          <p:nvPr/>
        </p:nvPicPr>
        <p:blipFill>
          <a:blip r:embed="rId5"/>
          <a:stretch>
            <a:fillRect/>
          </a:stretch>
        </p:blipFill>
        <p:spPr>
          <a:xfrm>
            <a:off x="6678669" y="4349751"/>
            <a:ext cx="4531313" cy="2422525"/>
          </a:xfrm>
          <a:prstGeom prst="rect">
            <a:avLst/>
          </a:prstGeom>
        </p:spPr>
      </p:pic>
      <p:pic>
        <p:nvPicPr>
          <p:cNvPr id="8" name="Picture 7"/>
          <p:cNvPicPr>
            <a:picLocks noChangeAspect="1"/>
          </p:cNvPicPr>
          <p:nvPr/>
        </p:nvPicPr>
        <p:blipFill>
          <a:blip r:embed="rId6"/>
          <a:stretch>
            <a:fillRect/>
          </a:stretch>
        </p:blipFill>
        <p:spPr>
          <a:xfrm>
            <a:off x="8872888" y="1885951"/>
            <a:ext cx="3172743" cy="2586725"/>
          </a:xfrm>
          <a:prstGeom prst="rect">
            <a:avLst/>
          </a:prstGeom>
        </p:spPr>
      </p:pic>
      <p:pic>
        <p:nvPicPr>
          <p:cNvPr id="3" name="Picture 2">
            <a:extLst>
              <a:ext uri="{FF2B5EF4-FFF2-40B4-BE49-F238E27FC236}">
                <a16:creationId xmlns:a16="http://schemas.microsoft.com/office/drawing/2014/main" id="{05C0BF67-3200-8C47-B573-ECC239317DB9}"/>
              </a:ext>
            </a:extLst>
          </p:cNvPr>
          <p:cNvPicPr>
            <a:picLocks noChangeAspect="1"/>
          </p:cNvPicPr>
          <p:nvPr/>
        </p:nvPicPr>
        <p:blipFill rotWithShape="1">
          <a:blip r:embed="rId7"/>
          <a:srcRect t="82122"/>
          <a:stretch/>
        </p:blipFill>
        <p:spPr>
          <a:xfrm>
            <a:off x="-250576" y="3635496"/>
            <a:ext cx="12686801" cy="1265806"/>
          </a:xfrm>
          <a:prstGeom prst="rect">
            <a:avLst/>
          </a:prstGeom>
          <a:ln>
            <a:noFill/>
          </a:ln>
          <a:effectLst>
            <a:outerShdw blurRad="292100" dist="139700" dir="2700000" algn="tl" rotWithShape="0">
              <a:srgbClr val="333333">
                <a:alpha val="65000"/>
              </a:srgbClr>
            </a:outerShdw>
          </a:effectLst>
        </p:spPr>
      </p:pic>
      <p:sp>
        <p:nvSpPr>
          <p:cNvPr id="11" name="Shape 167">
            <a:extLst>
              <a:ext uri="{FF2B5EF4-FFF2-40B4-BE49-F238E27FC236}">
                <a16:creationId xmlns:a16="http://schemas.microsoft.com/office/drawing/2014/main" id="{95BA6AE0-4C1E-1B4D-B121-1383ABC47579}"/>
              </a:ext>
            </a:extLst>
          </p:cNvPr>
          <p:cNvSpPr>
            <a:spLocks noGrp="1"/>
          </p:cNvSpPr>
          <p:nvPr>
            <p:ph type="title"/>
          </p:nvPr>
        </p:nvSpPr>
        <p:spPr>
          <a:xfrm>
            <a:off x="533400" y="234950"/>
            <a:ext cx="11118850" cy="984250"/>
          </a:xfrm>
          <a:prstGeom prst="rect">
            <a:avLst/>
          </a:prstGeom>
          <a:effectLst>
            <a:outerShdw blurRad="50800" dist="38100" dir="2700000" algn="tl" rotWithShape="0">
              <a:prstClr val="black">
                <a:alpha val="50000"/>
              </a:prstClr>
            </a:outerShdw>
          </a:effectLst>
        </p:spPr>
        <p:txBody>
          <a:bodyPr>
            <a:normAutofit/>
          </a:bodyPr>
          <a:lstStyle/>
          <a:p>
            <a:r>
              <a:rPr lang="en-US" sz="4400" b="1" dirty="0">
                <a:solidFill>
                  <a:srgbClr val="0070C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Merge, Off-load, Outsource</a:t>
            </a:r>
            <a:endParaRPr sz="4400" b="1" dirty="0">
              <a:solidFill>
                <a:srgbClr val="0070C0"/>
              </a:solidFill>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grpSp>
        <p:nvGrpSpPr>
          <p:cNvPr id="12" name="Group 11">
            <a:extLst>
              <a:ext uri="{FF2B5EF4-FFF2-40B4-BE49-F238E27FC236}">
                <a16:creationId xmlns:a16="http://schemas.microsoft.com/office/drawing/2014/main" id="{92837DA7-DB35-1F42-843D-0946E8CB873D}"/>
              </a:ext>
            </a:extLst>
          </p:cNvPr>
          <p:cNvGrpSpPr/>
          <p:nvPr/>
        </p:nvGrpSpPr>
        <p:grpSpPr>
          <a:xfrm>
            <a:off x="9501085" y="777499"/>
            <a:ext cx="2148114" cy="476249"/>
            <a:chOff x="9878449" y="762985"/>
            <a:chExt cx="2148114" cy="476249"/>
          </a:xfrm>
        </p:grpSpPr>
        <p:sp>
          <p:nvSpPr>
            <p:cNvPr id="13" name="TextBox 12">
              <a:extLst>
                <a:ext uri="{FF2B5EF4-FFF2-40B4-BE49-F238E27FC236}">
                  <a16:creationId xmlns:a16="http://schemas.microsoft.com/office/drawing/2014/main" id="{82EC12D2-C058-B649-900E-477FE4300131}"/>
                </a:ext>
              </a:extLst>
            </p:cNvPr>
            <p:cNvSpPr txBox="1"/>
            <p:nvPr/>
          </p:nvSpPr>
          <p:spPr>
            <a:xfrm>
              <a:off x="9878449" y="842091"/>
              <a:ext cx="2148114" cy="318036"/>
            </a:xfrm>
            <a:prstGeom prst="rect">
              <a:avLst/>
            </a:prstGeom>
            <a:solidFill>
              <a:srgbClr val="FF880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lang="en-US" sz="1400" dirty="0">
                  <a:solidFill>
                    <a:srgbClr val="FFFFFF"/>
                  </a:solidFill>
                  <a:latin typeface="Arial Narrow" panose="020B0604020202020204" pitchFamily="34" charset="0"/>
                  <a:ea typeface="Helvetica Neue Thin" panose="020B0403020202020204" pitchFamily="34" charset="0"/>
                  <a:cs typeface="Arial Narrow" panose="020B0604020202020204" pitchFamily="34" charset="0"/>
                  <a:sym typeface="Helvetica Neue Light"/>
                </a:rPr>
                <a:t>“counties without borders”</a:t>
              </a:r>
              <a:endParaRPr kumimoji="0" lang="en-US" sz="1400" b="0" i="0" u="none" strike="noStrike" kern="1200" cap="none" spc="0" normalizeH="0" baseline="0" noProof="0" dirty="0">
                <a:ln>
                  <a:noFill/>
                </a:ln>
                <a:solidFill>
                  <a:srgbClr val="FFFFFF"/>
                </a:solidFill>
                <a:effectLst/>
                <a:uLnTx/>
                <a:uFillTx/>
                <a:latin typeface="Arial Narrow" panose="020B0604020202020204" pitchFamily="34" charset="0"/>
                <a:ea typeface="Helvetica Neue Thin" panose="020B0403020202020204" pitchFamily="34" charset="0"/>
                <a:cs typeface="Arial Narrow" panose="020B0604020202020204" pitchFamily="34" charset="0"/>
                <a:sym typeface="Helvetica Neue Light"/>
              </a:endParaRPr>
            </a:p>
          </p:txBody>
        </p:sp>
        <p:sp>
          <p:nvSpPr>
            <p:cNvPr id="14" name="Rectangle 13">
              <a:extLst>
                <a:ext uri="{FF2B5EF4-FFF2-40B4-BE49-F238E27FC236}">
                  <a16:creationId xmlns:a16="http://schemas.microsoft.com/office/drawing/2014/main" id="{A254FB04-7F0A-D04A-B367-8731767165F2}"/>
                </a:ext>
              </a:extLst>
            </p:cNvPr>
            <p:cNvSpPr/>
            <p:nvPr/>
          </p:nvSpPr>
          <p:spPr>
            <a:xfrm>
              <a:off x="10252763" y="762985"/>
              <a:ext cx="1399487" cy="476249"/>
            </a:xfrm>
            <a:prstGeom prst="rect">
              <a:avLst/>
            </a:prstGeom>
            <a:noFill/>
          </p:spPr>
          <p:txBody>
            <a:bodyPr wrap="none" lIns="91440" tIns="45720" rIns="91440" bIns="4572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ln w="12700">
                    <a:noFill/>
                    <a:prstDash val="solid"/>
                  </a:ln>
                  <a:solidFill>
                    <a:sysClr val="windowText" lastClr="00000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WASHINGTON COUNTY</a:t>
              </a:r>
              <a:endParaRPr kumimoji="0" lang="en-US" sz="5400" b="1" i="0" u="none" strike="noStrike" kern="1200" cap="none" spc="0" normalizeH="0" baseline="0" noProof="0" dirty="0">
                <a:ln w="12700">
                  <a:noFill/>
                  <a:prstDash val="solid"/>
                </a:ln>
                <a:solidFill>
                  <a:sysClr val="windowText" lastClr="00000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ln w="12700">
                    <a:noFill/>
                    <a:prstDash val="solid"/>
                  </a:ln>
                  <a:solidFill>
                    <a:sysClr val="windowText" lastClr="00000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WISCONSIN</a:t>
              </a:r>
              <a:endParaRPr kumimoji="0" lang="en-US" sz="2400" b="1" i="0" u="none" strike="noStrike" kern="1200" cap="none" spc="0" normalizeH="0" baseline="0" noProof="0" dirty="0">
                <a:ln w="12700">
                  <a:noFill/>
                  <a:prstDash val="solid"/>
                </a:ln>
                <a:solidFill>
                  <a:sysClr val="windowText" lastClr="00000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grpSp>
      <p:pic>
        <p:nvPicPr>
          <p:cNvPr id="10" name="Picture 9">
            <a:extLst>
              <a:ext uri="{FF2B5EF4-FFF2-40B4-BE49-F238E27FC236}">
                <a16:creationId xmlns:a16="http://schemas.microsoft.com/office/drawing/2014/main" id="{72A28FF0-D990-9243-9CB7-161C5D3A94D1}"/>
              </a:ext>
            </a:extLst>
          </p:cNvPr>
          <p:cNvPicPr>
            <a:picLocks noChangeAspect="1"/>
          </p:cNvPicPr>
          <p:nvPr/>
        </p:nvPicPr>
        <p:blipFill>
          <a:blip r:embed="rId8"/>
          <a:stretch>
            <a:fillRect/>
          </a:stretch>
        </p:blipFill>
        <p:spPr>
          <a:xfrm>
            <a:off x="6392" y="1457325"/>
            <a:ext cx="9787353" cy="5393483"/>
          </a:xfrm>
          <a:prstGeom prst="rect">
            <a:avLst/>
          </a:prstGeom>
        </p:spPr>
      </p:pic>
      <p:pic>
        <p:nvPicPr>
          <p:cNvPr id="15" name="Picture 14">
            <a:extLst>
              <a:ext uri="{FF2B5EF4-FFF2-40B4-BE49-F238E27FC236}">
                <a16:creationId xmlns:a16="http://schemas.microsoft.com/office/drawing/2014/main" id="{349CD431-2D96-8846-8ED5-C3C7F6F59914}"/>
              </a:ext>
            </a:extLst>
          </p:cNvPr>
          <p:cNvPicPr>
            <a:picLocks noChangeAspect="1"/>
          </p:cNvPicPr>
          <p:nvPr/>
        </p:nvPicPr>
        <p:blipFill>
          <a:blip r:embed="rId9"/>
          <a:stretch>
            <a:fillRect/>
          </a:stretch>
        </p:blipFill>
        <p:spPr>
          <a:xfrm>
            <a:off x="9602082" y="4397830"/>
            <a:ext cx="2589917" cy="1470285"/>
          </a:xfrm>
          <a:prstGeom prst="rect">
            <a:avLst/>
          </a:prstGeom>
        </p:spPr>
      </p:pic>
      <p:pic>
        <p:nvPicPr>
          <p:cNvPr id="16" name="Picture 15">
            <a:extLst>
              <a:ext uri="{FF2B5EF4-FFF2-40B4-BE49-F238E27FC236}">
                <a16:creationId xmlns:a16="http://schemas.microsoft.com/office/drawing/2014/main" id="{78E8B6E6-1CFE-3846-BFEE-005669291730}"/>
              </a:ext>
            </a:extLst>
          </p:cNvPr>
          <p:cNvPicPr>
            <a:picLocks noChangeAspect="1"/>
          </p:cNvPicPr>
          <p:nvPr/>
        </p:nvPicPr>
        <p:blipFill>
          <a:blip r:embed="rId10"/>
          <a:stretch>
            <a:fillRect/>
          </a:stretch>
        </p:blipFill>
        <p:spPr>
          <a:xfrm>
            <a:off x="8666967" y="1875403"/>
            <a:ext cx="3479800" cy="2603500"/>
          </a:xfrm>
          <a:prstGeom prst="rect">
            <a:avLst/>
          </a:prstGeom>
        </p:spPr>
      </p:pic>
      <p:pic>
        <p:nvPicPr>
          <p:cNvPr id="17" name="Picture 16">
            <a:extLst>
              <a:ext uri="{FF2B5EF4-FFF2-40B4-BE49-F238E27FC236}">
                <a16:creationId xmlns:a16="http://schemas.microsoft.com/office/drawing/2014/main" id="{C5F3E324-9619-084A-9323-383C6D9F76FB}"/>
              </a:ext>
            </a:extLst>
          </p:cNvPr>
          <p:cNvPicPr>
            <a:picLocks noChangeAspect="1"/>
          </p:cNvPicPr>
          <p:nvPr/>
        </p:nvPicPr>
        <p:blipFill>
          <a:blip r:embed="rId11"/>
          <a:stretch>
            <a:fillRect/>
          </a:stretch>
        </p:blipFill>
        <p:spPr>
          <a:xfrm>
            <a:off x="7141028" y="5848834"/>
            <a:ext cx="4938117" cy="1061779"/>
          </a:xfrm>
          <a:prstGeom prst="rect">
            <a:avLst/>
          </a:prstGeom>
        </p:spPr>
      </p:pic>
    </p:spTree>
    <p:extLst>
      <p:ext uri="{BB962C8B-B14F-4D97-AF65-F5344CB8AC3E}">
        <p14:creationId xmlns:p14="http://schemas.microsoft.com/office/powerpoint/2010/main" val="419463018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0"/>
                                        </p:tgtEl>
                                        <p:attrNameLst>
                                          <p:attrName>ppt_w</p:attrName>
                                        </p:attrNameLst>
                                      </p:cBhvr>
                                      <p:tavLst>
                                        <p:tav tm="0">
                                          <p:val>
                                            <p:strVal val="ppt_w"/>
                                          </p:val>
                                        </p:tav>
                                        <p:tav tm="100000">
                                          <p:val>
                                            <p:fltVal val="0"/>
                                          </p:val>
                                        </p:tav>
                                      </p:tavLst>
                                    </p:anim>
                                    <p:anim calcmode="lin" valueType="num">
                                      <p:cBhvr>
                                        <p:cTn id="7" dur="500"/>
                                        <p:tgtEl>
                                          <p:spTgt spid="10"/>
                                        </p:tgtEl>
                                        <p:attrNameLst>
                                          <p:attrName>ppt_h</p:attrName>
                                        </p:attrNameLst>
                                      </p:cBhvr>
                                      <p:tavLst>
                                        <p:tav tm="0">
                                          <p:val>
                                            <p:strVal val="ppt_h"/>
                                          </p:val>
                                        </p:tav>
                                        <p:tav tm="100000">
                                          <p:val>
                                            <p:fltVal val="0"/>
                                          </p:val>
                                        </p:tav>
                                      </p:tavLst>
                                    </p:anim>
                                    <p:animEffect transition="out" filter="fade">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par>
                                <p:cTn id="10" presetID="23" presetClass="exit" presetSubtype="32" fill="hold" nodeType="withEffect">
                                  <p:stCondLst>
                                    <p:cond delay="0"/>
                                  </p:stCondLst>
                                  <p:childTnLst>
                                    <p:anim calcmode="lin" valueType="num">
                                      <p:cBhvr>
                                        <p:cTn id="11" dur="500"/>
                                        <p:tgtEl>
                                          <p:spTgt spid="17"/>
                                        </p:tgtEl>
                                        <p:attrNameLst>
                                          <p:attrName>ppt_w</p:attrName>
                                        </p:attrNameLst>
                                      </p:cBhvr>
                                      <p:tavLst>
                                        <p:tav tm="0">
                                          <p:val>
                                            <p:strVal val="ppt_w"/>
                                          </p:val>
                                        </p:tav>
                                        <p:tav tm="100000">
                                          <p:val>
                                            <p:fltVal val="0"/>
                                          </p:val>
                                        </p:tav>
                                      </p:tavLst>
                                    </p:anim>
                                    <p:anim calcmode="lin" valueType="num">
                                      <p:cBhvr>
                                        <p:cTn id="12" dur="500"/>
                                        <p:tgtEl>
                                          <p:spTgt spid="17"/>
                                        </p:tgtEl>
                                        <p:attrNameLst>
                                          <p:attrName>ppt_h</p:attrName>
                                        </p:attrNameLst>
                                      </p:cBhvr>
                                      <p:tavLst>
                                        <p:tav tm="0">
                                          <p:val>
                                            <p:strVal val="ppt_h"/>
                                          </p:val>
                                        </p:tav>
                                        <p:tav tm="100000">
                                          <p:val>
                                            <p:fltVal val="0"/>
                                          </p:val>
                                        </p:tav>
                                      </p:tavLst>
                                    </p:anim>
                                    <p:set>
                                      <p:cBhvr>
                                        <p:cTn id="13" dur="1" fill="hold">
                                          <p:stCondLst>
                                            <p:cond delay="499"/>
                                          </p:stCondLst>
                                        </p:cTn>
                                        <p:tgtEl>
                                          <p:spTgt spid="17"/>
                                        </p:tgtEl>
                                        <p:attrNameLst>
                                          <p:attrName>style.visibility</p:attrName>
                                        </p:attrNameLst>
                                      </p:cBhvr>
                                      <p:to>
                                        <p:strVal val="hidden"/>
                                      </p:to>
                                    </p:set>
                                  </p:childTnLst>
                                </p:cTn>
                              </p:par>
                              <p:par>
                                <p:cTn id="14" presetID="53" presetClass="exit" presetSubtype="32" fill="hold" nodeType="withEffect">
                                  <p:stCondLst>
                                    <p:cond delay="0"/>
                                  </p:stCondLst>
                                  <p:childTnLst>
                                    <p:anim calcmode="lin" valueType="num">
                                      <p:cBhvr>
                                        <p:cTn id="15" dur="500"/>
                                        <p:tgtEl>
                                          <p:spTgt spid="16"/>
                                        </p:tgtEl>
                                        <p:attrNameLst>
                                          <p:attrName>ppt_w</p:attrName>
                                        </p:attrNameLst>
                                      </p:cBhvr>
                                      <p:tavLst>
                                        <p:tav tm="0">
                                          <p:val>
                                            <p:strVal val="ppt_w"/>
                                          </p:val>
                                        </p:tav>
                                        <p:tav tm="100000">
                                          <p:val>
                                            <p:fltVal val="0"/>
                                          </p:val>
                                        </p:tav>
                                      </p:tavLst>
                                    </p:anim>
                                    <p:anim calcmode="lin" valueType="num">
                                      <p:cBhvr>
                                        <p:cTn id="16" dur="500"/>
                                        <p:tgtEl>
                                          <p:spTgt spid="16"/>
                                        </p:tgtEl>
                                        <p:attrNameLst>
                                          <p:attrName>ppt_h</p:attrName>
                                        </p:attrNameLst>
                                      </p:cBhvr>
                                      <p:tavLst>
                                        <p:tav tm="0">
                                          <p:val>
                                            <p:strVal val="ppt_h"/>
                                          </p:val>
                                        </p:tav>
                                        <p:tav tm="100000">
                                          <p:val>
                                            <p:fltVal val="0"/>
                                          </p:val>
                                        </p:tav>
                                      </p:tavLst>
                                    </p:anim>
                                    <p:animEffect transition="out" filter="fade">
                                      <p:cBhvr>
                                        <p:cTn id="17" dur="500"/>
                                        <p:tgtEl>
                                          <p:spTgt spid="16"/>
                                        </p:tgtEl>
                                      </p:cBhvr>
                                    </p:animEffect>
                                    <p:set>
                                      <p:cBhvr>
                                        <p:cTn id="18" dur="1" fill="hold">
                                          <p:stCondLst>
                                            <p:cond delay="499"/>
                                          </p:stCondLst>
                                        </p:cTn>
                                        <p:tgtEl>
                                          <p:spTgt spid="16"/>
                                        </p:tgtEl>
                                        <p:attrNameLst>
                                          <p:attrName>style.visibility</p:attrName>
                                        </p:attrNameLst>
                                      </p:cBhvr>
                                      <p:to>
                                        <p:strVal val="hidden"/>
                                      </p:to>
                                    </p:set>
                                  </p:childTnLst>
                                </p:cTn>
                              </p:par>
                              <p:par>
                                <p:cTn id="19" presetID="53" presetClass="exit" presetSubtype="32" fill="hold" nodeType="withEffect">
                                  <p:stCondLst>
                                    <p:cond delay="0"/>
                                  </p:stCondLst>
                                  <p:childTnLst>
                                    <p:anim calcmode="lin" valueType="num">
                                      <p:cBhvr>
                                        <p:cTn id="20" dur="500"/>
                                        <p:tgtEl>
                                          <p:spTgt spid="15"/>
                                        </p:tgtEl>
                                        <p:attrNameLst>
                                          <p:attrName>ppt_w</p:attrName>
                                        </p:attrNameLst>
                                      </p:cBhvr>
                                      <p:tavLst>
                                        <p:tav tm="0">
                                          <p:val>
                                            <p:strVal val="ppt_w"/>
                                          </p:val>
                                        </p:tav>
                                        <p:tav tm="100000">
                                          <p:val>
                                            <p:fltVal val="0"/>
                                          </p:val>
                                        </p:tav>
                                      </p:tavLst>
                                    </p:anim>
                                    <p:anim calcmode="lin" valueType="num">
                                      <p:cBhvr>
                                        <p:cTn id="21" dur="500"/>
                                        <p:tgtEl>
                                          <p:spTgt spid="15"/>
                                        </p:tgtEl>
                                        <p:attrNameLst>
                                          <p:attrName>ppt_h</p:attrName>
                                        </p:attrNameLst>
                                      </p:cBhvr>
                                      <p:tavLst>
                                        <p:tav tm="0">
                                          <p:val>
                                            <p:strVal val="ppt_h"/>
                                          </p:val>
                                        </p:tav>
                                        <p:tav tm="100000">
                                          <p:val>
                                            <p:fltVal val="0"/>
                                          </p:val>
                                        </p:tav>
                                      </p:tavLst>
                                    </p:anim>
                                    <p:animEffect transition="out" filter="fade">
                                      <p:cBhvr>
                                        <p:cTn id="22" dur="500"/>
                                        <p:tgtEl>
                                          <p:spTgt spid="15"/>
                                        </p:tgtEl>
                                      </p:cBhvr>
                                    </p:animEffect>
                                    <p:set>
                                      <p:cBhvr>
                                        <p:cTn id="23" dur="1" fill="hold">
                                          <p:stCondLst>
                                            <p:cond delay="499"/>
                                          </p:stCondLst>
                                        </p:cTn>
                                        <p:tgtEl>
                                          <p:spTgt spid="1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3" presetClass="exit" presetSubtype="32" fill="hold" nodeType="clickEffect">
                                  <p:stCondLst>
                                    <p:cond delay="0"/>
                                  </p:stCondLst>
                                  <p:childTnLst>
                                    <p:anim calcmode="lin" valueType="num">
                                      <p:cBhvr>
                                        <p:cTn id="27" dur="500"/>
                                        <p:tgtEl>
                                          <p:spTgt spid="6"/>
                                        </p:tgtEl>
                                        <p:attrNameLst>
                                          <p:attrName>ppt_w</p:attrName>
                                        </p:attrNameLst>
                                      </p:cBhvr>
                                      <p:tavLst>
                                        <p:tav tm="0">
                                          <p:val>
                                            <p:strVal val="ppt_w"/>
                                          </p:val>
                                        </p:tav>
                                        <p:tav tm="100000">
                                          <p:val>
                                            <p:fltVal val="0"/>
                                          </p:val>
                                        </p:tav>
                                      </p:tavLst>
                                    </p:anim>
                                    <p:anim calcmode="lin" valueType="num">
                                      <p:cBhvr>
                                        <p:cTn id="28" dur="500"/>
                                        <p:tgtEl>
                                          <p:spTgt spid="6"/>
                                        </p:tgtEl>
                                        <p:attrNameLst>
                                          <p:attrName>ppt_h</p:attrName>
                                        </p:attrNameLst>
                                      </p:cBhvr>
                                      <p:tavLst>
                                        <p:tav tm="0">
                                          <p:val>
                                            <p:strVal val="ppt_h"/>
                                          </p:val>
                                        </p:tav>
                                        <p:tav tm="100000">
                                          <p:val>
                                            <p:fltVal val="0"/>
                                          </p:val>
                                        </p:tav>
                                      </p:tavLst>
                                    </p:anim>
                                    <p:set>
                                      <p:cBhvr>
                                        <p:cTn id="29" dur="1" fill="hold">
                                          <p:stCondLst>
                                            <p:cond delay="499"/>
                                          </p:stCondLst>
                                        </p:cTn>
                                        <p:tgtEl>
                                          <p:spTgt spid="6"/>
                                        </p:tgtEl>
                                        <p:attrNameLst>
                                          <p:attrName>style.visibility</p:attrName>
                                        </p:attrNameLst>
                                      </p:cBhvr>
                                      <p:to>
                                        <p:strVal val="hidden"/>
                                      </p:to>
                                    </p:set>
                                  </p:childTnLst>
                                </p:cTn>
                              </p:par>
                              <p:par>
                                <p:cTn id="30" presetID="23" presetClass="exit" presetSubtype="32" fill="hold" nodeType="withEffect">
                                  <p:stCondLst>
                                    <p:cond delay="0"/>
                                  </p:stCondLst>
                                  <p:childTnLst>
                                    <p:anim calcmode="lin" valueType="num">
                                      <p:cBhvr>
                                        <p:cTn id="31" dur="500"/>
                                        <p:tgtEl>
                                          <p:spTgt spid="8"/>
                                        </p:tgtEl>
                                        <p:attrNameLst>
                                          <p:attrName>ppt_w</p:attrName>
                                        </p:attrNameLst>
                                      </p:cBhvr>
                                      <p:tavLst>
                                        <p:tav tm="0">
                                          <p:val>
                                            <p:strVal val="ppt_w"/>
                                          </p:val>
                                        </p:tav>
                                        <p:tav tm="100000">
                                          <p:val>
                                            <p:fltVal val="0"/>
                                          </p:val>
                                        </p:tav>
                                      </p:tavLst>
                                    </p:anim>
                                    <p:anim calcmode="lin" valueType="num">
                                      <p:cBhvr>
                                        <p:cTn id="32" dur="500"/>
                                        <p:tgtEl>
                                          <p:spTgt spid="8"/>
                                        </p:tgtEl>
                                        <p:attrNameLst>
                                          <p:attrName>ppt_h</p:attrName>
                                        </p:attrNameLst>
                                      </p:cBhvr>
                                      <p:tavLst>
                                        <p:tav tm="0">
                                          <p:val>
                                            <p:strVal val="ppt_h"/>
                                          </p:val>
                                        </p:tav>
                                        <p:tav tm="100000">
                                          <p:val>
                                            <p:fltVal val="0"/>
                                          </p:val>
                                        </p:tav>
                                      </p:tavLst>
                                    </p:anim>
                                    <p:set>
                                      <p:cBhvr>
                                        <p:cTn id="33" dur="1" fill="hold">
                                          <p:stCondLst>
                                            <p:cond delay="499"/>
                                          </p:stCondLst>
                                        </p:cTn>
                                        <p:tgtEl>
                                          <p:spTgt spid="8"/>
                                        </p:tgtEl>
                                        <p:attrNameLst>
                                          <p:attrName>style.visibility</p:attrName>
                                        </p:attrNameLst>
                                      </p:cBhvr>
                                      <p:to>
                                        <p:strVal val="hidden"/>
                                      </p:to>
                                    </p:set>
                                  </p:childTnLst>
                                </p:cTn>
                              </p:par>
                              <p:par>
                                <p:cTn id="34" presetID="23" presetClass="exit" presetSubtype="32" fill="hold" nodeType="withEffect">
                                  <p:stCondLst>
                                    <p:cond delay="0"/>
                                  </p:stCondLst>
                                  <p:childTnLst>
                                    <p:anim calcmode="lin" valueType="num">
                                      <p:cBhvr>
                                        <p:cTn id="35" dur="500"/>
                                        <p:tgtEl>
                                          <p:spTgt spid="7"/>
                                        </p:tgtEl>
                                        <p:attrNameLst>
                                          <p:attrName>ppt_w</p:attrName>
                                        </p:attrNameLst>
                                      </p:cBhvr>
                                      <p:tavLst>
                                        <p:tav tm="0">
                                          <p:val>
                                            <p:strVal val="ppt_w"/>
                                          </p:val>
                                        </p:tav>
                                        <p:tav tm="100000">
                                          <p:val>
                                            <p:fltVal val="0"/>
                                          </p:val>
                                        </p:tav>
                                      </p:tavLst>
                                    </p:anim>
                                    <p:anim calcmode="lin" valueType="num">
                                      <p:cBhvr>
                                        <p:cTn id="36" dur="500"/>
                                        <p:tgtEl>
                                          <p:spTgt spid="7"/>
                                        </p:tgtEl>
                                        <p:attrNameLst>
                                          <p:attrName>ppt_h</p:attrName>
                                        </p:attrNameLst>
                                      </p:cBhvr>
                                      <p:tavLst>
                                        <p:tav tm="0">
                                          <p:val>
                                            <p:strVal val="ppt_h"/>
                                          </p:val>
                                        </p:tav>
                                        <p:tav tm="100000">
                                          <p:val>
                                            <p:fltVal val="0"/>
                                          </p:val>
                                        </p:tav>
                                      </p:tavLst>
                                    </p:anim>
                                    <p:set>
                                      <p:cBhvr>
                                        <p:cTn id="37" dur="1" fill="hold">
                                          <p:stCondLst>
                                            <p:cond delay="499"/>
                                          </p:stCondLst>
                                        </p:cTn>
                                        <p:tgtEl>
                                          <p:spTgt spid="7"/>
                                        </p:tgtEl>
                                        <p:attrNameLst>
                                          <p:attrName>style.visibility</p:attrName>
                                        </p:attrNameLst>
                                      </p:cBhvr>
                                      <p:to>
                                        <p:strVal val="hidden"/>
                                      </p:to>
                                    </p:set>
                                  </p:childTnLst>
                                </p:cTn>
                              </p:par>
                            </p:childTnLst>
                          </p:cTn>
                        </p:par>
                        <p:par>
                          <p:cTn id="38" fill="hold">
                            <p:stCondLst>
                              <p:cond delay="500"/>
                            </p:stCondLst>
                            <p:childTnLst>
                              <p:par>
                                <p:cTn id="39" presetID="53" presetClass="entr" presetSubtype="16" fill="hold" nodeType="after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p:cTn id="41" dur="500" fill="hold"/>
                                        <p:tgtEl>
                                          <p:spTgt spid="3"/>
                                        </p:tgtEl>
                                        <p:attrNameLst>
                                          <p:attrName>ppt_w</p:attrName>
                                        </p:attrNameLst>
                                      </p:cBhvr>
                                      <p:tavLst>
                                        <p:tav tm="0">
                                          <p:val>
                                            <p:fltVal val="0"/>
                                          </p:val>
                                        </p:tav>
                                        <p:tav tm="100000">
                                          <p:val>
                                            <p:strVal val="#ppt_w"/>
                                          </p:val>
                                        </p:tav>
                                      </p:tavLst>
                                    </p:anim>
                                    <p:anim calcmode="lin" valueType="num">
                                      <p:cBhvr>
                                        <p:cTn id="42" dur="500" fill="hold"/>
                                        <p:tgtEl>
                                          <p:spTgt spid="3"/>
                                        </p:tgtEl>
                                        <p:attrNameLst>
                                          <p:attrName>ppt_h</p:attrName>
                                        </p:attrNameLst>
                                      </p:cBhvr>
                                      <p:tavLst>
                                        <p:tav tm="0">
                                          <p:val>
                                            <p:fltVal val="0"/>
                                          </p:val>
                                        </p:tav>
                                        <p:tav tm="100000">
                                          <p:val>
                                            <p:strVal val="#ppt_h"/>
                                          </p:val>
                                        </p:tav>
                                      </p:tavLst>
                                    </p:anim>
                                    <p:animEffect transition="in" filter="fade">
                                      <p:cBhvr>
                                        <p:cTn id="4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3000"/>
                <a:lumOff val="57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1" name="TextBox 40">
            <a:extLst>
              <a:ext uri="{FF2B5EF4-FFF2-40B4-BE49-F238E27FC236}">
                <a16:creationId xmlns:a16="http://schemas.microsoft.com/office/drawing/2014/main" id="{22504166-7832-C345-9C06-271A87715E48}"/>
              </a:ext>
            </a:extLst>
          </p:cNvPr>
          <p:cNvSpPr txBox="1"/>
          <p:nvPr/>
        </p:nvSpPr>
        <p:spPr>
          <a:xfrm>
            <a:off x="136988" y="231839"/>
            <a:ext cx="11921661" cy="769441"/>
          </a:xfrm>
          <a:prstGeom prst="rect">
            <a:avLst/>
          </a:prstGeom>
          <a:solidFill>
            <a:schemeClr val="bg1"/>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4472C4">
                    <a:lumMod val="75000"/>
                  </a:srgbClr>
                </a:solidFill>
                <a:effectLst>
                  <a:outerShdw blurRad="60007" dist="310007" dir="7680000" sy="30000" kx="1300200" algn="ctr" rotWithShape="0">
                    <a:prstClr val="black">
                      <a:alpha val="32000"/>
                    </a:prstClr>
                  </a:outerShdw>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Public / Private Partnership</a:t>
            </a:r>
          </a:p>
        </p:txBody>
      </p:sp>
      <p:pic>
        <p:nvPicPr>
          <p:cNvPr id="62" name="Picture 61">
            <a:extLst>
              <a:ext uri="{FF2B5EF4-FFF2-40B4-BE49-F238E27FC236}">
                <a16:creationId xmlns:a16="http://schemas.microsoft.com/office/drawing/2014/main" id="{8CAE440D-D7EF-194A-A68E-E5FB46A4B6FA}"/>
              </a:ext>
            </a:extLst>
          </p:cNvPr>
          <p:cNvPicPr>
            <a:picLocks noChangeAspect="1"/>
          </p:cNvPicPr>
          <p:nvPr/>
        </p:nvPicPr>
        <p:blipFill>
          <a:blip r:embed="rId2"/>
          <a:stretch>
            <a:fillRect/>
          </a:stretch>
        </p:blipFill>
        <p:spPr>
          <a:xfrm>
            <a:off x="10274300" y="6077503"/>
            <a:ext cx="1887534" cy="512664"/>
          </a:xfrm>
          <a:prstGeom prst="rect">
            <a:avLst/>
          </a:prstGeom>
        </p:spPr>
      </p:pic>
      <p:pic>
        <p:nvPicPr>
          <p:cNvPr id="66" name="Picture 65">
            <a:extLst>
              <a:ext uri="{FF2B5EF4-FFF2-40B4-BE49-F238E27FC236}">
                <a16:creationId xmlns:a16="http://schemas.microsoft.com/office/drawing/2014/main" id="{DA6A7033-9EBB-0840-80BF-0FE7A875E1FA}"/>
              </a:ext>
            </a:extLst>
          </p:cNvPr>
          <p:cNvPicPr>
            <a:picLocks noChangeAspect="1"/>
          </p:cNvPicPr>
          <p:nvPr/>
        </p:nvPicPr>
        <p:blipFill>
          <a:blip r:embed="rId3"/>
          <a:stretch>
            <a:fillRect/>
          </a:stretch>
        </p:blipFill>
        <p:spPr>
          <a:xfrm>
            <a:off x="4151326" y="4914901"/>
            <a:ext cx="8010507" cy="1922855"/>
          </a:xfrm>
          <a:prstGeom prst="rect">
            <a:avLst/>
          </a:prstGeom>
        </p:spPr>
      </p:pic>
      <p:pic>
        <p:nvPicPr>
          <p:cNvPr id="2" name="Picture 1">
            <a:extLst>
              <a:ext uri="{FF2B5EF4-FFF2-40B4-BE49-F238E27FC236}">
                <a16:creationId xmlns:a16="http://schemas.microsoft.com/office/drawing/2014/main" id="{64032167-EEA8-CD48-B0E6-797368AE64EC}"/>
              </a:ext>
            </a:extLst>
          </p:cNvPr>
          <p:cNvPicPr>
            <a:picLocks noChangeAspect="1"/>
          </p:cNvPicPr>
          <p:nvPr/>
        </p:nvPicPr>
        <p:blipFill>
          <a:blip r:embed="rId4"/>
          <a:stretch>
            <a:fillRect/>
          </a:stretch>
        </p:blipFill>
        <p:spPr>
          <a:xfrm>
            <a:off x="508772" y="1384362"/>
            <a:ext cx="3009900" cy="5205805"/>
          </a:xfrm>
          <a:prstGeom prst="rect">
            <a:avLst/>
          </a:prstGeom>
        </p:spPr>
      </p:pic>
      <p:sp>
        <p:nvSpPr>
          <p:cNvPr id="3" name="Rounded Rectangle 2">
            <a:extLst>
              <a:ext uri="{FF2B5EF4-FFF2-40B4-BE49-F238E27FC236}">
                <a16:creationId xmlns:a16="http://schemas.microsoft.com/office/drawing/2014/main" id="{20A76A00-4D7E-374A-9CAF-5BF181076D5A}"/>
              </a:ext>
            </a:extLst>
          </p:cNvPr>
          <p:cNvSpPr/>
          <p:nvPr/>
        </p:nvSpPr>
        <p:spPr>
          <a:xfrm>
            <a:off x="742951" y="2300288"/>
            <a:ext cx="628650" cy="628650"/>
          </a:xfrm>
          <a:prstGeom prst="round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2874B2B4-C5EA-DF4F-9F92-D53A034C77BA}"/>
              </a:ext>
            </a:extLst>
          </p:cNvPr>
          <p:cNvSpPr txBox="1"/>
          <p:nvPr/>
        </p:nvSpPr>
        <p:spPr>
          <a:xfrm>
            <a:off x="1605780" y="2296371"/>
            <a:ext cx="149772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City-provided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Service</a:t>
            </a:r>
          </a:p>
        </p:txBody>
      </p:sp>
      <p:sp>
        <p:nvSpPr>
          <p:cNvPr id="9" name="Rounded Rectangle 8">
            <a:extLst>
              <a:ext uri="{FF2B5EF4-FFF2-40B4-BE49-F238E27FC236}">
                <a16:creationId xmlns:a16="http://schemas.microsoft.com/office/drawing/2014/main" id="{5EB0C3C2-D560-DB44-A773-D6692890553B}"/>
              </a:ext>
            </a:extLst>
          </p:cNvPr>
          <p:cNvSpPr/>
          <p:nvPr/>
        </p:nvSpPr>
        <p:spPr>
          <a:xfrm>
            <a:off x="742951" y="3083461"/>
            <a:ext cx="628650" cy="62865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1CD1979-4D5F-394D-9761-F1B3A1A907A9}"/>
              </a:ext>
            </a:extLst>
          </p:cNvPr>
          <p:cNvSpPr txBox="1"/>
          <p:nvPr/>
        </p:nvSpPr>
        <p:spPr>
          <a:xfrm>
            <a:off x="1579194" y="3087226"/>
            <a:ext cx="149772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Public/Private Partnership</a:t>
            </a:r>
          </a:p>
        </p:txBody>
      </p:sp>
      <p:sp>
        <p:nvSpPr>
          <p:cNvPr id="11" name="Rounded Rectangle 10">
            <a:extLst>
              <a:ext uri="{FF2B5EF4-FFF2-40B4-BE49-F238E27FC236}">
                <a16:creationId xmlns:a16="http://schemas.microsoft.com/office/drawing/2014/main" id="{84BDB737-38F8-4542-8C2B-B4C6BC5A9884}"/>
              </a:ext>
            </a:extLst>
          </p:cNvPr>
          <p:cNvSpPr/>
          <p:nvPr/>
        </p:nvSpPr>
        <p:spPr>
          <a:xfrm>
            <a:off x="742951" y="3878416"/>
            <a:ext cx="628650" cy="628650"/>
          </a:xfrm>
          <a:prstGeom prst="round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D34D978-D486-8F49-B9A1-04EFE29B2B73}"/>
              </a:ext>
            </a:extLst>
          </p:cNvPr>
          <p:cNvSpPr txBox="1"/>
          <p:nvPr/>
        </p:nvSpPr>
        <p:spPr>
          <a:xfrm>
            <a:off x="1579194" y="3882181"/>
            <a:ext cx="149772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Out-source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Service</a:t>
            </a:r>
          </a:p>
        </p:txBody>
      </p:sp>
      <p:sp>
        <p:nvSpPr>
          <p:cNvPr id="13" name="Rounded Rectangle 12">
            <a:extLst>
              <a:ext uri="{FF2B5EF4-FFF2-40B4-BE49-F238E27FC236}">
                <a16:creationId xmlns:a16="http://schemas.microsoft.com/office/drawing/2014/main" id="{3A08584F-37A6-BA47-98AA-4980584C2388}"/>
              </a:ext>
            </a:extLst>
          </p:cNvPr>
          <p:cNvSpPr/>
          <p:nvPr/>
        </p:nvSpPr>
        <p:spPr>
          <a:xfrm>
            <a:off x="742951" y="4673371"/>
            <a:ext cx="628650" cy="628650"/>
          </a:xfrm>
          <a:prstGeom prst="round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0CBF676D-0ACB-9448-A233-FE6419386474}"/>
              </a:ext>
            </a:extLst>
          </p:cNvPr>
          <p:cNvSpPr txBox="1"/>
          <p:nvPr/>
        </p:nvSpPr>
        <p:spPr>
          <a:xfrm>
            <a:off x="1579194" y="4677136"/>
            <a:ext cx="149772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In-source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Service</a:t>
            </a:r>
          </a:p>
        </p:txBody>
      </p:sp>
      <p:sp>
        <p:nvSpPr>
          <p:cNvPr id="17" name="TextBox 16">
            <a:extLst>
              <a:ext uri="{FF2B5EF4-FFF2-40B4-BE49-F238E27FC236}">
                <a16:creationId xmlns:a16="http://schemas.microsoft.com/office/drawing/2014/main" id="{8075CC86-3FC9-3044-84F9-E0D6CE0A206D}"/>
              </a:ext>
            </a:extLst>
          </p:cNvPr>
          <p:cNvSpPr txBox="1"/>
          <p:nvPr/>
        </p:nvSpPr>
        <p:spPr>
          <a:xfrm>
            <a:off x="4018751" y="1925349"/>
            <a:ext cx="7565258"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venir Light" panose="020B0402020203020204" pitchFamily="34" charset="77"/>
              <a:ea typeface="Helvetica Neue Condensed Black" panose="02000503000000020004" pitchFamily="2" charset="0"/>
              <a:cs typeface="Helvetica Neue Condensed Black"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Street Sweeping: </a:t>
            </a:r>
            <a:r>
              <a:rPr kumimoji="0" lang="en-US" sz="2800" b="0" i="0" u="none" strike="noStrike" kern="1200" cap="none" spc="0" normalizeH="0" baseline="0" noProof="0" dirty="0">
                <a:ln>
                  <a:noFill/>
                </a:ln>
                <a:solidFill>
                  <a:prstClr val="white"/>
                </a:solidFill>
                <a:effectLst/>
                <a:uLnTx/>
                <a:uFillTx/>
                <a:latin typeface="Avenir Light" panose="020B0402020203020204" pitchFamily="34" charset="77"/>
                <a:ea typeface="Helvetica Neue Condensed Black" panose="02000503000000020004" pitchFamily="2" charset="0"/>
                <a:cs typeface="Helvetica Neue Condensed Black" panose="02000503000000020004" pitchFamily="2" charset="0"/>
              </a:rPr>
              <a:t>Private sector wishes to help City provide a program that is highly influential (Q1, Q2) towards City’s Results, for which City isn’t uniquely qualified to provide the program</a:t>
            </a:r>
            <a:endParaRPr kumimoji="0" lang="en-US" sz="2400" b="0" i="0" u="none" strike="noStrike" kern="1200" cap="none" spc="0" normalizeH="0" baseline="0" noProof="0" dirty="0">
              <a:ln>
                <a:noFill/>
              </a:ln>
              <a:solidFill>
                <a:prstClr val="white"/>
              </a:solidFill>
              <a:effectLst/>
              <a:uLnTx/>
              <a:uFillTx/>
              <a:latin typeface="Avenir Light" panose="020B0402020203020204" pitchFamily="34" charset="77"/>
              <a:ea typeface="Helvetica Neue Condensed Black" panose="02000503000000020004" pitchFamily="2" charset="0"/>
              <a:cs typeface="Helvetica Neue Condensed Black" panose="02000503000000020004" pitchFamily="2" charset="0"/>
            </a:endParaRPr>
          </a:p>
        </p:txBody>
      </p:sp>
      <p:cxnSp>
        <p:nvCxnSpPr>
          <p:cNvPr id="61" name="Straight Connector 60">
            <a:extLst>
              <a:ext uri="{FF2B5EF4-FFF2-40B4-BE49-F238E27FC236}">
                <a16:creationId xmlns:a16="http://schemas.microsoft.com/office/drawing/2014/main" id="{D7F0AEBC-8F31-B842-A79A-928814BCFB1B}"/>
              </a:ext>
            </a:extLst>
          </p:cNvPr>
          <p:cNvCxnSpPr/>
          <p:nvPr/>
        </p:nvCxnSpPr>
        <p:spPr>
          <a:xfrm>
            <a:off x="185735" y="317566"/>
            <a:ext cx="16144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E295A677-F975-9F42-890A-DAFA3BB98672}"/>
              </a:ext>
            </a:extLst>
          </p:cNvPr>
          <p:cNvCxnSpPr>
            <a:cxnSpLocks/>
          </p:cNvCxnSpPr>
          <p:nvPr/>
        </p:nvCxnSpPr>
        <p:spPr>
          <a:xfrm>
            <a:off x="195258" y="355662"/>
            <a:ext cx="1176343"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10A45CF-3727-684D-8F0E-6025D19B0D8D}"/>
              </a:ext>
            </a:extLst>
          </p:cNvPr>
          <p:cNvCxnSpPr>
            <a:cxnSpLocks/>
          </p:cNvCxnSpPr>
          <p:nvPr/>
        </p:nvCxnSpPr>
        <p:spPr>
          <a:xfrm>
            <a:off x="304796" y="393761"/>
            <a:ext cx="8953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511EE9F5-8FC7-B44A-833D-2AC62DF9EB0E}"/>
              </a:ext>
            </a:extLst>
          </p:cNvPr>
          <p:cNvCxnSpPr>
            <a:cxnSpLocks/>
          </p:cNvCxnSpPr>
          <p:nvPr/>
        </p:nvCxnSpPr>
        <p:spPr>
          <a:xfrm>
            <a:off x="385758" y="431859"/>
            <a:ext cx="8953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084E9ED-AD2A-3F4C-8056-84A9EEB30048}"/>
              </a:ext>
            </a:extLst>
          </p:cNvPr>
          <p:cNvCxnSpPr>
            <a:cxnSpLocks/>
          </p:cNvCxnSpPr>
          <p:nvPr/>
        </p:nvCxnSpPr>
        <p:spPr>
          <a:xfrm>
            <a:off x="138098" y="455669"/>
            <a:ext cx="895354"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20CD47AA-6EF6-D549-B001-3E801A14B585}"/>
              </a:ext>
            </a:extLst>
          </p:cNvPr>
          <p:cNvCxnSpPr>
            <a:cxnSpLocks/>
          </p:cNvCxnSpPr>
          <p:nvPr/>
        </p:nvCxnSpPr>
        <p:spPr>
          <a:xfrm>
            <a:off x="290498" y="522343"/>
            <a:ext cx="45245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CC1D5B34-6C53-8A45-A0D1-23075D27FC6D}"/>
              </a:ext>
            </a:extLst>
          </p:cNvPr>
          <p:cNvCxnSpPr>
            <a:cxnSpLocks/>
          </p:cNvCxnSpPr>
          <p:nvPr/>
        </p:nvCxnSpPr>
        <p:spPr>
          <a:xfrm>
            <a:off x="400034" y="560441"/>
            <a:ext cx="45245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9EB299BD-22DE-8D43-91D1-AD97BD3251FC}"/>
              </a:ext>
            </a:extLst>
          </p:cNvPr>
          <p:cNvCxnSpPr>
            <a:cxnSpLocks/>
          </p:cNvCxnSpPr>
          <p:nvPr/>
        </p:nvCxnSpPr>
        <p:spPr>
          <a:xfrm>
            <a:off x="252387" y="584250"/>
            <a:ext cx="452453"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1032C50A-1C5C-224B-8694-D9279903E243}"/>
              </a:ext>
            </a:extLst>
          </p:cNvPr>
          <p:cNvCxnSpPr>
            <a:cxnSpLocks/>
          </p:cNvCxnSpPr>
          <p:nvPr/>
        </p:nvCxnSpPr>
        <p:spPr>
          <a:xfrm>
            <a:off x="276197" y="650923"/>
            <a:ext cx="30005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111B96D7-677C-C948-BFAC-B3CF180E0D04}"/>
              </a:ext>
            </a:extLst>
          </p:cNvPr>
          <p:cNvCxnSpPr>
            <a:cxnSpLocks/>
          </p:cNvCxnSpPr>
          <p:nvPr/>
        </p:nvCxnSpPr>
        <p:spPr>
          <a:xfrm>
            <a:off x="285720" y="703308"/>
            <a:ext cx="11431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F80294BC-F9E4-7C4D-B158-5066F8B1148F}"/>
              </a:ext>
            </a:extLst>
          </p:cNvPr>
          <p:cNvCxnSpPr>
            <a:cxnSpLocks/>
          </p:cNvCxnSpPr>
          <p:nvPr/>
        </p:nvCxnSpPr>
        <p:spPr>
          <a:xfrm>
            <a:off x="309531" y="755692"/>
            <a:ext cx="11431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F9C3B80F-9259-F248-B9EB-CBB36A139FCE}"/>
              </a:ext>
            </a:extLst>
          </p:cNvPr>
          <p:cNvCxnSpPr>
            <a:cxnSpLocks/>
          </p:cNvCxnSpPr>
          <p:nvPr/>
        </p:nvCxnSpPr>
        <p:spPr>
          <a:xfrm>
            <a:off x="252380" y="784268"/>
            <a:ext cx="114314"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75" name="Group 74">
            <a:extLst>
              <a:ext uri="{FF2B5EF4-FFF2-40B4-BE49-F238E27FC236}">
                <a16:creationId xmlns:a16="http://schemas.microsoft.com/office/drawing/2014/main" id="{5977C800-96A6-2D4B-9B8F-29A298CE3DAF}"/>
              </a:ext>
            </a:extLst>
          </p:cNvPr>
          <p:cNvGrpSpPr/>
          <p:nvPr/>
        </p:nvGrpSpPr>
        <p:grpSpPr>
          <a:xfrm rot="10800000">
            <a:off x="10274300" y="474722"/>
            <a:ext cx="1662125" cy="466702"/>
            <a:chOff x="1004883" y="612838"/>
            <a:chExt cx="1662125" cy="466702"/>
          </a:xfrm>
        </p:grpSpPr>
        <p:cxnSp>
          <p:nvCxnSpPr>
            <p:cNvPr id="76" name="Straight Connector 75">
              <a:extLst>
                <a:ext uri="{FF2B5EF4-FFF2-40B4-BE49-F238E27FC236}">
                  <a16:creationId xmlns:a16="http://schemas.microsoft.com/office/drawing/2014/main" id="{5FAE68F3-E65D-864D-A195-79830D1AD556}"/>
                </a:ext>
              </a:extLst>
            </p:cNvPr>
            <p:cNvCxnSpPr>
              <a:cxnSpLocks/>
            </p:cNvCxnSpPr>
            <p:nvPr/>
          </p:nvCxnSpPr>
          <p:spPr>
            <a:xfrm flipH="1">
              <a:off x="1052520" y="612838"/>
              <a:ext cx="16144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40F279CE-457F-0344-B40F-99EA9F98A8C6}"/>
                </a:ext>
              </a:extLst>
            </p:cNvPr>
            <p:cNvCxnSpPr>
              <a:cxnSpLocks/>
            </p:cNvCxnSpPr>
            <p:nvPr/>
          </p:nvCxnSpPr>
          <p:spPr>
            <a:xfrm flipH="1">
              <a:off x="1252543" y="727131"/>
              <a:ext cx="8953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96D1BB8-3B15-0444-8DCC-440211880CE2}"/>
                </a:ext>
              </a:extLst>
            </p:cNvPr>
            <p:cNvCxnSpPr>
              <a:cxnSpLocks/>
            </p:cNvCxnSpPr>
            <p:nvPr/>
          </p:nvCxnSpPr>
          <p:spPr>
            <a:xfrm flipH="1">
              <a:off x="1004883" y="750941"/>
              <a:ext cx="8953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A0E4ED7-3C83-DB46-9117-3A045B981460}"/>
                </a:ext>
              </a:extLst>
            </p:cNvPr>
            <p:cNvCxnSpPr>
              <a:cxnSpLocks/>
            </p:cNvCxnSpPr>
            <p:nvPr/>
          </p:nvCxnSpPr>
          <p:spPr>
            <a:xfrm flipH="1">
              <a:off x="1119172" y="879522"/>
              <a:ext cx="45245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57E6B854-309E-DC4A-8BF6-C3EEEF9BD7DB}"/>
                </a:ext>
              </a:extLst>
            </p:cNvPr>
            <p:cNvCxnSpPr>
              <a:cxnSpLocks/>
            </p:cNvCxnSpPr>
            <p:nvPr/>
          </p:nvCxnSpPr>
          <p:spPr>
            <a:xfrm flipH="1">
              <a:off x="1142982" y="946195"/>
              <a:ext cx="30005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B2B65309-2B38-8D4D-829E-C6AB79705DBD}"/>
                </a:ext>
              </a:extLst>
            </p:cNvPr>
            <p:cNvCxnSpPr>
              <a:cxnSpLocks/>
            </p:cNvCxnSpPr>
            <p:nvPr/>
          </p:nvCxnSpPr>
          <p:spPr>
            <a:xfrm flipH="1">
              <a:off x="1119165" y="1079540"/>
              <a:ext cx="114314"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82" name="Group 81">
            <a:extLst>
              <a:ext uri="{FF2B5EF4-FFF2-40B4-BE49-F238E27FC236}">
                <a16:creationId xmlns:a16="http://schemas.microsoft.com/office/drawing/2014/main" id="{E80E77E7-2E3C-1B4F-B2BE-4F4719B8DE29}"/>
              </a:ext>
            </a:extLst>
          </p:cNvPr>
          <p:cNvGrpSpPr/>
          <p:nvPr/>
        </p:nvGrpSpPr>
        <p:grpSpPr>
          <a:xfrm rot="15230630" flipH="1">
            <a:off x="243049" y="379073"/>
            <a:ext cx="429932" cy="293622"/>
            <a:chOff x="1004883" y="612838"/>
            <a:chExt cx="1662125" cy="466702"/>
          </a:xfrm>
        </p:grpSpPr>
        <p:cxnSp>
          <p:nvCxnSpPr>
            <p:cNvPr id="83" name="Straight Connector 82">
              <a:extLst>
                <a:ext uri="{FF2B5EF4-FFF2-40B4-BE49-F238E27FC236}">
                  <a16:creationId xmlns:a16="http://schemas.microsoft.com/office/drawing/2014/main" id="{8FC5E847-30B8-F74E-8C65-925DBB68CFE2}"/>
                </a:ext>
              </a:extLst>
            </p:cNvPr>
            <p:cNvCxnSpPr>
              <a:cxnSpLocks/>
            </p:cNvCxnSpPr>
            <p:nvPr/>
          </p:nvCxnSpPr>
          <p:spPr>
            <a:xfrm flipH="1">
              <a:off x="1052520" y="612838"/>
              <a:ext cx="16144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2895544F-D064-0543-996E-EE504EE2A54F}"/>
                </a:ext>
              </a:extLst>
            </p:cNvPr>
            <p:cNvCxnSpPr>
              <a:cxnSpLocks/>
            </p:cNvCxnSpPr>
            <p:nvPr/>
          </p:nvCxnSpPr>
          <p:spPr>
            <a:xfrm flipH="1">
              <a:off x="1252543" y="727131"/>
              <a:ext cx="8953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4C8FE150-ACEA-614E-99E4-680C9024039F}"/>
                </a:ext>
              </a:extLst>
            </p:cNvPr>
            <p:cNvCxnSpPr>
              <a:cxnSpLocks/>
            </p:cNvCxnSpPr>
            <p:nvPr/>
          </p:nvCxnSpPr>
          <p:spPr>
            <a:xfrm flipH="1">
              <a:off x="1004883" y="750941"/>
              <a:ext cx="8953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2DB533D3-D3BA-7449-A0D4-F1343A4388FA}"/>
                </a:ext>
              </a:extLst>
            </p:cNvPr>
            <p:cNvCxnSpPr>
              <a:cxnSpLocks/>
            </p:cNvCxnSpPr>
            <p:nvPr/>
          </p:nvCxnSpPr>
          <p:spPr>
            <a:xfrm flipH="1">
              <a:off x="1119172" y="879522"/>
              <a:ext cx="45245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7DCE5ACC-ACAA-BD40-A00D-31B9EAF91304}"/>
                </a:ext>
              </a:extLst>
            </p:cNvPr>
            <p:cNvCxnSpPr>
              <a:cxnSpLocks/>
            </p:cNvCxnSpPr>
            <p:nvPr/>
          </p:nvCxnSpPr>
          <p:spPr>
            <a:xfrm flipH="1">
              <a:off x="1142982" y="946195"/>
              <a:ext cx="30005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2E3D1B25-C589-A44F-8CB8-9C51508F1559}"/>
                </a:ext>
              </a:extLst>
            </p:cNvPr>
            <p:cNvCxnSpPr>
              <a:cxnSpLocks/>
            </p:cNvCxnSpPr>
            <p:nvPr/>
          </p:nvCxnSpPr>
          <p:spPr>
            <a:xfrm flipH="1">
              <a:off x="1119165" y="1079540"/>
              <a:ext cx="114314" cy="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89" name="Straight Connector 88">
            <a:extLst>
              <a:ext uri="{FF2B5EF4-FFF2-40B4-BE49-F238E27FC236}">
                <a16:creationId xmlns:a16="http://schemas.microsoft.com/office/drawing/2014/main" id="{DFA46FA6-1230-2440-A713-B4B713219FDC}"/>
              </a:ext>
            </a:extLst>
          </p:cNvPr>
          <p:cNvCxnSpPr>
            <a:cxnSpLocks/>
          </p:cNvCxnSpPr>
          <p:nvPr/>
        </p:nvCxnSpPr>
        <p:spPr>
          <a:xfrm>
            <a:off x="271145" y="268901"/>
            <a:ext cx="118892" cy="464104"/>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C99F2C31-A61B-D44E-B42E-E6847E3E0FA5}"/>
              </a:ext>
            </a:extLst>
          </p:cNvPr>
          <p:cNvCxnSpPr>
            <a:cxnSpLocks/>
          </p:cNvCxnSpPr>
          <p:nvPr/>
        </p:nvCxnSpPr>
        <p:spPr>
          <a:xfrm>
            <a:off x="366703" y="284216"/>
            <a:ext cx="88102" cy="35716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CA79CD8E-6A38-A442-9B05-B53ECE7FC294}"/>
              </a:ext>
            </a:extLst>
          </p:cNvPr>
          <p:cNvCxnSpPr>
            <a:cxnSpLocks/>
          </p:cNvCxnSpPr>
          <p:nvPr/>
        </p:nvCxnSpPr>
        <p:spPr>
          <a:xfrm>
            <a:off x="504815" y="265163"/>
            <a:ext cx="50012" cy="23337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2D291992-65D9-2142-A334-7AE866956D4E}"/>
              </a:ext>
            </a:extLst>
          </p:cNvPr>
          <p:cNvCxnSpPr>
            <a:cxnSpLocks/>
          </p:cNvCxnSpPr>
          <p:nvPr/>
        </p:nvCxnSpPr>
        <p:spPr>
          <a:xfrm rot="10800000" flipH="1">
            <a:off x="11050594" y="869994"/>
            <a:ext cx="8953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4A68EC41-721E-F64C-91A0-7A5CDAAA5945}"/>
              </a:ext>
            </a:extLst>
          </p:cNvPr>
          <p:cNvCxnSpPr>
            <a:cxnSpLocks/>
          </p:cNvCxnSpPr>
          <p:nvPr/>
        </p:nvCxnSpPr>
        <p:spPr>
          <a:xfrm>
            <a:off x="10602914" y="893803"/>
            <a:ext cx="1343034" cy="1905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94" name="Group 93">
            <a:extLst>
              <a:ext uri="{FF2B5EF4-FFF2-40B4-BE49-F238E27FC236}">
                <a16:creationId xmlns:a16="http://schemas.microsoft.com/office/drawing/2014/main" id="{4A5B1741-19A9-784B-B703-49569EAC1AAA}"/>
              </a:ext>
            </a:extLst>
          </p:cNvPr>
          <p:cNvGrpSpPr/>
          <p:nvPr/>
        </p:nvGrpSpPr>
        <p:grpSpPr>
          <a:xfrm>
            <a:off x="11218067" y="512799"/>
            <a:ext cx="823129" cy="252417"/>
            <a:chOff x="11218067" y="512799"/>
            <a:chExt cx="823129" cy="252417"/>
          </a:xfrm>
        </p:grpSpPr>
        <p:cxnSp>
          <p:nvCxnSpPr>
            <p:cNvPr id="95" name="Straight Connector 94">
              <a:extLst>
                <a:ext uri="{FF2B5EF4-FFF2-40B4-BE49-F238E27FC236}">
                  <a16:creationId xmlns:a16="http://schemas.microsoft.com/office/drawing/2014/main" id="{BD418019-C112-AC41-ABD0-B017C5884A3D}"/>
                </a:ext>
              </a:extLst>
            </p:cNvPr>
            <p:cNvCxnSpPr>
              <a:cxnSpLocks/>
            </p:cNvCxnSpPr>
            <p:nvPr/>
          </p:nvCxnSpPr>
          <p:spPr>
            <a:xfrm>
              <a:off x="11353494" y="755692"/>
              <a:ext cx="687702" cy="9524"/>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32D59F78-53D4-4249-8BCE-75E41E76B41A}"/>
                </a:ext>
              </a:extLst>
            </p:cNvPr>
            <p:cNvCxnSpPr>
              <a:cxnSpLocks/>
            </p:cNvCxnSpPr>
            <p:nvPr/>
          </p:nvCxnSpPr>
          <p:spPr>
            <a:xfrm flipV="1">
              <a:off x="11218067" y="708069"/>
              <a:ext cx="765978" cy="4760"/>
            </a:xfrm>
            <a:prstGeom prst="line">
              <a:avLst/>
            </a:prstGeom>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98E3D303-D5D9-3C4D-86B2-D312625D21D0}"/>
                </a:ext>
              </a:extLst>
            </p:cNvPr>
            <p:cNvCxnSpPr>
              <a:cxnSpLocks/>
            </p:cNvCxnSpPr>
            <p:nvPr/>
          </p:nvCxnSpPr>
          <p:spPr>
            <a:xfrm flipV="1">
              <a:off x="11375457" y="589001"/>
              <a:ext cx="618109" cy="476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E694E357-4559-C243-98AE-CF845D856215}"/>
                </a:ext>
              </a:extLst>
            </p:cNvPr>
            <p:cNvCxnSpPr>
              <a:cxnSpLocks/>
            </p:cNvCxnSpPr>
            <p:nvPr/>
          </p:nvCxnSpPr>
          <p:spPr>
            <a:xfrm flipV="1">
              <a:off x="11648299" y="512799"/>
              <a:ext cx="340502" cy="1634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99" name="Group 98">
            <a:extLst>
              <a:ext uri="{FF2B5EF4-FFF2-40B4-BE49-F238E27FC236}">
                <a16:creationId xmlns:a16="http://schemas.microsoft.com/office/drawing/2014/main" id="{742AD6F1-FE50-B341-B68E-8762BA6D1AC8}"/>
              </a:ext>
            </a:extLst>
          </p:cNvPr>
          <p:cNvGrpSpPr/>
          <p:nvPr/>
        </p:nvGrpSpPr>
        <p:grpSpPr>
          <a:xfrm rot="18420436">
            <a:off x="11494459" y="576814"/>
            <a:ext cx="618109" cy="402497"/>
            <a:chOff x="11375457" y="512799"/>
            <a:chExt cx="618109" cy="402497"/>
          </a:xfrm>
        </p:grpSpPr>
        <p:cxnSp>
          <p:nvCxnSpPr>
            <p:cNvPr id="100" name="Straight Connector 99">
              <a:extLst>
                <a:ext uri="{FF2B5EF4-FFF2-40B4-BE49-F238E27FC236}">
                  <a16:creationId xmlns:a16="http://schemas.microsoft.com/office/drawing/2014/main" id="{4E44B661-C7AF-0B41-AE69-797C46DE3A3A}"/>
                </a:ext>
              </a:extLst>
            </p:cNvPr>
            <p:cNvCxnSpPr>
              <a:cxnSpLocks/>
            </p:cNvCxnSpPr>
            <p:nvPr/>
          </p:nvCxnSpPr>
          <p:spPr>
            <a:xfrm rot="3179564" flipV="1">
              <a:off x="11636980" y="563713"/>
              <a:ext cx="307351" cy="3958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DA50D31-FC70-124E-8B79-86FE9143F57F}"/>
                </a:ext>
              </a:extLst>
            </p:cNvPr>
            <p:cNvCxnSpPr>
              <a:cxnSpLocks/>
            </p:cNvCxnSpPr>
            <p:nvPr/>
          </p:nvCxnSpPr>
          <p:spPr>
            <a:xfrm rot="3179564" flipV="1">
              <a:off x="11606610" y="519917"/>
              <a:ext cx="287750" cy="36806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E6286754-855A-554B-8362-10914DF6B21D}"/>
                </a:ext>
              </a:extLst>
            </p:cNvPr>
            <p:cNvCxnSpPr>
              <a:cxnSpLocks/>
            </p:cNvCxnSpPr>
            <p:nvPr/>
          </p:nvCxnSpPr>
          <p:spPr>
            <a:xfrm flipV="1">
              <a:off x="11375457" y="589001"/>
              <a:ext cx="618109" cy="476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C978B477-1B8E-B94E-B6F6-BB203AE449AE}"/>
                </a:ext>
              </a:extLst>
            </p:cNvPr>
            <p:cNvCxnSpPr>
              <a:cxnSpLocks/>
            </p:cNvCxnSpPr>
            <p:nvPr/>
          </p:nvCxnSpPr>
          <p:spPr>
            <a:xfrm flipV="1">
              <a:off x="11648299" y="512799"/>
              <a:ext cx="340502" cy="16347"/>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04" name="Straight Connector 103">
            <a:extLst>
              <a:ext uri="{FF2B5EF4-FFF2-40B4-BE49-F238E27FC236}">
                <a16:creationId xmlns:a16="http://schemas.microsoft.com/office/drawing/2014/main" id="{30DC6D4D-BAFF-B74B-9B31-E650C3CDA5AD}"/>
              </a:ext>
            </a:extLst>
          </p:cNvPr>
          <p:cNvCxnSpPr>
            <a:cxnSpLocks/>
          </p:cNvCxnSpPr>
          <p:nvPr/>
        </p:nvCxnSpPr>
        <p:spPr>
          <a:xfrm rot="18420436" flipV="1">
            <a:off x="11584836" y="733763"/>
            <a:ext cx="340502" cy="1634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447CD56A-C476-4D41-B2AF-7C277FCB0984}"/>
              </a:ext>
            </a:extLst>
          </p:cNvPr>
          <p:cNvCxnSpPr>
            <a:cxnSpLocks/>
          </p:cNvCxnSpPr>
          <p:nvPr/>
        </p:nvCxnSpPr>
        <p:spPr>
          <a:xfrm rot="18420436" flipV="1">
            <a:off x="11401573" y="770415"/>
            <a:ext cx="340502" cy="16347"/>
          </a:xfrm>
          <a:prstGeom prst="line">
            <a:avLst/>
          </a:prstGeom>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602E5447-BD31-B14C-9F96-9380A657D6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B6B176-1E97-304E-9374-D7889773381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69273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a:spLocks noGrp="1"/>
          </p:cNvSpPr>
          <p:nvPr>
            <p:ph type="title"/>
          </p:nvPr>
        </p:nvSpPr>
        <p:spPr>
          <a:xfrm>
            <a:off x="533401" y="420690"/>
            <a:ext cx="5008419" cy="984250"/>
          </a:xfrm>
          <a:prstGeom prst="rect">
            <a:avLst/>
          </a:prstGeom>
        </p:spPr>
        <p:txBody>
          <a:bodyPr/>
          <a:lstStyle/>
          <a:p>
            <a:r>
              <a:rPr lang="en-US" b="1" dirty="0">
                <a:solidFill>
                  <a:schemeClr val="accent1">
                    <a:lumMod val="75000"/>
                  </a:schemeClr>
                </a:solidFill>
                <a:effectLst>
                  <a:outerShdw blurRad="60007" dist="310007" dir="7680000" sy="30000" kx="1300200" algn="ctr" rotWithShape="0">
                    <a:prstClr val="black">
                      <a:alpha val="32000"/>
                    </a:prstClr>
                  </a:outerShdw>
                </a:effectLst>
                <a:latin typeface="Helvetica Neue Condensed" panose="02000503000000020004" pitchFamily="2" charset="0"/>
                <a:ea typeface="Helvetica Neue Condensed" panose="02000503000000020004" pitchFamily="2" charset="0"/>
                <a:cs typeface="Helvetica Neue Condensed" panose="02000503000000020004" pitchFamily="2" charset="0"/>
              </a:rPr>
              <a:t>Street Sweeping</a:t>
            </a:r>
            <a:endParaRPr b="1" dirty="0">
              <a:solidFill>
                <a:schemeClr val="accent1">
                  <a:lumMod val="75000"/>
                </a:schemeClr>
              </a:solidFill>
              <a:effectLst>
                <a:outerShdw blurRad="60007" dist="310007" dir="7680000" sy="30000" kx="1300200" algn="ctr" rotWithShape="0">
                  <a:prstClr val="black">
                    <a:alpha val="32000"/>
                  </a:prstClr>
                </a:outerShdw>
              </a:effectLst>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pic>
        <p:nvPicPr>
          <p:cNvPr id="5" name="Picture 4"/>
          <p:cNvPicPr>
            <a:picLocks noChangeAspect="1"/>
          </p:cNvPicPr>
          <p:nvPr/>
        </p:nvPicPr>
        <p:blipFill rotWithShape="1">
          <a:blip r:embed="rId2"/>
          <a:srcRect b="42043"/>
          <a:stretch/>
        </p:blipFill>
        <p:spPr>
          <a:xfrm>
            <a:off x="371061" y="1438366"/>
            <a:ext cx="6201189" cy="2815582"/>
          </a:xfrm>
          <a:prstGeom prst="rect">
            <a:avLst/>
          </a:prstGeom>
        </p:spPr>
      </p:pic>
      <p:pic>
        <p:nvPicPr>
          <p:cNvPr id="6" name="Picture 5"/>
          <p:cNvPicPr>
            <a:picLocks noChangeAspect="1"/>
          </p:cNvPicPr>
          <p:nvPr/>
        </p:nvPicPr>
        <p:blipFill>
          <a:blip r:embed="rId3"/>
          <a:stretch>
            <a:fillRect/>
          </a:stretch>
        </p:blipFill>
        <p:spPr>
          <a:xfrm>
            <a:off x="7120345" y="1374198"/>
            <a:ext cx="4590393" cy="5344952"/>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a:stretch>
            <a:fillRect/>
          </a:stretch>
        </p:blipFill>
        <p:spPr>
          <a:xfrm>
            <a:off x="291548" y="2293732"/>
            <a:ext cx="6032500" cy="2032000"/>
          </a:xfrm>
          <a:prstGeom prst="rect">
            <a:avLst/>
          </a:prstGeom>
        </p:spPr>
      </p:pic>
      <p:pic>
        <p:nvPicPr>
          <p:cNvPr id="10" name="Picture 9"/>
          <p:cNvPicPr>
            <a:picLocks noChangeAspect="1"/>
          </p:cNvPicPr>
          <p:nvPr/>
        </p:nvPicPr>
        <p:blipFill>
          <a:blip r:embed="rId5"/>
          <a:stretch>
            <a:fillRect/>
          </a:stretch>
        </p:blipFill>
        <p:spPr>
          <a:xfrm>
            <a:off x="560795" y="4166706"/>
            <a:ext cx="5455692" cy="2614186"/>
          </a:xfrm>
          <a:prstGeom prst="rect">
            <a:avLst/>
          </a:prstGeom>
          <a:ln>
            <a:noFill/>
          </a:ln>
          <a:effectLst>
            <a:outerShdw blurRad="292100" dist="139700" dir="2700000" algn="tl" rotWithShape="0">
              <a:srgbClr val="333333">
                <a:alpha val="65000"/>
              </a:srgbClr>
            </a:outerShdw>
          </a:effectLst>
        </p:spPr>
      </p:pic>
      <p:sp>
        <p:nvSpPr>
          <p:cNvPr id="2" name="Slide Number Placeholder 1"/>
          <p:cNvSpPr>
            <a:spLocks noGrp="1"/>
          </p:cNvSpPr>
          <p:nvPr>
            <p:ph type="sldNum" sz="quarter"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uk-UA"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uk-UA"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 name="Shape 162">
            <a:extLst>
              <a:ext uri="{FF2B5EF4-FFF2-40B4-BE49-F238E27FC236}">
                <a16:creationId xmlns:a16="http://schemas.microsoft.com/office/drawing/2014/main" id="{87080B4A-F157-1349-9DC8-4C8BD6C678F3}"/>
              </a:ext>
            </a:extLst>
          </p:cNvPr>
          <p:cNvSpPr txBox="1">
            <a:spLocks/>
          </p:cNvSpPr>
          <p:nvPr/>
        </p:nvSpPr>
        <p:spPr>
          <a:xfrm>
            <a:off x="6642382" y="420690"/>
            <a:ext cx="5008419" cy="984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lumMod val="50000"/>
                  </a:prst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$4,187,384</a:t>
            </a:r>
          </a:p>
        </p:txBody>
      </p:sp>
      <p:grpSp>
        <p:nvGrpSpPr>
          <p:cNvPr id="11" name="Group 10">
            <a:extLst>
              <a:ext uri="{FF2B5EF4-FFF2-40B4-BE49-F238E27FC236}">
                <a16:creationId xmlns:a16="http://schemas.microsoft.com/office/drawing/2014/main" id="{40E21538-4E66-294B-B7A5-1D28961EE2AF}"/>
              </a:ext>
            </a:extLst>
          </p:cNvPr>
          <p:cNvGrpSpPr/>
          <p:nvPr/>
        </p:nvGrpSpPr>
        <p:grpSpPr>
          <a:xfrm>
            <a:off x="9501085" y="777499"/>
            <a:ext cx="2148114" cy="476249"/>
            <a:chOff x="9878449" y="762985"/>
            <a:chExt cx="2148114" cy="476249"/>
          </a:xfrm>
        </p:grpSpPr>
        <p:sp>
          <p:nvSpPr>
            <p:cNvPr id="12" name="TextBox 11">
              <a:extLst>
                <a:ext uri="{FF2B5EF4-FFF2-40B4-BE49-F238E27FC236}">
                  <a16:creationId xmlns:a16="http://schemas.microsoft.com/office/drawing/2014/main" id="{81AB4105-A74E-FB46-A6EF-551F5A032392}"/>
                </a:ext>
              </a:extLst>
            </p:cNvPr>
            <p:cNvSpPr txBox="1"/>
            <p:nvPr/>
          </p:nvSpPr>
          <p:spPr>
            <a:xfrm>
              <a:off x="9878449" y="842091"/>
              <a:ext cx="2148114" cy="318036"/>
            </a:xfrm>
            <a:prstGeom prst="rect">
              <a:avLst/>
            </a:prstGeom>
            <a:solidFill>
              <a:srgbClr val="FF880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lang="en-US" sz="1400" dirty="0">
                  <a:solidFill>
                    <a:srgbClr val="FFFFFF"/>
                  </a:solidFill>
                  <a:latin typeface="Arial Narrow" panose="020B0604020202020204" pitchFamily="34" charset="0"/>
                  <a:ea typeface="Helvetica Neue Thin" panose="020B0403020202020204" pitchFamily="34" charset="0"/>
                  <a:cs typeface="Arial Narrow" panose="020B0604020202020204" pitchFamily="34" charset="0"/>
                  <a:sym typeface="Helvetica Neue Light"/>
                </a:rPr>
                <a:t> street sweeping</a:t>
              </a:r>
              <a:endParaRPr kumimoji="0" lang="en-US" sz="1400" b="0" i="0" u="none" strike="noStrike" kern="1200" cap="none" spc="0" normalizeH="0" baseline="0" noProof="0" dirty="0">
                <a:ln>
                  <a:noFill/>
                </a:ln>
                <a:solidFill>
                  <a:srgbClr val="FFFFFF"/>
                </a:solidFill>
                <a:effectLst/>
                <a:uLnTx/>
                <a:uFillTx/>
                <a:latin typeface="Arial Narrow" panose="020B0604020202020204" pitchFamily="34" charset="0"/>
                <a:ea typeface="Helvetica Neue Thin" panose="020B0403020202020204" pitchFamily="34" charset="0"/>
                <a:cs typeface="Arial Narrow" panose="020B0604020202020204" pitchFamily="34" charset="0"/>
                <a:sym typeface="Helvetica Neue Light"/>
              </a:endParaRPr>
            </a:p>
          </p:txBody>
        </p:sp>
        <p:sp>
          <p:nvSpPr>
            <p:cNvPr id="13" name="Rectangle 12">
              <a:extLst>
                <a:ext uri="{FF2B5EF4-FFF2-40B4-BE49-F238E27FC236}">
                  <a16:creationId xmlns:a16="http://schemas.microsoft.com/office/drawing/2014/main" id="{FD54C3D1-B9FF-964F-BC94-A7FDECFBE053}"/>
                </a:ext>
              </a:extLst>
            </p:cNvPr>
            <p:cNvSpPr/>
            <p:nvPr/>
          </p:nvSpPr>
          <p:spPr>
            <a:xfrm>
              <a:off x="10252763" y="762985"/>
              <a:ext cx="1399487" cy="476249"/>
            </a:xfrm>
            <a:prstGeom prst="rect">
              <a:avLst/>
            </a:prstGeom>
            <a:noFill/>
          </p:spPr>
          <p:txBody>
            <a:bodyPr wrap="none" lIns="91440" tIns="45720" rIns="91440" bIns="4572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ln w="12700">
                    <a:noFill/>
                    <a:prstDash val="solid"/>
                  </a:ln>
                  <a:solidFill>
                    <a:sysClr val="windowText" lastClr="00000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TOLEDO</a:t>
              </a:r>
              <a:endParaRPr kumimoji="0" lang="en-US" sz="5400" b="1" i="0" u="none" strike="noStrike" kern="1200" cap="none" spc="0" normalizeH="0" baseline="0" noProof="0" dirty="0">
                <a:ln w="12700">
                  <a:noFill/>
                  <a:prstDash val="solid"/>
                </a:ln>
                <a:solidFill>
                  <a:sysClr val="windowText" lastClr="00000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2700">
                    <a:noFill/>
                    <a:prstDash val="solid"/>
                  </a:ln>
                  <a:solidFill>
                    <a:sysClr val="windowText" lastClr="00000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OHIO</a:t>
              </a:r>
            </a:p>
          </p:txBody>
        </p:sp>
      </p:grpSp>
    </p:spTree>
    <p:extLst>
      <p:ext uri="{BB962C8B-B14F-4D97-AF65-F5344CB8AC3E}">
        <p14:creationId xmlns:p14="http://schemas.microsoft.com/office/powerpoint/2010/main" val="165106726"/>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3000"/>
                <a:lumOff val="57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1" name="TextBox 40">
            <a:extLst>
              <a:ext uri="{FF2B5EF4-FFF2-40B4-BE49-F238E27FC236}">
                <a16:creationId xmlns:a16="http://schemas.microsoft.com/office/drawing/2014/main" id="{22504166-7832-C345-9C06-271A87715E48}"/>
              </a:ext>
            </a:extLst>
          </p:cNvPr>
          <p:cNvSpPr txBox="1"/>
          <p:nvPr/>
        </p:nvSpPr>
        <p:spPr>
          <a:xfrm>
            <a:off x="136988" y="231839"/>
            <a:ext cx="11921661" cy="769441"/>
          </a:xfrm>
          <a:prstGeom prst="rect">
            <a:avLst/>
          </a:prstGeom>
          <a:solidFill>
            <a:schemeClr val="bg1"/>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4472C4">
                    <a:lumMod val="75000"/>
                  </a:srgbClr>
                </a:solidFill>
                <a:effectLst>
                  <a:outerShdw blurRad="60007" dist="310007" dir="7680000" sy="30000" kx="1300200" algn="ctr" rotWithShape="0">
                    <a:prstClr val="black">
                      <a:alpha val="32000"/>
                    </a:prstClr>
                  </a:outerShdw>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(Out) Source to Private or Public Agency</a:t>
            </a:r>
          </a:p>
        </p:txBody>
      </p:sp>
      <p:pic>
        <p:nvPicPr>
          <p:cNvPr id="62" name="Picture 61">
            <a:extLst>
              <a:ext uri="{FF2B5EF4-FFF2-40B4-BE49-F238E27FC236}">
                <a16:creationId xmlns:a16="http://schemas.microsoft.com/office/drawing/2014/main" id="{8CAE440D-D7EF-194A-A68E-E5FB46A4B6FA}"/>
              </a:ext>
            </a:extLst>
          </p:cNvPr>
          <p:cNvPicPr>
            <a:picLocks noChangeAspect="1"/>
          </p:cNvPicPr>
          <p:nvPr/>
        </p:nvPicPr>
        <p:blipFill>
          <a:blip r:embed="rId2"/>
          <a:stretch>
            <a:fillRect/>
          </a:stretch>
        </p:blipFill>
        <p:spPr>
          <a:xfrm>
            <a:off x="10274300" y="6077503"/>
            <a:ext cx="1887534" cy="512664"/>
          </a:xfrm>
          <a:prstGeom prst="rect">
            <a:avLst/>
          </a:prstGeom>
        </p:spPr>
      </p:pic>
      <p:pic>
        <p:nvPicPr>
          <p:cNvPr id="66" name="Picture 65">
            <a:extLst>
              <a:ext uri="{FF2B5EF4-FFF2-40B4-BE49-F238E27FC236}">
                <a16:creationId xmlns:a16="http://schemas.microsoft.com/office/drawing/2014/main" id="{DA6A7033-9EBB-0840-80BF-0FE7A875E1FA}"/>
              </a:ext>
            </a:extLst>
          </p:cNvPr>
          <p:cNvPicPr>
            <a:picLocks noChangeAspect="1"/>
          </p:cNvPicPr>
          <p:nvPr/>
        </p:nvPicPr>
        <p:blipFill>
          <a:blip r:embed="rId3"/>
          <a:stretch>
            <a:fillRect/>
          </a:stretch>
        </p:blipFill>
        <p:spPr>
          <a:xfrm>
            <a:off x="4151326" y="4914901"/>
            <a:ext cx="8010507" cy="1922855"/>
          </a:xfrm>
          <a:prstGeom prst="rect">
            <a:avLst/>
          </a:prstGeom>
        </p:spPr>
      </p:pic>
      <p:pic>
        <p:nvPicPr>
          <p:cNvPr id="2" name="Picture 1">
            <a:extLst>
              <a:ext uri="{FF2B5EF4-FFF2-40B4-BE49-F238E27FC236}">
                <a16:creationId xmlns:a16="http://schemas.microsoft.com/office/drawing/2014/main" id="{64032167-EEA8-CD48-B0E6-797368AE64EC}"/>
              </a:ext>
            </a:extLst>
          </p:cNvPr>
          <p:cNvPicPr>
            <a:picLocks noChangeAspect="1"/>
          </p:cNvPicPr>
          <p:nvPr/>
        </p:nvPicPr>
        <p:blipFill>
          <a:blip r:embed="rId4"/>
          <a:stretch>
            <a:fillRect/>
          </a:stretch>
        </p:blipFill>
        <p:spPr>
          <a:xfrm>
            <a:off x="508772" y="1384362"/>
            <a:ext cx="3009900" cy="5205805"/>
          </a:xfrm>
          <a:prstGeom prst="rect">
            <a:avLst/>
          </a:prstGeom>
        </p:spPr>
      </p:pic>
      <p:sp>
        <p:nvSpPr>
          <p:cNvPr id="3" name="Rounded Rectangle 2">
            <a:extLst>
              <a:ext uri="{FF2B5EF4-FFF2-40B4-BE49-F238E27FC236}">
                <a16:creationId xmlns:a16="http://schemas.microsoft.com/office/drawing/2014/main" id="{20A76A00-4D7E-374A-9CAF-5BF181076D5A}"/>
              </a:ext>
            </a:extLst>
          </p:cNvPr>
          <p:cNvSpPr/>
          <p:nvPr/>
        </p:nvSpPr>
        <p:spPr>
          <a:xfrm>
            <a:off x="742951" y="2300288"/>
            <a:ext cx="628650" cy="628650"/>
          </a:xfrm>
          <a:prstGeom prst="round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2874B2B4-C5EA-DF4F-9F92-D53A034C77BA}"/>
              </a:ext>
            </a:extLst>
          </p:cNvPr>
          <p:cNvSpPr txBox="1"/>
          <p:nvPr/>
        </p:nvSpPr>
        <p:spPr>
          <a:xfrm>
            <a:off x="1605780" y="2296371"/>
            <a:ext cx="149772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City-provided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Service</a:t>
            </a:r>
          </a:p>
        </p:txBody>
      </p:sp>
      <p:sp>
        <p:nvSpPr>
          <p:cNvPr id="10" name="TextBox 9">
            <a:extLst>
              <a:ext uri="{FF2B5EF4-FFF2-40B4-BE49-F238E27FC236}">
                <a16:creationId xmlns:a16="http://schemas.microsoft.com/office/drawing/2014/main" id="{91CD1979-4D5F-394D-9761-F1B3A1A907A9}"/>
              </a:ext>
            </a:extLst>
          </p:cNvPr>
          <p:cNvSpPr txBox="1"/>
          <p:nvPr/>
        </p:nvSpPr>
        <p:spPr>
          <a:xfrm>
            <a:off x="1579194" y="3087226"/>
            <a:ext cx="149772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Public/Private Partnership</a:t>
            </a:r>
          </a:p>
        </p:txBody>
      </p:sp>
      <p:sp>
        <p:nvSpPr>
          <p:cNvPr id="11" name="Rounded Rectangle 10">
            <a:extLst>
              <a:ext uri="{FF2B5EF4-FFF2-40B4-BE49-F238E27FC236}">
                <a16:creationId xmlns:a16="http://schemas.microsoft.com/office/drawing/2014/main" id="{84BDB737-38F8-4542-8C2B-B4C6BC5A9884}"/>
              </a:ext>
            </a:extLst>
          </p:cNvPr>
          <p:cNvSpPr/>
          <p:nvPr/>
        </p:nvSpPr>
        <p:spPr>
          <a:xfrm>
            <a:off x="742951" y="3878416"/>
            <a:ext cx="628650" cy="62865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FFFF00"/>
              </a:highligh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D34D978-D486-8F49-B9A1-04EFE29B2B73}"/>
              </a:ext>
            </a:extLst>
          </p:cNvPr>
          <p:cNvSpPr txBox="1"/>
          <p:nvPr/>
        </p:nvSpPr>
        <p:spPr>
          <a:xfrm>
            <a:off x="1579194" y="3882181"/>
            <a:ext cx="149772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Out-source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Service</a:t>
            </a:r>
          </a:p>
        </p:txBody>
      </p:sp>
      <p:sp>
        <p:nvSpPr>
          <p:cNvPr id="13" name="Rounded Rectangle 12">
            <a:extLst>
              <a:ext uri="{FF2B5EF4-FFF2-40B4-BE49-F238E27FC236}">
                <a16:creationId xmlns:a16="http://schemas.microsoft.com/office/drawing/2014/main" id="{3A08584F-37A6-BA47-98AA-4980584C2388}"/>
              </a:ext>
            </a:extLst>
          </p:cNvPr>
          <p:cNvSpPr/>
          <p:nvPr/>
        </p:nvSpPr>
        <p:spPr>
          <a:xfrm>
            <a:off x="742951" y="4673371"/>
            <a:ext cx="628650" cy="628650"/>
          </a:xfrm>
          <a:prstGeom prst="round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0CBF676D-0ACB-9448-A233-FE6419386474}"/>
              </a:ext>
            </a:extLst>
          </p:cNvPr>
          <p:cNvSpPr txBox="1"/>
          <p:nvPr/>
        </p:nvSpPr>
        <p:spPr>
          <a:xfrm>
            <a:off x="1579194" y="4677136"/>
            <a:ext cx="149772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In-source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Service</a:t>
            </a:r>
          </a:p>
        </p:txBody>
      </p:sp>
      <p:sp>
        <p:nvSpPr>
          <p:cNvPr id="17" name="TextBox 16">
            <a:extLst>
              <a:ext uri="{FF2B5EF4-FFF2-40B4-BE49-F238E27FC236}">
                <a16:creationId xmlns:a16="http://schemas.microsoft.com/office/drawing/2014/main" id="{8075CC86-3FC9-3044-84F9-E0D6CE0A206D}"/>
              </a:ext>
            </a:extLst>
          </p:cNvPr>
          <p:cNvSpPr txBox="1"/>
          <p:nvPr/>
        </p:nvSpPr>
        <p:spPr>
          <a:xfrm>
            <a:off x="4030651" y="1898084"/>
            <a:ext cx="7565258" cy="23698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venir Light" panose="020B0402020203020204" pitchFamily="34" charset="77"/>
              <a:ea typeface="Helvetica Neue Condensed Black" panose="02000503000000020004" pitchFamily="2" charset="0"/>
              <a:cs typeface="Helvetica Neue Condensed Black"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Impound Lot Storage: </a:t>
            </a:r>
            <a:r>
              <a:rPr kumimoji="0" lang="en-US" sz="2800" b="0" i="0" u="none" strike="noStrike" kern="1200" cap="none" spc="0" normalizeH="0" baseline="0" noProof="0" dirty="0">
                <a:ln>
                  <a:noFill/>
                </a:ln>
                <a:solidFill>
                  <a:prstClr val="white"/>
                </a:solidFill>
                <a:effectLst/>
                <a:uLnTx/>
                <a:uFillTx/>
                <a:latin typeface="Avenir Light" panose="020B0402020203020204" pitchFamily="34" charset="77"/>
                <a:ea typeface="Helvetica Neue Condensed Black" panose="02000503000000020004" pitchFamily="2" charset="0"/>
                <a:cs typeface="Helvetica Neue Condensed Black" panose="02000503000000020004" pitchFamily="2" charset="0"/>
              </a:rPr>
              <a:t>outside agency wishes to propose providing entirely a service, and may charge the City, or customers of the service entirely</a:t>
            </a:r>
          </a:p>
        </p:txBody>
      </p:sp>
      <p:cxnSp>
        <p:nvCxnSpPr>
          <p:cNvPr id="61" name="Straight Connector 60">
            <a:extLst>
              <a:ext uri="{FF2B5EF4-FFF2-40B4-BE49-F238E27FC236}">
                <a16:creationId xmlns:a16="http://schemas.microsoft.com/office/drawing/2014/main" id="{D7F0AEBC-8F31-B842-A79A-928814BCFB1B}"/>
              </a:ext>
            </a:extLst>
          </p:cNvPr>
          <p:cNvCxnSpPr/>
          <p:nvPr/>
        </p:nvCxnSpPr>
        <p:spPr>
          <a:xfrm>
            <a:off x="185735" y="317566"/>
            <a:ext cx="16144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E295A677-F975-9F42-890A-DAFA3BB98672}"/>
              </a:ext>
            </a:extLst>
          </p:cNvPr>
          <p:cNvCxnSpPr>
            <a:cxnSpLocks/>
          </p:cNvCxnSpPr>
          <p:nvPr/>
        </p:nvCxnSpPr>
        <p:spPr>
          <a:xfrm>
            <a:off x="195258" y="355662"/>
            <a:ext cx="1176343"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10A45CF-3727-684D-8F0E-6025D19B0D8D}"/>
              </a:ext>
            </a:extLst>
          </p:cNvPr>
          <p:cNvCxnSpPr>
            <a:cxnSpLocks/>
          </p:cNvCxnSpPr>
          <p:nvPr/>
        </p:nvCxnSpPr>
        <p:spPr>
          <a:xfrm>
            <a:off x="304796" y="393761"/>
            <a:ext cx="8953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511EE9F5-8FC7-B44A-833D-2AC62DF9EB0E}"/>
              </a:ext>
            </a:extLst>
          </p:cNvPr>
          <p:cNvCxnSpPr>
            <a:cxnSpLocks/>
          </p:cNvCxnSpPr>
          <p:nvPr/>
        </p:nvCxnSpPr>
        <p:spPr>
          <a:xfrm>
            <a:off x="385758" y="431859"/>
            <a:ext cx="8953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084E9ED-AD2A-3F4C-8056-84A9EEB30048}"/>
              </a:ext>
            </a:extLst>
          </p:cNvPr>
          <p:cNvCxnSpPr>
            <a:cxnSpLocks/>
          </p:cNvCxnSpPr>
          <p:nvPr/>
        </p:nvCxnSpPr>
        <p:spPr>
          <a:xfrm>
            <a:off x="138098" y="455669"/>
            <a:ext cx="895354"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20CD47AA-6EF6-D549-B001-3E801A14B585}"/>
              </a:ext>
            </a:extLst>
          </p:cNvPr>
          <p:cNvCxnSpPr>
            <a:cxnSpLocks/>
          </p:cNvCxnSpPr>
          <p:nvPr/>
        </p:nvCxnSpPr>
        <p:spPr>
          <a:xfrm>
            <a:off x="290498" y="522343"/>
            <a:ext cx="45245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CC1D5B34-6C53-8A45-A0D1-23075D27FC6D}"/>
              </a:ext>
            </a:extLst>
          </p:cNvPr>
          <p:cNvCxnSpPr>
            <a:cxnSpLocks/>
          </p:cNvCxnSpPr>
          <p:nvPr/>
        </p:nvCxnSpPr>
        <p:spPr>
          <a:xfrm>
            <a:off x="400034" y="560441"/>
            <a:ext cx="45245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9EB299BD-22DE-8D43-91D1-AD97BD3251FC}"/>
              </a:ext>
            </a:extLst>
          </p:cNvPr>
          <p:cNvCxnSpPr>
            <a:cxnSpLocks/>
          </p:cNvCxnSpPr>
          <p:nvPr/>
        </p:nvCxnSpPr>
        <p:spPr>
          <a:xfrm>
            <a:off x="252387" y="584250"/>
            <a:ext cx="452453"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1032C50A-1C5C-224B-8694-D9279903E243}"/>
              </a:ext>
            </a:extLst>
          </p:cNvPr>
          <p:cNvCxnSpPr>
            <a:cxnSpLocks/>
          </p:cNvCxnSpPr>
          <p:nvPr/>
        </p:nvCxnSpPr>
        <p:spPr>
          <a:xfrm>
            <a:off x="276197" y="650923"/>
            <a:ext cx="30005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111B96D7-677C-C948-BFAC-B3CF180E0D04}"/>
              </a:ext>
            </a:extLst>
          </p:cNvPr>
          <p:cNvCxnSpPr>
            <a:cxnSpLocks/>
          </p:cNvCxnSpPr>
          <p:nvPr/>
        </p:nvCxnSpPr>
        <p:spPr>
          <a:xfrm>
            <a:off x="285720" y="703308"/>
            <a:ext cx="11431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F80294BC-F9E4-7C4D-B158-5066F8B1148F}"/>
              </a:ext>
            </a:extLst>
          </p:cNvPr>
          <p:cNvCxnSpPr>
            <a:cxnSpLocks/>
          </p:cNvCxnSpPr>
          <p:nvPr/>
        </p:nvCxnSpPr>
        <p:spPr>
          <a:xfrm>
            <a:off x="309531" y="755692"/>
            <a:ext cx="11431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F9C3B80F-9259-F248-B9EB-CBB36A139FCE}"/>
              </a:ext>
            </a:extLst>
          </p:cNvPr>
          <p:cNvCxnSpPr>
            <a:cxnSpLocks/>
          </p:cNvCxnSpPr>
          <p:nvPr/>
        </p:nvCxnSpPr>
        <p:spPr>
          <a:xfrm>
            <a:off x="252380" y="784268"/>
            <a:ext cx="114314"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75" name="Group 74">
            <a:extLst>
              <a:ext uri="{FF2B5EF4-FFF2-40B4-BE49-F238E27FC236}">
                <a16:creationId xmlns:a16="http://schemas.microsoft.com/office/drawing/2014/main" id="{5977C800-96A6-2D4B-9B8F-29A298CE3DAF}"/>
              </a:ext>
            </a:extLst>
          </p:cNvPr>
          <p:cNvGrpSpPr/>
          <p:nvPr/>
        </p:nvGrpSpPr>
        <p:grpSpPr>
          <a:xfrm rot="10800000">
            <a:off x="10274300" y="474722"/>
            <a:ext cx="1662125" cy="466702"/>
            <a:chOff x="1004883" y="612838"/>
            <a:chExt cx="1662125" cy="466702"/>
          </a:xfrm>
        </p:grpSpPr>
        <p:cxnSp>
          <p:nvCxnSpPr>
            <p:cNvPr id="76" name="Straight Connector 75">
              <a:extLst>
                <a:ext uri="{FF2B5EF4-FFF2-40B4-BE49-F238E27FC236}">
                  <a16:creationId xmlns:a16="http://schemas.microsoft.com/office/drawing/2014/main" id="{5FAE68F3-E65D-864D-A195-79830D1AD556}"/>
                </a:ext>
              </a:extLst>
            </p:cNvPr>
            <p:cNvCxnSpPr>
              <a:cxnSpLocks/>
            </p:cNvCxnSpPr>
            <p:nvPr/>
          </p:nvCxnSpPr>
          <p:spPr>
            <a:xfrm flipH="1">
              <a:off x="1052520" y="612838"/>
              <a:ext cx="16144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40F279CE-457F-0344-B40F-99EA9F98A8C6}"/>
                </a:ext>
              </a:extLst>
            </p:cNvPr>
            <p:cNvCxnSpPr>
              <a:cxnSpLocks/>
            </p:cNvCxnSpPr>
            <p:nvPr/>
          </p:nvCxnSpPr>
          <p:spPr>
            <a:xfrm flipH="1">
              <a:off x="1252543" y="727131"/>
              <a:ext cx="8953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96D1BB8-3B15-0444-8DCC-440211880CE2}"/>
                </a:ext>
              </a:extLst>
            </p:cNvPr>
            <p:cNvCxnSpPr>
              <a:cxnSpLocks/>
            </p:cNvCxnSpPr>
            <p:nvPr/>
          </p:nvCxnSpPr>
          <p:spPr>
            <a:xfrm flipH="1">
              <a:off x="1004883" y="750941"/>
              <a:ext cx="8953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A0E4ED7-3C83-DB46-9117-3A045B981460}"/>
                </a:ext>
              </a:extLst>
            </p:cNvPr>
            <p:cNvCxnSpPr>
              <a:cxnSpLocks/>
            </p:cNvCxnSpPr>
            <p:nvPr/>
          </p:nvCxnSpPr>
          <p:spPr>
            <a:xfrm flipH="1">
              <a:off x="1119172" y="879522"/>
              <a:ext cx="45245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57E6B854-309E-DC4A-8BF6-C3EEEF9BD7DB}"/>
                </a:ext>
              </a:extLst>
            </p:cNvPr>
            <p:cNvCxnSpPr>
              <a:cxnSpLocks/>
            </p:cNvCxnSpPr>
            <p:nvPr/>
          </p:nvCxnSpPr>
          <p:spPr>
            <a:xfrm flipH="1">
              <a:off x="1142982" y="946195"/>
              <a:ext cx="30005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B2B65309-2B38-8D4D-829E-C6AB79705DBD}"/>
                </a:ext>
              </a:extLst>
            </p:cNvPr>
            <p:cNvCxnSpPr>
              <a:cxnSpLocks/>
            </p:cNvCxnSpPr>
            <p:nvPr/>
          </p:nvCxnSpPr>
          <p:spPr>
            <a:xfrm flipH="1">
              <a:off x="1119165" y="1079540"/>
              <a:ext cx="114314"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82" name="Group 81">
            <a:extLst>
              <a:ext uri="{FF2B5EF4-FFF2-40B4-BE49-F238E27FC236}">
                <a16:creationId xmlns:a16="http://schemas.microsoft.com/office/drawing/2014/main" id="{E80E77E7-2E3C-1B4F-B2BE-4F4719B8DE29}"/>
              </a:ext>
            </a:extLst>
          </p:cNvPr>
          <p:cNvGrpSpPr/>
          <p:nvPr/>
        </p:nvGrpSpPr>
        <p:grpSpPr>
          <a:xfrm rot="15230630" flipH="1">
            <a:off x="243049" y="379073"/>
            <a:ext cx="429932" cy="293622"/>
            <a:chOff x="1004883" y="612838"/>
            <a:chExt cx="1662125" cy="466702"/>
          </a:xfrm>
        </p:grpSpPr>
        <p:cxnSp>
          <p:nvCxnSpPr>
            <p:cNvPr id="83" name="Straight Connector 82">
              <a:extLst>
                <a:ext uri="{FF2B5EF4-FFF2-40B4-BE49-F238E27FC236}">
                  <a16:creationId xmlns:a16="http://schemas.microsoft.com/office/drawing/2014/main" id="{8FC5E847-30B8-F74E-8C65-925DBB68CFE2}"/>
                </a:ext>
              </a:extLst>
            </p:cNvPr>
            <p:cNvCxnSpPr>
              <a:cxnSpLocks/>
            </p:cNvCxnSpPr>
            <p:nvPr/>
          </p:nvCxnSpPr>
          <p:spPr>
            <a:xfrm flipH="1">
              <a:off x="1052520" y="612838"/>
              <a:ext cx="16144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2895544F-D064-0543-996E-EE504EE2A54F}"/>
                </a:ext>
              </a:extLst>
            </p:cNvPr>
            <p:cNvCxnSpPr>
              <a:cxnSpLocks/>
            </p:cNvCxnSpPr>
            <p:nvPr/>
          </p:nvCxnSpPr>
          <p:spPr>
            <a:xfrm flipH="1">
              <a:off x="1252543" y="727131"/>
              <a:ext cx="8953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4C8FE150-ACEA-614E-99E4-680C9024039F}"/>
                </a:ext>
              </a:extLst>
            </p:cNvPr>
            <p:cNvCxnSpPr>
              <a:cxnSpLocks/>
            </p:cNvCxnSpPr>
            <p:nvPr/>
          </p:nvCxnSpPr>
          <p:spPr>
            <a:xfrm flipH="1">
              <a:off x="1004883" y="750941"/>
              <a:ext cx="8953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2DB533D3-D3BA-7449-A0D4-F1343A4388FA}"/>
                </a:ext>
              </a:extLst>
            </p:cNvPr>
            <p:cNvCxnSpPr>
              <a:cxnSpLocks/>
            </p:cNvCxnSpPr>
            <p:nvPr/>
          </p:nvCxnSpPr>
          <p:spPr>
            <a:xfrm flipH="1">
              <a:off x="1119172" y="879522"/>
              <a:ext cx="45245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7DCE5ACC-ACAA-BD40-A00D-31B9EAF91304}"/>
                </a:ext>
              </a:extLst>
            </p:cNvPr>
            <p:cNvCxnSpPr>
              <a:cxnSpLocks/>
            </p:cNvCxnSpPr>
            <p:nvPr/>
          </p:nvCxnSpPr>
          <p:spPr>
            <a:xfrm flipH="1">
              <a:off x="1142982" y="946195"/>
              <a:ext cx="30005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2E3D1B25-C589-A44F-8CB8-9C51508F1559}"/>
                </a:ext>
              </a:extLst>
            </p:cNvPr>
            <p:cNvCxnSpPr>
              <a:cxnSpLocks/>
            </p:cNvCxnSpPr>
            <p:nvPr/>
          </p:nvCxnSpPr>
          <p:spPr>
            <a:xfrm flipH="1">
              <a:off x="1119165" y="1079540"/>
              <a:ext cx="114314" cy="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89" name="Straight Connector 88">
            <a:extLst>
              <a:ext uri="{FF2B5EF4-FFF2-40B4-BE49-F238E27FC236}">
                <a16:creationId xmlns:a16="http://schemas.microsoft.com/office/drawing/2014/main" id="{DFA46FA6-1230-2440-A713-B4B713219FDC}"/>
              </a:ext>
            </a:extLst>
          </p:cNvPr>
          <p:cNvCxnSpPr>
            <a:cxnSpLocks/>
          </p:cNvCxnSpPr>
          <p:nvPr/>
        </p:nvCxnSpPr>
        <p:spPr>
          <a:xfrm>
            <a:off x="271145" y="268901"/>
            <a:ext cx="118892" cy="464104"/>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C99F2C31-A61B-D44E-B42E-E6847E3E0FA5}"/>
              </a:ext>
            </a:extLst>
          </p:cNvPr>
          <p:cNvCxnSpPr>
            <a:cxnSpLocks/>
          </p:cNvCxnSpPr>
          <p:nvPr/>
        </p:nvCxnSpPr>
        <p:spPr>
          <a:xfrm>
            <a:off x="366703" y="284216"/>
            <a:ext cx="88102" cy="35716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CA79CD8E-6A38-A442-9B05-B53ECE7FC294}"/>
              </a:ext>
            </a:extLst>
          </p:cNvPr>
          <p:cNvCxnSpPr>
            <a:cxnSpLocks/>
          </p:cNvCxnSpPr>
          <p:nvPr/>
        </p:nvCxnSpPr>
        <p:spPr>
          <a:xfrm>
            <a:off x="504815" y="265163"/>
            <a:ext cx="50012" cy="23337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2D291992-65D9-2142-A334-7AE866956D4E}"/>
              </a:ext>
            </a:extLst>
          </p:cNvPr>
          <p:cNvCxnSpPr>
            <a:cxnSpLocks/>
          </p:cNvCxnSpPr>
          <p:nvPr/>
        </p:nvCxnSpPr>
        <p:spPr>
          <a:xfrm rot="10800000" flipH="1">
            <a:off x="11050594" y="869994"/>
            <a:ext cx="8953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4A68EC41-721E-F64C-91A0-7A5CDAAA5945}"/>
              </a:ext>
            </a:extLst>
          </p:cNvPr>
          <p:cNvCxnSpPr>
            <a:cxnSpLocks/>
          </p:cNvCxnSpPr>
          <p:nvPr/>
        </p:nvCxnSpPr>
        <p:spPr>
          <a:xfrm>
            <a:off x="10602914" y="893803"/>
            <a:ext cx="1343034" cy="1905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94" name="Group 93">
            <a:extLst>
              <a:ext uri="{FF2B5EF4-FFF2-40B4-BE49-F238E27FC236}">
                <a16:creationId xmlns:a16="http://schemas.microsoft.com/office/drawing/2014/main" id="{4A5B1741-19A9-784B-B703-49569EAC1AAA}"/>
              </a:ext>
            </a:extLst>
          </p:cNvPr>
          <p:cNvGrpSpPr/>
          <p:nvPr/>
        </p:nvGrpSpPr>
        <p:grpSpPr>
          <a:xfrm>
            <a:off x="11218067" y="512799"/>
            <a:ext cx="823129" cy="252417"/>
            <a:chOff x="11218067" y="512799"/>
            <a:chExt cx="823129" cy="252417"/>
          </a:xfrm>
        </p:grpSpPr>
        <p:cxnSp>
          <p:nvCxnSpPr>
            <p:cNvPr id="95" name="Straight Connector 94">
              <a:extLst>
                <a:ext uri="{FF2B5EF4-FFF2-40B4-BE49-F238E27FC236}">
                  <a16:creationId xmlns:a16="http://schemas.microsoft.com/office/drawing/2014/main" id="{BD418019-C112-AC41-ABD0-B017C5884A3D}"/>
                </a:ext>
              </a:extLst>
            </p:cNvPr>
            <p:cNvCxnSpPr>
              <a:cxnSpLocks/>
            </p:cNvCxnSpPr>
            <p:nvPr/>
          </p:nvCxnSpPr>
          <p:spPr>
            <a:xfrm>
              <a:off x="11353494" y="755692"/>
              <a:ext cx="687702" cy="9524"/>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32D59F78-53D4-4249-8BCE-75E41E76B41A}"/>
                </a:ext>
              </a:extLst>
            </p:cNvPr>
            <p:cNvCxnSpPr>
              <a:cxnSpLocks/>
            </p:cNvCxnSpPr>
            <p:nvPr/>
          </p:nvCxnSpPr>
          <p:spPr>
            <a:xfrm flipV="1">
              <a:off x="11218067" y="708069"/>
              <a:ext cx="765978" cy="4760"/>
            </a:xfrm>
            <a:prstGeom prst="line">
              <a:avLst/>
            </a:prstGeom>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98E3D303-D5D9-3C4D-86B2-D312625D21D0}"/>
                </a:ext>
              </a:extLst>
            </p:cNvPr>
            <p:cNvCxnSpPr>
              <a:cxnSpLocks/>
            </p:cNvCxnSpPr>
            <p:nvPr/>
          </p:nvCxnSpPr>
          <p:spPr>
            <a:xfrm flipV="1">
              <a:off x="11375457" y="589001"/>
              <a:ext cx="618109" cy="476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E694E357-4559-C243-98AE-CF845D856215}"/>
                </a:ext>
              </a:extLst>
            </p:cNvPr>
            <p:cNvCxnSpPr>
              <a:cxnSpLocks/>
            </p:cNvCxnSpPr>
            <p:nvPr/>
          </p:nvCxnSpPr>
          <p:spPr>
            <a:xfrm flipV="1">
              <a:off x="11648299" y="512799"/>
              <a:ext cx="340502" cy="1634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99" name="Group 98">
            <a:extLst>
              <a:ext uri="{FF2B5EF4-FFF2-40B4-BE49-F238E27FC236}">
                <a16:creationId xmlns:a16="http://schemas.microsoft.com/office/drawing/2014/main" id="{742AD6F1-FE50-B341-B68E-8762BA6D1AC8}"/>
              </a:ext>
            </a:extLst>
          </p:cNvPr>
          <p:cNvGrpSpPr/>
          <p:nvPr/>
        </p:nvGrpSpPr>
        <p:grpSpPr>
          <a:xfrm rot="18420436">
            <a:off x="11494459" y="576814"/>
            <a:ext cx="618109" cy="402497"/>
            <a:chOff x="11375457" y="512799"/>
            <a:chExt cx="618109" cy="402497"/>
          </a:xfrm>
        </p:grpSpPr>
        <p:cxnSp>
          <p:nvCxnSpPr>
            <p:cNvPr id="100" name="Straight Connector 99">
              <a:extLst>
                <a:ext uri="{FF2B5EF4-FFF2-40B4-BE49-F238E27FC236}">
                  <a16:creationId xmlns:a16="http://schemas.microsoft.com/office/drawing/2014/main" id="{4E44B661-C7AF-0B41-AE69-797C46DE3A3A}"/>
                </a:ext>
              </a:extLst>
            </p:cNvPr>
            <p:cNvCxnSpPr>
              <a:cxnSpLocks/>
            </p:cNvCxnSpPr>
            <p:nvPr/>
          </p:nvCxnSpPr>
          <p:spPr>
            <a:xfrm rot="3179564" flipV="1">
              <a:off x="11636980" y="563713"/>
              <a:ext cx="307351" cy="3958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DA50D31-FC70-124E-8B79-86FE9143F57F}"/>
                </a:ext>
              </a:extLst>
            </p:cNvPr>
            <p:cNvCxnSpPr>
              <a:cxnSpLocks/>
            </p:cNvCxnSpPr>
            <p:nvPr/>
          </p:nvCxnSpPr>
          <p:spPr>
            <a:xfrm rot="3179564" flipV="1">
              <a:off x="11606610" y="519917"/>
              <a:ext cx="287750" cy="36806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E6286754-855A-554B-8362-10914DF6B21D}"/>
                </a:ext>
              </a:extLst>
            </p:cNvPr>
            <p:cNvCxnSpPr>
              <a:cxnSpLocks/>
            </p:cNvCxnSpPr>
            <p:nvPr/>
          </p:nvCxnSpPr>
          <p:spPr>
            <a:xfrm flipV="1">
              <a:off x="11375457" y="589001"/>
              <a:ext cx="618109" cy="476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C978B477-1B8E-B94E-B6F6-BB203AE449AE}"/>
                </a:ext>
              </a:extLst>
            </p:cNvPr>
            <p:cNvCxnSpPr>
              <a:cxnSpLocks/>
            </p:cNvCxnSpPr>
            <p:nvPr/>
          </p:nvCxnSpPr>
          <p:spPr>
            <a:xfrm flipV="1">
              <a:off x="11648299" y="512799"/>
              <a:ext cx="340502" cy="16347"/>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04" name="Straight Connector 103">
            <a:extLst>
              <a:ext uri="{FF2B5EF4-FFF2-40B4-BE49-F238E27FC236}">
                <a16:creationId xmlns:a16="http://schemas.microsoft.com/office/drawing/2014/main" id="{30DC6D4D-BAFF-B74B-9B31-E650C3CDA5AD}"/>
              </a:ext>
            </a:extLst>
          </p:cNvPr>
          <p:cNvCxnSpPr>
            <a:cxnSpLocks/>
          </p:cNvCxnSpPr>
          <p:nvPr/>
        </p:nvCxnSpPr>
        <p:spPr>
          <a:xfrm rot="18420436" flipV="1">
            <a:off x="11584836" y="733763"/>
            <a:ext cx="340502" cy="1634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447CD56A-C476-4D41-B2AF-7C277FCB0984}"/>
              </a:ext>
            </a:extLst>
          </p:cNvPr>
          <p:cNvCxnSpPr>
            <a:cxnSpLocks/>
          </p:cNvCxnSpPr>
          <p:nvPr/>
        </p:nvCxnSpPr>
        <p:spPr>
          <a:xfrm rot="18420436" flipV="1">
            <a:off x="11401573" y="770415"/>
            <a:ext cx="340502" cy="16347"/>
          </a:xfrm>
          <a:prstGeom prst="line">
            <a:avLst/>
          </a:prstGeom>
        </p:spPr>
        <p:style>
          <a:lnRef idx="1">
            <a:schemeClr val="accent1"/>
          </a:lnRef>
          <a:fillRef idx="0">
            <a:schemeClr val="accent1"/>
          </a:fillRef>
          <a:effectRef idx="0">
            <a:schemeClr val="accent1"/>
          </a:effectRef>
          <a:fontRef idx="minor">
            <a:schemeClr val="tx1"/>
          </a:fontRef>
        </p:style>
      </p:cxnSp>
      <p:sp>
        <p:nvSpPr>
          <p:cNvPr id="58" name="Rounded Rectangle 57">
            <a:extLst>
              <a:ext uri="{FF2B5EF4-FFF2-40B4-BE49-F238E27FC236}">
                <a16:creationId xmlns:a16="http://schemas.microsoft.com/office/drawing/2014/main" id="{6F0D2579-9D3E-AD46-A9F3-6B42076E92DE}"/>
              </a:ext>
            </a:extLst>
          </p:cNvPr>
          <p:cNvSpPr/>
          <p:nvPr/>
        </p:nvSpPr>
        <p:spPr>
          <a:xfrm>
            <a:off x="745700" y="3090309"/>
            <a:ext cx="628650" cy="628650"/>
          </a:xfrm>
          <a:prstGeom prst="round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07783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uk-U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uk-U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 name="Picture 1"/>
          <p:cNvPicPr>
            <a:picLocks noChangeAspect="1"/>
          </p:cNvPicPr>
          <p:nvPr/>
        </p:nvPicPr>
        <p:blipFill>
          <a:blip r:embed="rId3"/>
          <a:stretch>
            <a:fillRect/>
          </a:stretch>
        </p:blipFill>
        <p:spPr>
          <a:xfrm>
            <a:off x="533400" y="1552575"/>
            <a:ext cx="4603965" cy="1680482"/>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4"/>
          <a:stretch>
            <a:fillRect/>
          </a:stretch>
        </p:blipFill>
        <p:spPr>
          <a:xfrm>
            <a:off x="5282225" y="1552575"/>
            <a:ext cx="6352509" cy="4476909"/>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5"/>
          <a:stretch>
            <a:fillRect/>
          </a:stretch>
        </p:blipFill>
        <p:spPr>
          <a:xfrm>
            <a:off x="533400" y="3510642"/>
            <a:ext cx="4603965" cy="2505154"/>
          </a:xfrm>
          <a:prstGeom prst="rect">
            <a:avLst/>
          </a:prstGeom>
          <a:ln>
            <a:noFill/>
          </a:ln>
          <a:effectLst>
            <a:outerShdw blurRad="292100" dist="139700" dir="2700000" algn="tl" rotWithShape="0">
              <a:srgbClr val="333333">
                <a:alpha val="65000"/>
              </a:srgbClr>
            </a:outerShdw>
          </a:effectLst>
        </p:spPr>
      </p:pic>
      <p:sp>
        <p:nvSpPr>
          <p:cNvPr id="10" name="Shape 162">
            <a:extLst>
              <a:ext uri="{FF2B5EF4-FFF2-40B4-BE49-F238E27FC236}">
                <a16:creationId xmlns:a16="http://schemas.microsoft.com/office/drawing/2014/main" id="{E4F8A92A-DCB5-E944-87B8-2DC835F2DE95}"/>
              </a:ext>
            </a:extLst>
          </p:cNvPr>
          <p:cNvSpPr>
            <a:spLocks noGrp="1"/>
          </p:cNvSpPr>
          <p:nvPr>
            <p:ph type="title"/>
          </p:nvPr>
        </p:nvSpPr>
        <p:spPr>
          <a:xfrm>
            <a:off x="533401" y="420690"/>
            <a:ext cx="5008419" cy="984250"/>
          </a:xfrm>
          <a:prstGeom prst="rect">
            <a:avLst/>
          </a:prstGeom>
        </p:spPr>
        <p:txBody>
          <a:bodyPr/>
          <a:lstStyle/>
          <a:p>
            <a:r>
              <a:rPr lang="en-US" b="1" dirty="0">
                <a:solidFill>
                  <a:schemeClr val="accent1">
                    <a:lumMod val="75000"/>
                  </a:schemeClr>
                </a:solidFill>
                <a:effectLst>
                  <a:outerShdw blurRad="60007" dist="310007" dir="7680000" sy="30000" kx="1300200" algn="ctr" rotWithShape="0">
                    <a:prstClr val="black">
                      <a:alpha val="32000"/>
                    </a:prstClr>
                  </a:outerShdw>
                </a:effectLst>
                <a:latin typeface="Helvetica Neue Condensed" panose="02000503000000020004" pitchFamily="2" charset="0"/>
                <a:ea typeface="Helvetica Neue Condensed" panose="02000503000000020004" pitchFamily="2" charset="0"/>
                <a:cs typeface="Helvetica Neue Condensed" panose="02000503000000020004" pitchFamily="2" charset="0"/>
              </a:rPr>
              <a:t>Impound Lot Storage</a:t>
            </a:r>
            <a:endParaRPr b="1" dirty="0">
              <a:solidFill>
                <a:schemeClr val="accent1">
                  <a:lumMod val="75000"/>
                </a:schemeClr>
              </a:solidFill>
              <a:effectLst>
                <a:outerShdw blurRad="60007" dist="310007" dir="7680000" sy="30000" kx="1300200" algn="ctr" rotWithShape="0">
                  <a:prstClr val="black">
                    <a:alpha val="32000"/>
                  </a:prstClr>
                </a:outerShdw>
              </a:effectLst>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cxnSp>
        <p:nvCxnSpPr>
          <p:cNvPr id="11" name="Straight Connector 10">
            <a:extLst>
              <a:ext uri="{FF2B5EF4-FFF2-40B4-BE49-F238E27FC236}">
                <a16:creationId xmlns:a16="http://schemas.microsoft.com/office/drawing/2014/main" id="{C3BB76F4-C30C-D442-8EF5-801E41EF96B4}"/>
              </a:ext>
            </a:extLst>
          </p:cNvPr>
          <p:cNvCxnSpPr>
            <a:cxnSpLocks/>
          </p:cNvCxnSpPr>
          <p:nvPr/>
        </p:nvCxnSpPr>
        <p:spPr>
          <a:xfrm>
            <a:off x="533399" y="1388898"/>
            <a:ext cx="11117402"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Shape 162">
            <a:extLst>
              <a:ext uri="{FF2B5EF4-FFF2-40B4-BE49-F238E27FC236}">
                <a16:creationId xmlns:a16="http://schemas.microsoft.com/office/drawing/2014/main" id="{B5EDE5EB-CC02-3C49-9172-E37DC9121F22}"/>
              </a:ext>
            </a:extLst>
          </p:cNvPr>
          <p:cNvSpPr txBox="1">
            <a:spLocks/>
          </p:cNvSpPr>
          <p:nvPr/>
        </p:nvSpPr>
        <p:spPr>
          <a:xfrm>
            <a:off x="6642382" y="420690"/>
            <a:ext cx="5008419" cy="984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lumMod val="50000"/>
                  </a:prst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$1,786,392</a:t>
            </a:r>
          </a:p>
        </p:txBody>
      </p:sp>
      <p:grpSp>
        <p:nvGrpSpPr>
          <p:cNvPr id="9" name="Group 8">
            <a:extLst>
              <a:ext uri="{FF2B5EF4-FFF2-40B4-BE49-F238E27FC236}">
                <a16:creationId xmlns:a16="http://schemas.microsoft.com/office/drawing/2014/main" id="{661E33EB-483B-4A44-8962-ABD79E182475}"/>
              </a:ext>
            </a:extLst>
          </p:cNvPr>
          <p:cNvGrpSpPr/>
          <p:nvPr/>
        </p:nvGrpSpPr>
        <p:grpSpPr>
          <a:xfrm>
            <a:off x="9501085" y="777499"/>
            <a:ext cx="2148114" cy="476249"/>
            <a:chOff x="9878449" y="762985"/>
            <a:chExt cx="2148114" cy="476249"/>
          </a:xfrm>
        </p:grpSpPr>
        <p:sp>
          <p:nvSpPr>
            <p:cNvPr id="13" name="TextBox 12">
              <a:extLst>
                <a:ext uri="{FF2B5EF4-FFF2-40B4-BE49-F238E27FC236}">
                  <a16:creationId xmlns:a16="http://schemas.microsoft.com/office/drawing/2014/main" id="{8286E4A3-E5D9-814F-B24A-89617D91EB63}"/>
                </a:ext>
              </a:extLst>
            </p:cNvPr>
            <p:cNvSpPr txBox="1"/>
            <p:nvPr/>
          </p:nvSpPr>
          <p:spPr>
            <a:xfrm>
              <a:off x="9878449" y="842091"/>
              <a:ext cx="2148114" cy="318036"/>
            </a:xfrm>
            <a:prstGeom prst="rect">
              <a:avLst/>
            </a:prstGeom>
            <a:solidFill>
              <a:srgbClr val="FF880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Narrow" panose="020B0604020202020204" pitchFamily="34" charset="0"/>
                  <a:ea typeface="Helvetica Neue Thin" panose="020B0403020202020204" pitchFamily="34" charset="0"/>
                  <a:cs typeface="Arial Narrow" panose="020B0604020202020204" pitchFamily="34" charset="0"/>
                  <a:sym typeface="Helvetica Neue Light"/>
                </a:rPr>
                <a:t> impound lot storage</a:t>
              </a:r>
            </a:p>
          </p:txBody>
        </p:sp>
        <p:sp>
          <p:nvSpPr>
            <p:cNvPr id="14" name="Rectangle 13">
              <a:extLst>
                <a:ext uri="{FF2B5EF4-FFF2-40B4-BE49-F238E27FC236}">
                  <a16:creationId xmlns:a16="http://schemas.microsoft.com/office/drawing/2014/main" id="{F420C3FE-8A37-104C-8132-159CD6F8ABAE}"/>
                </a:ext>
              </a:extLst>
            </p:cNvPr>
            <p:cNvSpPr/>
            <p:nvPr/>
          </p:nvSpPr>
          <p:spPr>
            <a:xfrm>
              <a:off x="10252763" y="762985"/>
              <a:ext cx="1399487" cy="476249"/>
            </a:xfrm>
            <a:prstGeom prst="rect">
              <a:avLst/>
            </a:prstGeom>
            <a:noFill/>
          </p:spPr>
          <p:txBody>
            <a:bodyPr wrap="none" lIns="91440" tIns="45720" rIns="91440" bIns="4572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ln w="12700">
                    <a:noFill/>
                    <a:prstDash val="solid"/>
                  </a:ln>
                  <a:solidFill>
                    <a:sysClr val="windowText" lastClr="00000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TOLEDO</a:t>
              </a:r>
              <a:endParaRPr kumimoji="0" lang="en-US" sz="5400" b="1" i="0" u="none" strike="noStrike" kern="1200" cap="none" spc="0" normalizeH="0" baseline="0" noProof="0" dirty="0">
                <a:ln w="12700">
                  <a:noFill/>
                  <a:prstDash val="solid"/>
                </a:ln>
                <a:solidFill>
                  <a:sysClr val="windowText" lastClr="00000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2700">
                    <a:noFill/>
                    <a:prstDash val="solid"/>
                  </a:ln>
                  <a:solidFill>
                    <a:sysClr val="windowText" lastClr="00000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OHIO</a:t>
              </a:r>
            </a:p>
          </p:txBody>
        </p:sp>
      </p:grpSp>
    </p:spTree>
    <p:extLst>
      <p:ext uri="{BB962C8B-B14F-4D97-AF65-F5344CB8AC3E}">
        <p14:creationId xmlns:p14="http://schemas.microsoft.com/office/powerpoint/2010/main" val="31253902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3000"/>
                <a:lumOff val="57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1" name="TextBox 40">
            <a:extLst>
              <a:ext uri="{FF2B5EF4-FFF2-40B4-BE49-F238E27FC236}">
                <a16:creationId xmlns:a16="http://schemas.microsoft.com/office/drawing/2014/main" id="{22504166-7832-C345-9C06-271A87715E48}"/>
              </a:ext>
            </a:extLst>
          </p:cNvPr>
          <p:cNvSpPr txBox="1"/>
          <p:nvPr/>
        </p:nvSpPr>
        <p:spPr>
          <a:xfrm>
            <a:off x="136988" y="231839"/>
            <a:ext cx="11921661" cy="769441"/>
          </a:xfrm>
          <a:prstGeom prst="rect">
            <a:avLst/>
          </a:prstGeom>
          <a:solidFill>
            <a:schemeClr val="bg1"/>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4472C4">
                    <a:lumMod val="75000"/>
                  </a:srgbClr>
                </a:solidFill>
                <a:effectLst>
                  <a:outerShdw blurRad="60007" dist="310007" dir="7680000" sy="30000" kx="1300200" algn="ctr" rotWithShape="0">
                    <a:prstClr val="black">
                      <a:alpha val="32000"/>
                    </a:prstClr>
                  </a:outerShdw>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(Out) Source to Private or Public Agency</a:t>
            </a:r>
          </a:p>
        </p:txBody>
      </p:sp>
      <p:pic>
        <p:nvPicPr>
          <p:cNvPr id="62" name="Picture 61">
            <a:extLst>
              <a:ext uri="{FF2B5EF4-FFF2-40B4-BE49-F238E27FC236}">
                <a16:creationId xmlns:a16="http://schemas.microsoft.com/office/drawing/2014/main" id="{8CAE440D-D7EF-194A-A68E-E5FB46A4B6FA}"/>
              </a:ext>
            </a:extLst>
          </p:cNvPr>
          <p:cNvPicPr>
            <a:picLocks noChangeAspect="1"/>
          </p:cNvPicPr>
          <p:nvPr/>
        </p:nvPicPr>
        <p:blipFill>
          <a:blip r:embed="rId2"/>
          <a:stretch>
            <a:fillRect/>
          </a:stretch>
        </p:blipFill>
        <p:spPr>
          <a:xfrm>
            <a:off x="10274300" y="6077503"/>
            <a:ext cx="1887534" cy="512664"/>
          </a:xfrm>
          <a:prstGeom prst="rect">
            <a:avLst/>
          </a:prstGeom>
        </p:spPr>
      </p:pic>
      <p:pic>
        <p:nvPicPr>
          <p:cNvPr id="66" name="Picture 65">
            <a:extLst>
              <a:ext uri="{FF2B5EF4-FFF2-40B4-BE49-F238E27FC236}">
                <a16:creationId xmlns:a16="http://schemas.microsoft.com/office/drawing/2014/main" id="{DA6A7033-9EBB-0840-80BF-0FE7A875E1FA}"/>
              </a:ext>
            </a:extLst>
          </p:cNvPr>
          <p:cNvPicPr>
            <a:picLocks noChangeAspect="1"/>
          </p:cNvPicPr>
          <p:nvPr/>
        </p:nvPicPr>
        <p:blipFill>
          <a:blip r:embed="rId3"/>
          <a:stretch>
            <a:fillRect/>
          </a:stretch>
        </p:blipFill>
        <p:spPr>
          <a:xfrm>
            <a:off x="4151326" y="4914901"/>
            <a:ext cx="8010507" cy="1922855"/>
          </a:xfrm>
          <a:prstGeom prst="rect">
            <a:avLst/>
          </a:prstGeom>
        </p:spPr>
      </p:pic>
      <p:pic>
        <p:nvPicPr>
          <p:cNvPr id="2" name="Picture 1">
            <a:extLst>
              <a:ext uri="{FF2B5EF4-FFF2-40B4-BE49-F238E27FC236}">
                <a16:creationId xmlns:a16="http://schemas.microsoft.com/office/drawing/2014/main" id="{64032167-EEA8-CD48-B0E6-797368AE64EC}"/>
              </a:ext>
            </a:extLst>
          </p:cNvPr>
          <p:cNvPicPr>
            <a:picLocks noChangeAspect="1"/>
          </p:cNvPicPr>
          <p:nvPr/>
        </p:nvPicPr>
        <p:blipFill>
          <a:blip r:embed="rId4"/>
          <a:stretch>
            <a:fillRect/>
          </a:stretch>
        </p:blipFill>
        <p:spPr>
          <a:xfrm>
            <a:off x="508772" y="1384362"/>
            <a:ext cx="3009900" cy="5205805"/>
          </a:xfrm>
          <a:prstGeom prst="rect">
            <a:avLst/>
          </a:prstGeom>
        </p:spPr>
      </p:pic>
      <p:sp>
        <p:nvSpPr>
          <p:cNvPr id="3" name="Rounded Rectangle 2">
            <a:extLst>
              <a:ext uri="{FF2B5EF4-FFF2-40B4-BE49-F238E27FC236}">
                <a16:creationId xmlns:a16="http://schemas.microsoft.com/office/drawing/2014/main" id="{20A76A00-4D7E-374A-9CAF-5BF181076D5A}"/>
              </a:ext>
            </a:extLst>
          </p:cNvPr>
          <p:cNvSpPr/>
          <p:nvPr/>
        </p:nvSpPr>
        <p:spPr>
          <a:xfrm>
            <a:off x="742951" y="2300288"/>
            <a:ext cx="628650" cy="628650"/>
          </a:xfrm>
          <a:prstGeom prst="round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2874B2B4-C5EA-DF4F-9F92-D53A034C77BA}"/>
              </a:ext>
            </a:extLst>
          </p:cNvPr>
          <p:cNvSpPr txBox="1"/>
          <p:nvPr/>
        </p:nvSpPr>
        <p:spPr>
          <a:xfrm>
            <a:off x="1605780" y="2296371"/>
            <a:ext cx="149772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City-provided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Service</a:t>
            </a:r>
          </a:p>
        </p:txBody>
      </p:sp>
      <p:sp>
        <p:nvSpPr>
          <p:cNvPr id="10" name="TextBox 9">
            <a:extLst>
              <a:ext uri="{FF2B5EF4-FFF2-40B4-BE49-F238E27FC236}">
                <a16:creationId xmlns:a16="http://schemas.microsoft.com/office/drawing/2014/main" id="{91CD1979-4D5F-394D-9761-F1B3A1A907A9}"/>
              </a:ext>
            </a:extLst>
          </p:cNvPr>
          <p:cNvSpPr txBox="1"/>
          <p:nvPr/>
        </p:nvSpPr>
        <p:spPr>
          <a:xfrm>
            <a:off x="1579194" y="3087226"/>
            <a:ext cx="149772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Public/Private Partnership</a:t>
            </a:r>
          </a:p>
        </p:txBody>
      </p:sp>
      <p:sp>
        <p:nvSpPr>
          <p:cNvPr id="11" name="Rounded Rectangle 10">
            <a:extLst>
              <a:ext uri="{FF2B5EF4-FFF2-40B4-BE49-F238E27FC236}">
                <a16:creationId xmlns:a16="http://schemas.microsoft.com/office/drawing/2014/main" id="{84BDB737-38F8-4542-8C2B-B4C6BC5A9884}"/>
              </a:ext>
            </a:extLst>
          </p:cNvPr>
          <p:cNvSpPr/>
          <p:nvPr/>
        </p:nvSpPr>
        <p:spPr>
          <a:xfrm>
            <a:off x="742951" y="3878416"/>
            <a:ext cx="628650" cy="62865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FFFF00"/>
              </a:highligh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D34D978-D486-8F49-B9A1-04EFE29B2B73}"/>
              </a:ext>
            </a:extLst>
          </p:cNvPr>
          <p:cNvSpPr txBox="1"/>
          <p:nvPr/>
        </p:nvSpPr>
        <p:spPr>
          <a:xfrm>
            <a:off x="1579194" y="3882181"/>
            <a:ext cx="149772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Out-source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Service</a:t>
            </a:r>
          </a:p>
        </p:txBody>
      </p:sp>
      <p:sp>
        <p:nvSpPr>
          <p:cNvPr id="13" name="Rounded Rectangle 12">
            <a:extLst>
              <a:ext uri="{FF2B5EF4-FFF2-40B4-BE49-F238E27FC236}">
                <a16:creationId xmlns:a16="http://schemas.microsoft.com/office/drawing/2014/main" id="{3A08584F-37A6-BA47-98AA-4980584C2388}"/>
              </a:ext>
            </a:extLst>
          </p:cNvPr>
          <p:cNvSpPr/>
          <p:nvPr/>
        </p:nvSpPr>
        <p:spPr>
          <a:xfrm>
            <a:off x="742951" y="4673371"/>
            <a:ext cx="628650" cy="628650"/>
          </a:xfrm>
          <a:prstGeom prst="round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0CBF676D-0ACB-9448-A233-FE6419386474}"/>
              </a:ext>
            </a:extLst>
          </p:cNvPr>
          <p:cNvSpPr txBox="1"/>
          <p:nvPr/>
        </p:nvSpPr>
        <p:spPr>
          <a:xfrm>
            <a:off x="1579194" y="4677136"/>
            <a:ext cx="149772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In-source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Service</a:t>
            </a:r>
          </a:p>
        </p:txBody>
      </p:sp>
      <p:sp>
        <p:nvSpPr>
          <p:cNvPr id="17" name="TextBox 16">
            <a:extLst>
              <a:ext uri="{FF2B5EF4-FFF2-40B4-BE49-F238E27FC236}">
                <a16:creationId xmlns:a16="http://schemas.microsoft.com/office/drawing/2014/main" id="{8075CC86-3FC9-3044-84F9-E0D6CE0A206D}"/>
              </a:ext>
            </a:extLst>
          </p:cNvPr>
          <p:cNvSpPr txBox="1"/>
          <p:nvPr/>
        </p:nvSpPr>
        <p:spPr>
          <a:xfrm>
            <a:off x="4030651" y="1898084"/>
            <a:ext cx="7565258" cy="23698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venir Light" panose="020B0402020203020204" pitchFamily="34" charset="77"/>
              <a:ea typeface="Helvetica Neue Condensed Black" panose="02000503000000020004" pitchFamily="2" charset="0"/>
              <a:cs typeface="Helvetica Neue Condensed Black"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Leaf Pick-Up: </a:t>
            </a:r>
            <a:r>
              <a:rPr kumimoji="0" lang="en-US" sz="2800" b="0" i="0" u="none" strike="noStrike" kern="1200" cap="none" spc="0" normalizeH="0" baseline="0" noProof="0" dirty="0">
                <a:ln>
                  <a:noFill/>
                </a:ln>
                <a:solidFill>
                  <a:prstClr val="white"/>
                </a:solidFill>
                <a:effectLst/>
                <a:uLnTx/>
                <a:uFillTx/>
                <a:latin typeface="Avenir Light" panose="020B0402020203020204" pitchFamily="34" charset="77"/>
                <a:ea typeface="Helvetica Neue Condensed Black" panose="02000503000000020004" pitchFamily="2" charset="0"/>
                <a:cs typeface="Helvetica Neue Condensed Black" panose="02000503000000020004" pitchFamily="2" charset="0"/>
              </a:rPr>
              <a:t>outside agency wishes to propose providing entirely a service, and may charge the City, or customers of the service entirely</a:t>
            </a:r>
          </a:p>
        </p:txBody>
      </p:sp>
      <p:cxnSp>
        <p:nvCxnSpPr>
          <p:cNvPr id="61" name="Straight Connector 60">
            <a:extLst>
              <a:ext uri="{FF2B5EF4-FFF2-40B4-BE49-F238E27FC236}">
                <a16:creationId xmlns:a16="http://schemas.microsoft.com/office/drawing/2014/main" id="{D7F0AEBC-8F31-B842-A79A-928814BCFB1B}"/>
              </a:ext>
            </a:extLst>
          </p:cNvPr>
          <p:cNvCxnSpPr/>
          <p:nvPr/>
        </p:nvCxnSpPr>
        <p:spPr>
          <a:xfrm>
            <a:off x="185735" y="317566"/>
            <a:ext cx="16144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E295A677-F975-9F42-890A-DAFA3BB98672}"/>
              </a:ext>
            </a:extLst>
          </p:cNvPr>
          <p:cNvCxnSpPr>
            <a:cxnSpLocks/>
          </p:cNvCxnSpPr>
          <p:nvPr/>
        </p:nvCxnSpPr>
        <p:spPr>
          <a:xfrm>
            <a:off x="195258" y="355662"/>
            <a:ext cx="1176343"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10A45CF-3727-684D-8F0E-6025D19B0D8D}"/>
              </a:ext>
            </a:extLst>
          </p:cNvPr>
          <p:cNvCxnSpPr>
            <a:cxnSpLocks/>
          </p:cNvCxnSpPr>
          <p:nvPr/>
        </p:nvCxnSpPr>
        <p:spPr>
          <a:xfrm>
            <a:off x="304796" y="393761"/>
            <a:ext cx="8953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511EE9F5-8FC7-B44A-833D-2AC62DF9EB0E}"/>
              </a:ext>
            </a:extLst>
          </p:cNvPr>
          <p:cNvCxnSpPr>
            <a:cxnSpLocks/>
          </p:cNvCxnSpPr>
          <p:nvPr/>
        </p:nvCxnSpPr>
        <p:spPr>
          <a:xfrm>
            <a:off x="385758" y="431859"/>
            <a:ext cx="8953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084E9ED-AD2A-3F4C-8056-84A9EEB30048}"/>
              </a:ext>
            </a:extLst>
          </p:cNvPr>
          <p:cNvCxnSpPr>
            <a:cxnSpLocks/>
          </p:cNvCxnSpPr>
          <p:nvPr/>
        </p:nvCxnSpPr>
        <p:spPr>
          <a:xfrm>
            <a:off x="138098" y="455669"/>
            <a:ext cx="895354"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20CD47AA-6EF6-D549-B001-3E801A14B585}"/>
              </a:ext>
            </a:extLst>
          </p:cNvPr>
          <p:cNvCxnSpPr>
            <a:cxnSpLocks/>
          </p:cNvCxnSpPr>
          <p:nvPr/>
        </p:nvCxnSpPr>
        <p:spPr>
          <a:xfrm>
            <a:off x="290498" y="522343"/>
            <a:ext cx="45245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CC1D5B34-6C53-8A45-A0D1-23075D27FC6D}"/>
              </a:ext>
            </a:extLst>
          </p:cNvPr>
          <p:cNvCxnSpPr>
            <a:cxnSpLocks/>
          </p:cNvCxnSpPr>
          <p:nvPr/>
        </p:nvCxnSpPr>
        <p:spPr>
          <a:xfrm>
            <a:off x="400034" y="560441"/>
            <a:ext cx="45245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9EB299BD-22DE-8D43-91D1-AD97BD3251FC}"/>
              </a:ext>
            </a:extLst>
          </p:cNvPr>
          <p:cNvCxnSpPr>
            <a:cxnSpLocks/>
          </p:cNvCxnSpPr>
          <p:nvPr/>
        </p:nvCxnSpPr>
        <p:spPr>
          <a:xfrm>
            <a:off x="252387" y="584250"/>
            <a:ext cx="452453"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1032C50A-1C5C-224B-8694-D9279903E243}"/>
              </a:ext>
            </a:extLst>
          </p:cNvPr>
          <p:cNvCxnSpPr>
            <a:cxnSpLocks/>
          </p:cNvCxnSpPr>
          <p:nvPr/>
        </p:nvCxnSpPr>
        <p:spPr>
          <a:xfrm>
            <a:off x="276197" y="650923"/>
            <a:ext cx="30005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111B96D7-677C-C948-BFAC-B3CF180E0D04}"/>
              </a:ext>
            </a:extLst>
          </p:cNvPr>
          <p:cNvCxnSpPr>
            <a:cxnSpLocks/>
          </p:cNvCxnSpPr>
          <p:nvPr/>
        </p:nvCxnSpPr>
        <p:spPr>
          <a:xfrm>
            <a:off x="285720" y="703308"/>
            <a:ext cx="11431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F80294BC-F9E4-7C4D-B158-5066F8B1148F}"/>
              </a:ext>
            </a:extLst>
          </p:cNvPr>
          <p:cNvCxnSpPr>
            <a:cxnSpLocks/>
          </p:cNvCxnSpPr>
          <p:nvPr/>
        </p:nvCxnSpPr>
        <p:spPr>
          <a:xfrm>
            <a:off x="309531" y="755692"/>
            <a:ext cx="11431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F9C3B80F-9259-F248-B9EB-CBB36A139FCE}"/>
              </a:ext>
            </a:extLst>
          </p:cNvPr>
          <p:cNvCxnSpPr>
            <a:cxnSpLocks/>
          </p:cNvCxnSpPr>
          <p:nvPr/>
        </p:nvCxnSpPr>
        <p:spPr>
          <a:xfrm>
            <a:off x="252380" y="784268"/>
            <a:ext cx="114314"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75" name="Group 74">
            <a:extLst>
              <a:ext uri="{FF2B5EF4-FFF2-40B4-BE49-F238E27FC236}">
                <a16:creationId xmlns:a16="http://schemas.microsoft.com/office/drawing/2014/main" id="{5977C800-96A6-2D4B-9B8F-29A298CE3DAF}"/>
              </a:ext>
            </a:extLst>
          </p:cNvPr>
          <p:cNvGrpSpPr/>
          <p:nvPr/>
        </p:nvGrpSpPr>
        <p:grpSpPr>
          <a:xfrm rot="10800000">
            <a:off x="10274300" y="474722"/>
            <a:ext cx="1662125" cy="466702"/>
            <a:chOff x="1004883" y="612838"/>
            <a:chExt cx="1662125" cy="466702"/>
          </a:xfrm>
        </p:grpSpPr>
        <p:cxnSp>
          <p:nvCxnSpPr>
            <p:cNvPr id="76" name="Straight Connector 75">
              <a:extLst>
                <a:ext uri="{FF2B5EF4-FFF2-40B4-BE49-F238E27FC236}">
                  <a16:creationId xmlns:a16="http://schemas.microsoft.com/office/drawing/2014/main" id="{5FAE68F3-E65D-864D-A195-79830D1AD556}"/>
                </a:ext>
              </a:extLst>
            </p:cNvPr>
            <p:cNvCxnSpPr>
              <a:cxnSpLocks/>
            </p:cNvCxnSpPr>
            <p:nvPr/>
          </p:nvCxnSpPr>
          <p:spPr>
            <a:xfrm flipH="1">
              <a:off x="1052520" y="612838"/>
              <a:ext cx="16144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40F279CE-457F-0344-B40F-99EA9F98A8C6}"/>
                </a:ext>
              </a:extLst>
            </p:cNvPr>
            <p:cNvCxnSpPr>
              <a:cxnSpLocks/>
            </p:cNvCxnSpPr>
            <p:nvPr/>
          </p:nvCxnSpPr>
          <p:spPr>
            <a:xfrm flipH="1">
              <a:off x="1252543" y="727131"/>
              <a:ext cx="8953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96D1BB8-3B15-0444-8DCC-440211880CE2}"/>
                </a:ext>
              </a:extLst>
            </p:cNvPr>
            <p:cNvCxnSpPr>
              <a:cxnSpLocks/>
            </p:cNvCxnSpPr>
            <p:nvPr/>
          </p:nvCxnSpPr>
          <p:spPr>
            <a:xfrm flipH="1">
              <a:off x="1004883" y="750941"/>
              <a:ext cx="8953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A0E4ED7-3C83-DB46-9117-3A045B981460}"/>
                </a:ext>
              </a:extLst>
            </p:cNvPr>
            <p:cNvCxnSpPr>
              <a:cxnSpLocks/>
            </p:cNvCxnSpPr>
            <p:nvPr/>
          </p:nvCxnSpPr>
          <p:spPr>
            <a:xfrm flipH="1">
              <a:off x="1119172" y="879522"/>
              <a:ext cx="45245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57E6B854-309E-DC4A-8BF6-C3EEEF9BD7DB}"/>
                </a:ext>
              </a:extLst>
            </p:cNvPr>
            <p:cNvCxnSpPr>
              <a:cxnSpLocks/>
            </p:cNvCxnSpPr>
            <p:nvPr/>
          </p:nvCxnSpPr>
          <p:spPr>
            <a:xfrm flipH="1">
              <a:off x="1142982" y="946195"/>
              <a:ext cx="30005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B2B65309-2B38-8D4D-829E-C6AB79705DBD}"/>
                </a:ext>
              </a:extLst>
            </p:cNvPr>
            <p:cNvCxnSpPr>
              <a:cxnSpLocks/>
            </p:cNvCxnSpPr>
            <p:nvPr/>
          </p:nvCxnSpPr>
          <p:spPr>
            <a:xfrm flipH="1">
              <a:off x="1119165" y="1079540"/>
              <a:ext cx="114314"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82" name="Group 81">
            <a:extLst>
              <a:ext uri="{FF2B5EF4-FFF2-40B4-BE49-F238E27FC236}">
                <a16:creationId xmlns:a16="http://schemas.microsoft.com/office/drawing/2014/main" id="{E80E77E7-2E3C-1B4F-B2BE-4F4719B8DE29}"/>
              </a:ext>
            </a:extLst>
          </p:cNvPr>
          <p:cNvGrpSpPr/>
          <p:nvPr/>
        </p:nvGrpSpPr>
        <p:grpSpPr>
          <a:xfrm rot="15230630" flipH="1">
            <a:off x="243049" y="379073"/>
            <a:ext cx="429932" cy="293622"/>
            <a:chOff x="1004883" y="612838"/>
            <a:chExt cx="1662125" cy="466702"/>
          </a:xfrm>
        </p:grpSpPr>
        <p:cxnSp>
          <p:nvCxnSpPr>
            <p:cNvPr id="83" name="Straight Connector 82">
              <a:extLst>
                <a:ext uri="{FF2B5EF4-FFF2-40B4-BE49-F238E27FC236}">
                  <a16:creationId xmlns:a16="http://schemas.microsoft.com/office/drawing/2014/main" id="{8FC5E847-30B8-F74E-8C65-925DBB68CFE2}"/>
                </a:ext>
              </a:extLst>
            </p:cNvPr>
            <p:cNvCxnSpPr>
              <a:cxnSpLocks/>
            </p:cNvCxnSpPr>
            <p:nvPr/>
          </p:nvCxnSpPr>
          <p:spPr>
            <a:xfrm flipH="1">
              <a:off x="1052520" y="612838"/>
              <a:ext cx="16144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2895544F-D064-0543-996E-EE504EE2A54F}"/>
                </a:ext>
              </a:extLst>
            </p:cNvPr>
            <p:cNvCxnSpPr>
              <a:cxnSpLocks/>
            </p:cNvCxnSpPr>
            <p:nvPr/>
          </p:nvCxnSpPr>
          <p:spPr>
            <a:xfrm flipH="1">
              <a:off x="1252543" y="727131"/>
              <a:ext cx="8953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4C8FE150-ACEA-614E-99E4-680C9024039F}"/>
                </a:ext>
              </a:extLst>
            </p:cNvPr>
            <p:cNvCxnSpPr>
              <a:cxnSpLocks/>
            </p:cNvCxnSpPr>
            <p:nvPr/>
          </p:nvCxnSpPr>
          <p:spPr>
            <a:xfrm flipH="1">
              <a:off x="1004883" y="750941"/>
              <a:ext cx="8953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2DB533D3-D3BA-7449-A0D4-F1343A4388FA}"/>
                </a:ext>
              </a:extLst>
            </p:cNvPr>
            <p:cNvCxnSpPr>
              <a:cxnSpLocks/>
            </p:cNvCxnSpPr>
            <p:nvPr/>
          </p:nvCxnSpPr>
          <p:spPr>
            <a:xfrm flipH="1">
              <a:off x="1119172" y="879522"/>
              <a:ext cx="45245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7DCE5ACC-ACAA-BD40-A00D-31B9EAF91304}"/>
                </a:ext>
              </a:extLst>
            </p:cNvPr>
            <p:cNvCxnSpPr>
              <a:cxnSpLocks/>
            </p:cNvCxnSpPr>
            <p:nvPr/>
          </p:nvCxnSpPr>
          <p:spPr>
            <a:xfrm flipH="1">
              <a:off x="1142982" y="946195"/>
              <a:ext cx="30005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2E3D1B25-C589-A44F-8CB8-9C51508F1559}"/>
                </a:ext>
              </a:extLst>
            </p:cNvPr>
            <p:cNvCxnSpPr>
              <a:cxnSpLocks/>
            </p:cNvCxnSpPr>
            <p:nvPr/>
          </p:nvCxnSpPr>
          <p:spPr>
            <a:xfrm flipH="1">
              <a:off x="1119165" y="1079540"/>
              <a:ext cx="114314" cy="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89" name="Straight Connector 88">
            <a:extLst>
              <a:ext uri="{FF2B5EF4-FFF2-40B4-BE49-F238E27FC236}">
                <a16:creationId xmlns:a16="http://schemas.microsoft.com/office/drawing/2014/main" id="{DFA46FA6-1230-2440-A713-B4B713219FDC}"/>
              </a:ext>
            </a:extLst>
          </p:cNvPr>
          <p:cNvCxnSpPr>
            <a:cxnSpLocks/>
          </p:cNvCxnSpPr>
          <p:nvPr/>
        </p:nvCxnSpPr>
        <p:spPr>
          <a:xfrm>
            <a:off x="271145" y="268901"/>
            <a:ext cx="118892" cy="464104"/>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C99F2C31-A61B-D44E-B42E-E6847E3E0FA5}"/>
              </a:ext>
            </a:extLst>
          </p:cNvPr>
          <p:cNvCxnSpPr>
            <a:cxnSpLocks/>
          </p:cNvCxnSpPr>
          <p:nvPr/>
        </p:nvCxnSpPr>
        <p:spPr>
          <a:xfrm>
            <a:off x="366703" y="284216"/>
            <a:ext cx="88102" cy="35716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CA79CD8E-6A38-A442-9B05-B53ECE7FC294}"/>
              </a:ext>
            </a:extLst>
          </p:cNvPr>
          <p:cNvCxnSpPr>
            <a:cxnSpLocks/>
          </p:cNvCxnSpPr>
          <p:nvPr/>
        </p:nvCxnSpPr>
        <p:spPr>
          <a:xfrm>
            <a:off x="504815" y="265163"/>
            <a:ext cx="50012" cy="23337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2D291992-65D9-2142-A334-7AE866956D4E}"/>
              </a:ext>
            </a:extLst>
          </p:cNvPr>
          <p:cNvCxnSpPr>
            <a:cxnSpLocks/>
          </p:cNvCxnSpPr>
          <p:nvPr/>
        </p:nvCxnSpPr>
        <p:spPr>
          <a:xfrm rot="10800000" flipH="1">
            <a:off x="11050594" y="869994"/>
            <a:ext cx="8953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4A68EC41-721E-F64C-91A0-7A5CDAAA5945}"/>
              </a:ext>
            </a:extLst>
          </p:cNvPr>
          <p:cNvCxnSpPr>
            <a:cxnSpLocks/>
          </p:cNvCxnSpPr>
          <p:nvPr/>
        </p:nvCxnSpPr>
        <p:spPr>
          <a:xfrm>
            <a:off x="10602914" y="893803"/>
            <a:ext cx="1343034" cy="1905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94" name="Group 93">
            <a:extLst>
              <a:ext uri="{FF2B5EF4-FFF2-40B4-BE49-F238E27FC236}">
                <a16:creationId xmlns:a16="http://schemas.microsoft.com/office/drawing/2014/main" id="{4A5B1741-19A9-784B-B703-49569EAC1AAA}"/>
              </a:ext>
            </a:extLst>
          </p:cNvPr>
          <p:cNvGrpSpPr/>
          <p:nvPr/>
        </p:nvGrpSpPr>
        <p:grpSpPr>
          <a:xfrm>
            <a:off x="11218067" y="512799"/>
            <a:ext cx="823129" cy="252417"/>
            <a:chOff x="11218067" y="512799"/>
            <a:chExt cx="823129" cy="252417"/>
          </a:xfrm>
        </p:grpSpPr>
        <p:cxnSp>
          <p:nvCxnSpPr>
            <p:cNvPr id="95" name="Straight Connector 94">
              <a:extLst>
                <a:ext uri="{FF2B5EF4-FFF2-40B4-BE49-F238E27FC236}">
                  <a16:creationId xmlns:a16="http://schemas.microsoft.com/office/drawing/2014/main" id="{BD418019-C112-AC41-ABD0-B017C5884A3D}"/>
                </a:ext>
              </a:extLst>
            </p:cNvPr>
            <p:cNvCxnSpPr>
              <a:cxnSpLocks/>
            </p:cNvCxnSpPr>
            <p:nvPr/>
          </p:nvCxnSpPr>
          <p:spPr>
            <a:xfrm>
              <a:off x="11353494" y="755692"/>
              <a:ext cx="687702" cy="9524"/>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32D59F78-53D4-4249-8BCE-75E41E76B41A}"/>
                </a:ext>
              </a:extLst>
            </p:cNvPr>
            <p:cNvCxnSpPr>
              <a:cxnSpLocks/>
            </p:cNvCxnSpPr>
            <p:nvPr/>
          </p:nvCxnSpPr>
          <p:spPr>
            <a:xfrm flipV="1">
              <a:off x="11218067" y="708069"/>
              <a:ext cx="765978" cy="4760"/>
            </a:xfrm>
            <a:prstGeom prst="line">
              <a:avLst/>
            </a:prstGeom>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98E3D303-D5D9-3C4D-86B2-D312625D21D0}"/>
                </a:ext>
              </a:extLst>
            </p:cNvPr>
            <p:cNvCxnSpPr>
              <a:cxnSpLocks/>
            </p:cNvCxnSpPr>
            <p:nvPr/>
          </p:nvCxnSpPr>
          <p:spPr>
            <a:xfrm flipV="1">
              <a:off x="11375457" y="589001"/>
              <a:ext cx="618109" cy="476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E694E357-4559-C243-98AE-CF845D856215}"/>
                </a:ext>
              </a:extLst>
            </p:cNvPr>
            <p:cNvCxnSpPr>
              <a:cxnSpLocks/>
            </p:cNvCxnSpPr>
            <p:nvPr/>
          </p:nvCxnSpPr>
          <p:spPr>
            <a:xfrm flipV="1">
              <a:off x="11648299" y="512799"/>
              <a:ext cx="340502" cy="1634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99" name="Group 98">
            <a:extLst>
              <a:ext uri="{FF2B5EF4-FFF2-40B4-BE49-F238E27FC236}">
                <a16:creationId xmlns:a16="http://schemas.microsoft.com/office/drawing/2014/main" id="{742AD6F1-FE50-B341-B68E-8762BA6D1AC8}"/>
              </a:ext>
            </a:extLst>
          </p:cNvPr>
          <p:cNvGrpSpPr/>
          <p:nvPr/>
        </p:nvGrpSpPr>
        <p:grpSpPr>
          <a:xfrm rot="18420436">
            <a:off x="11494459" y="576814"/>
            <a:ext cx="618109" cy="402497"/>
            <a:chOff x="11375457" y="512799"/>
            <a:chExt cx="618109" cy="402497"/>
          </a:xfrm>
        </p:grpSpPr>
        <p:cxnSp>
          <p:nvCxnSpPr>
            <p:cNvPr id="100" name="Straight Connector 99">
              <a:extLst>
                <a:ext uri="{FF2B5EF4-FFF2-40B4-BE49-F238E27FC236}">
                  <a16:creationId xmlns:a16="http://schemas.microsoft.com/office/drawing/2014/main" id="{4E44B661-C7AF-0B41-AE69-797C46DE3A3A}"/>
                </a:ext>
              </a:extLst>
            </p:cNvPr>
            <p:cNvCxnSpPr>
              <a:cxnSpLocks/>
            </p:cNvCxnSpPr>
            <p:nvPr/>
          </p:nvCxnSpPr>
          <p:spPr>
            <a:xfrm rot="3179564" flipV="1">
              <a:off x="11636980" y="563713"/>
              <a:ext cx="307351" cy="3958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DA50D31-FC70-124E-8B79-86FE9143F57F}"/>
                </a:ext>
              </a:extLst>
            </p:cNvPr>
            <p:cNvCxnSpPr>
              <a:cxnSpLocks/>
            </p:cNvCxnSpPr>
            <p:nvPr/>
          </p:nvCxnSpPr>
          <p:spPr>
            <a:xfrm rot="3179564" flipV="1">
              <a:off x="11606610" y="519917"/>
              <a:ext cx="287750" cy="36806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E6286754-855A-554B-8362-10914DF6B21D}"/>
                </a:ext>
              </a:extLst>
            </p:cNvPr>
            <p:cNvCxnSpPr>
              <a:cxnSpLocks/>
            </p:cNvCxnSpPr>
            <p:nvPr/>
          </p:nvCxnSpPr>
          <p:spPr>
            <a:xfrm flipV="1">
              <a:off x="11375457" y="589001"/>
              <a:ext cx="618109" cy="476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C978B477-1B8E-B94E-B6F6-BB203AE449AE}"/>
                </a:ext>
              </a:extLst>
            </p:cNvPr>
            <p:cNvCxnSpPr>
              <a:cxnSpLocks/>
            </p:cNvCxnSpPr>
            <p:nvPr/>
          </p:nvCxnSpPr>
          <p:spPr>
            <a:xfrm flipV="1">
              <a:off x="11648299" y="512799"/>
              <a:ext cx="340502" cy="16347"/>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04" name="Straight Connector 103">
            <a:extLst>
              <a:ext uri="{FF2B5EF4-FFF2-40B4-BE49-F238E27FC236}">
                <a16:creationId xmlns:a16="http://schemas.microsoft.com/office/drawing/2014/main" id="{30DC6D4D-BAFF-B74B-9B31-E650C3CDA5AD}"/>
              </a:ext>
            </a:extLst>
          </p:cNvPr>
          <p:cNvCxnSpPr>
            <a:cxnSpLocks/>
          </p:cNvCxnSpPr>
          <p:nvPr/>
        </p:nvCxnSpPr>
        <p:spPr>
          <a:xfrm rot="18420436" flipV="1">
            <a:off x="11584836" y="733763"/>
            <a:ext cx="340502" cy="1634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447CD56A-C476-4D41-B2AF-7C277FCB0984}"/>
              </a:ext>
            </a:extLst>
          </p:cNvPr>
          <p:cNvCxnSpPr>
            <a:cxnSpLocks/>
          </p:cNvCxnSpPr>
          <p:nvPr/>
        </p:nvCxnSpPr>
        <p:spPr>
          <a:xfrm rot="18420436" flipV="1">
            <a:off x="11401573" y="770415"/>
            <a:ext cx="340502" cy="16347"/>
          </a:xfrm>
          <a:prstGeom prst="line">
            <a:avLst/>
          </a:prstGeom>
        </p:spPr>
        <p:style>
          <a:lnRef idx="1">
            <a:schemeClr val="accent1"/>
          </a:lnRef>
          <a:fillRef idx="0">
            <a:schemeClr val="accent1"/>
          </a:fillRef>
          <a:effectRef idx="0">
            <a:schemeClr val="accent1"/>
          </a:effectRef>
          <a:fontRef idx="minor">
            <a:schemeClr val="tx1"/>
          </a:fontRef>
        </p:style>
      </p:cxnSp>
      <p:sp>
        <p:nvSpPr>
          <p:cNvPr id="58" name="Rounded Rectangle 57">
            <a:extLst>
              <a:ext uri="{FF2B5EF4-FFF2-40B4-BE49-F238E27FC236}">
                <a16:creationId xmlns:a16="http://schemas.microsoft.com/office/drawing/2014/main" id="{6F0D2579-9D3E-AD46-A9F3-6B42076E92DE}"/>
              </a:ext>
            </a:extLst>
          </p:cNvPr>
          <p:cNvSpPr/>
          <p:nvPr/>
        </p:nvSpPr>
        <p:spPr>
          <a:xfrm>
            <a:off x="745700" y="3090309"/>
            <a:ext cx="628650" cy="628650"/>
          </a:xfrm>
          <a:prstGeom prst="round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91612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62">
            <a:extLst>
              <a:ext uri="{FF2B5EF4-FFF2-40B4-BE49-F238E27FC236}">
                <a16:creationId xmlns:a16="http://schemas.microsoft.com/office/drawing/2014/main" id="{E4F8A92A-DCB5-E944-87B8-2DC835F2DE95}"/>
              </a:ext>
            </a:extLst>
          </p:cNvPr>
          <p:cNvSpPr>
            <a:spLocks noGrp="1"/>
          </p:cNvSpPr>
          <p:nvPr>
            <p:ph type="title"/>
          </p:nvPr>
        </p:nvSpPr>
        <p:spPr>
          <a:xfrm>
            <a:off x="533401" y="420690"/>
            <a:ext cx="5008419" cy="984250"/>
          </a:xfrm>
          <a:prstGeom prst="rect">
            <a:avLst/>
          </a:prstGeom>
        </p:spPr>
        <p:txBody>
          <a:bodyPr/>
          <a:lstStyle/>
          <a:p>
            <a:r>
              <a:rPr lang="en-US" b="1" dirty="0">
                <a:solidFill>
                  <a:schemeClr val="accent1">
                    <a:lumMod val="75000"/>
                  </a:schemeClr>
                </a:solidFill>
                <a:effectLst>
                  <a:outerShdw blurRad="60007" dist="310007" dir="7680000" sy="30000" kx="1300200" algn="ctr" rotWithShape="0">
                    <a:prstClr val="black">
                      <a:alpha val="32000"/>
                    </a:prstClr>
                  </a:outerShdw>
                </a:effectLst>
                <a:latin typeface="Helvetica Neue Condensed" panose="02000503000000020004" pitchFamily="2" charset="0"/>
                <a:ea typeface="Helvetica Neue Condensed" panose="02000503000000020004" pitchFamily="2" charset="0"/>
                <a:cs typeface="Helvetica Neue Condensed" panose="02000503000000020004" pitchFamily="2" charset="0"/>
              </a:rPr>
              <a:t>Leaf Pick Up</a:t>
            </a:r>
            <a:endParaRPr b="1" dirty="0">
              <a:solidFill>
                <a:schemeClr val="accent1">
                  <a:lumMod val="75000"/>
                </a:schemeClr>
              </a:solidFill>
              <a:effectLst>
                <a:outerShdw blurRad="60007" dist="310007" dir="7680000" sy="30000" kx="1300200" algn="ctr" rotWithShape="0">
                  <a:prstClr val="black">
                    <a:alpha val="32000"/>
                  </a:prstClr>
                </a:outerShdw>
              </a:effectLst>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cxnSp>
        <p:nvCxnSpPr>
          <p:cNvPr id="11" name="Straight Connector 10">
            <a:extLst>
              <a:ext uri="{FF2B5EF4-FFF2-40B4-BE49-F238E27FC236}">
                <a16:creationId xmlns:a16="http://schemas.microsoft.com/office/drawing/2014/main" id="{C3BB76F4-C30C-D442-8EF5-801E41EF96B4}"/>
              </a:ext>
            </a:extLst>
          </p:cNvPr>
          <p:cNvCxnSpPr>
            <a:cxnSpLocks/>
          </p:cNvCxnSpPr>
          <p:nvPr/>
        </p:nvCxnSpPr>
        <p:spPr>
          <a:xfrm>
            <a:off x="533399" y="1388898"/>
            <a:ext cx="11117402"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Shape 162">
            <a:extLst>
              <a:ext uri="{FF2B5EF4-FFF2-40B4-BE49-F238E27FC236}">
                <a16:creationId xmlns:a16="http://schemas.microsoft.com/office/drawing/2014/main" id="{B5EDE5EB-CC02-3C49-9172-E37DC9121F22}"/>
              </a:ext>
            </a:extLst>
          </p:cNvPr>
          <p:cNvSpPr txBox="1">
            <a:spLocks/>
          </p:cNvSpPr>
          <p:nvPr/>
        </p:nvSpPr>
        <p:spPr>
          <a:xfrm>
            <a:off x="6642382" y="420690"/>
            <a:ext cx="5008419" cy="984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lumMod val="50000"/>
                  </a:prst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$3,520,460</a:t>
            </a:r>
          </a:p>
        </p:txBody>
      </p:sp>
      <p:pic>
        <p:nvPicPr>
          <p:cNvPr id="6" name="Picture 5">
            <a:extLst>
              <a:ext uri="{FF2B5EF4-FFF2-40B4-BE49-F238E27FC236}">
                <a16:creationId xmlns:a16="http://schemas.microsoft.com/office/drawing/2014/main" id="{4AAD1538-4670-EE46-B665-89DA60CE17C1}"/>
              </a:ext>
            </a:extLst>
          </p:cNvPr>
          <p:cNvPicPr>
            <a:picLocks noChangeAspect="1"/>
          </p:cNvPicPr>
          <p:nvPr/>
        </p:nvPicPr>
        <p:blipFill>
          <a:blip r:embed="rId3"/>
          <a:stretch>
            <a:fillRect/>
          </a:stretch>
        </p:blipFill>
        <p:spPr>
          <a:xfrm>
            <a:off x="533399" y="1709964"/>
            <a:ext cx="5468502" cy="1865993"/>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410E7A40-2D67-2646-B71D-BB519DBC8ADE}"/>
              </a:ext>
            </a:extLst>
          </p:cNvPr>
          <p:cNvPicPr>
            <a:picLocks noChangeAspect="1"/>
          </p:cNvPicPr>
          <p:nvPr/>
        </p:nvPicPr>
        <p:blipFill>
          <a:blip r:embed="rId4"/>
          <a:stretch>
            <a:fillRect/>
          </a:stretch>
        </p:blipFill>
        <p:spPr>
          <a:xfrm>
            <a:off x="533399" y="3755883"/>
            <a:ext cx="6885214" cy="2783029"/>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4CE99C11-3F7A-E54A-A857-51082BCEEC1B}"/>
              </a:ext>
            </a:extLst>
          </p:cNvPr>
          <p:cNvPicPr>
            <a:picLocks noChangeAspect="1"/>
          </p:cNvPicPr>
          <p:nvPr/>
        </p:nvPicPr>
        <p:blipFill>
          <a:blip r:embed="rId5"/>
          <a:stretch>
            <a:fillRect/>
          </a:stretch>
        </p:blipFill>
        <p:spPr>
          <a:xfrm>
            <a:off x="5765524" y="2349043"/>
            <a:ext cx="6315368" cy="3218999"/>
          </a:xfrm>
          <a:prstGeom prst="rect">
            <a:avLst/>
          </a:prstGeom>
          <a:ln>
            <a:noFill/>
          </a:ln>
          <a:effectLst>
            <a:outerShdw blurRad="292100" dist="139700" dir="2700000" algn="tl" rotWithShape="0">
              <a:srgbClr val="333333">
                <a:alpha val="65000"/>
              </a:srgbClr>
            </a:outerShdw>
          </a:effectLst>
        </p:spPr>
      </p:pic>
      <p:grpSp>
        <p:nvGrpSpPr>
          <p:cNvPr id="8" name="Group 7">
            <a:extLst>
              <a:ext uri="{FF2B5EF4-FFF2-40B4-BE49-F238E27FC236}">
                <a16:creationId xmlns:a16="http://schemas.microsoft.com/office/drawing/2014/main" id="{3D1C9285-A9A6-9942-9036-446AF9C0EAFB}"/>
              </a:ext>
            </a:extLst>
          </p:cNvPr>
          <p:cNvGrpSpPr/>
          <p:nvPr/>
        </p:nvGrpSpPr>
        <p:grpSpPr>
          <a:xfrm>
            <a:off x="9501085" y="777499"/>
            <a:ext cx="2148114" cy="476249"/>
            <a:chOff x="9878449" y="762985"/>
            <a:chExt cx="2148114" cy="476249"/>
          </a:xfrm>
        </p:grpSpPr>
        <p:sp>
          <p:nvSpPr>
            <p:cNvPr id="13" name="TextBox 12">
              <a:extLst>
                <a:ext uri="{FF2B5EF4-FFF2-40B4-BE49-F238E27FC236}">
                  <a16:creationId xmlns:a16="http://schemas.microsoft.com/office/drawing/2014/main" id="{A35C17EF-87B9-F047-8BED-D36FA5BAEDF5}"/>
                </a:ext>
              </a:extLst>
            </p:cNvPr>
            <p:cNvSpPr txBox="1"/>
            <p:nvPr/>
          </p:nvSpPr>
          <p:spPr>
            <a:xfrm>
              <a:off x="9878449" y="842091"/>
              <a:ext cx="2148114" cy="318036"/>
            </a:xfrm>
            <a:prstGeom prst="rect">
              <a:avLst/>
            </a:prstGeom>
            <a:solidFill>
              <a:srgbClr val="FF880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Narrow" panose="020B0604020202020204" pitchFamily="34" charset="0"/>
                  <a:ea typeface="Helvetica Neue Thin" panose="020B0403020202020204" pitchFamily="34" charset="0"/>
                  <a:cs typeface="Arial Narrow" panose="020B0604020202020204" pitchFamily="34" charset="0"/>
                  <a:sym typeface="Helvetica Neue Light"/>
                </a:rPr>
                <a:t> leaf pick up</a:t>
              </a:r>
            </a:p>
          </p:txBody>
        </p:sp>
        <p:sp>
          <p:nvSpPr>
            <p:cNvPr id="14" name="Rectangle 13">
              <a:extLst>
                <a:ext uri="{FF2B5EF4-FFF2-40B4-BE49-F238E27FC236}">
                  <a16:creationId xmlns:a16="http://schemas.microsoft.com/office/drawing/2014/main" id="{8E9A8337-E711-8C4E-A0A6-1224B37E0867}"/>
                </a:ext>
              </a:extLst>
            </p:cNvPr>
            <p:cNvSpPr/>
            <p:nvPr/>
          </p:nvSpPr>
          <p:spPr>
            <a:xfrm>
              <a:off x="10252763" y="762985"/>
              <a:ext cx="1399487" cy="476249"/>
            </a:xfrm>
            <a:prstGeom prst="rect">
              <a:avLst/>
            </a:prstGeom>
            <a:noFill/>
          </p:spPr>
          <p:txBody>
            <a:bodyPr wrap="none" lIns="91440" tIns="45720" rIns="91440" bIns="4572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ln w="12700">
                    <a:noFill/>
                    <a:prstDash val="solid"/>
                  </a:ln>
                  <a:solidFill>
                    <a:sysClr val="windowText" lastClr="00000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TOLEDO</a:t>
              </a:r>
              <a:endParaRPr kumimoji="0" lang="en-US" sz="5400" b="1" i="0" u="none" strike="noStrike" kern="1200" cap="none" spc="0" normalizeH="0" baseline="0" noProof="0" dirty="0">
                <a:ln w="12700">
                  <a:noFill/>
                  <a:prstDash val="solid"/>
                </a:ln>
                <a:solidFill>
                  <a:sysClr val="windowText" lastClr="00000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2700">
                    <a:noFill/>
                    <a:prstDash val="solid"/>
                  </a:ln>
                  <a:solidFill>
                    <a:sysClr val="windowText" lastClr="00000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OHIO</a:t>
              </a:r>
            </a:p>
          </p:txBody>
        </p:sp>
      </p:grpSp>
    </p:spTree>
    <p:extLst>
      <p:ext uri="{BB962C8B-B14F-4D97-AF65-F5344CB8AC3E}">
        <p14:creationId xmlns:p14="http://schemas.microsoft.com/office/powerpoint/2010/main" val="2497889576"/>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33400" y="1429993"/>
            <a:ext cx="3913871" cy="528886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1030" y="1429994"/>
            <a:ext cx="7306753" cy="3956395"/>
          </a:xfrm>
          <a:prstGeom prst="rect">
            <a:avLst/>
          </a:prstGeom>
        </p:spPr>
      </p:pic>
      <p:sp>
        <p:nvSpPr>
          <p:cNvPr id="6" name="TextBox 5"/>
          <p:cNvSpPr txBox="1"/>
          <p:nvPr/>
        </p:nvSpPr>
        <p:spPr>
          <a:xfrm>
            <a:off x="752459" y="5479315"/>
            <a:ext cx="10548955" cy="1282402"/>
          </a:xfrm>
          <a:prstGeom prst="rect">
            <a:avLst/>
          </a:prstGeom>
          <a:solidFill>
            <a:schemeClr val="bg1"/>
          </a:solidFill>
          <a:ln w="12700" cap="flat">
            <a:noFill/>
            <a:miter lim="400000"/>
          </a:ln>
          <a:effectLst>
            <a:glow rad="101600">
              <a:schemeClr val="accent5">
                <a:satMod val="175000"/>
                <a:alpha val="40000"/>
              </a:schemeClr>
            </a:glow>
            <a:outerShdw blurRad="76200" dir="13500000" sy="23000" kx="1200000" algn="br" rotWithShape="0">
              <a:prstClr val="black">
                <a:alpha val="20000"/>
              </a:prstClr>
            </a:outerShdw>
            <a:softEdge rad="3175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lumMod val="65000"/>
                    <a:lumOff val="35000"/>
                  </a:srgbClr>
                </a:solidFill>
                <a:effectLst/>
                <a:uLnTx/>
                <a:uFillTx/>
                <a:latin typeface="American Typewriter Semibold" charset="0"/>
                <a:ea typeface="American Typewriter Semibold" charset="0"/>
                <a:cs typeface="American Typewriter Semibold" charset="0"/>
                <a:sym typeface="Helvetica Neue Light"/>
              </a:rPr>
              <a:t>"</a:t>
            </a:r>
            <a:r>
              <a:rPr kumimoji="0" lang="en-US" sz="2000" b="1" i="0" u="none" strike="noStrike" kern="0" cap="none" spc="0" normalizeH="0" baseline="0" noProof="0" dirty="0">
                <a:ln>
                  <a:noFill/>
                </a:ln>
                <a:solidFill>
                  <a:srgbClr val="000000"/>
                </a:solidFill>
                <a:effectLst/>
                <a:uLnTx/>
                <a:uFillTx/>
                <a:latin typeface="American Typewriter Semibold" charset="0"/>
                <a:ea typeface="American Typewriter Semibold" charset="0"/>
                <a:cs typeface="American Typewriter Semibold" charset="0"/>
                <a:sym typeface="Helvetica Neue Light"/>
              </a:rPr>
              <a:t>How can we discover and partner with other organizations in our own community who are pursuing the same societal objectives we are?" </a:t>
            </a:r>
            <a:r>
              <a:rPr kumimoji="0" lang="en-US" sz="2000" b="1" i="0" u="none" strike="noStrike" kern="0" cap="none" spc="0" normalizeH="0" baseline="0" noProof="0" dirty="0">
                <a:ln>
                  <a:noFill/>
                </a:ln>
                <a:solidFill>
                  <a:srgbClr val="000000">
                    <a:lumMod val="65000"/>
                    <a:lumOff val="35000"/>
                  </a:srgbClr>
                </a:solidFill>
                <a:effectLst/>
                <a:uLnTx/>
                <a:uFillTx/>
                <a:latin typeface="American Typewriter Semibold" charset="0"/>
                <a:ea typeface="American Typewriter Semibold" charset="0"/>
                <a:cs typeface="American Typewriter Semibold" charset="0"/>
                <a:sym typeface="Helvetica Neue Light"/>
              </a:rPr>
              <a:t>Commissioner Ray Beck asked the participating agencies. The county is looking for opportunities not only to partner, but also to consolidate or merge services with other public and private entities.</a:t>
            </a:r>
          </a:p>
        </p:txBody>
      </p:sp>
      <p:grpSp>
        <p:nvGrpSpPr>
          <p:cNvPr id="8" name="Group 7">
            <a:extLst>
              <a:ext uri="{FF2B5EF4-FFF2-40B4-BE49-F238E27FC236}">
                <a16:creationId xmlns:a16="http://schemas.microsoft.com/office/drawing/2014/main" id="{8F3F6343-9887-C246-B436-7060812BB996}"/>
              </a:ext>
            </a:extLst>
          </p:cNvPr>
          <p:cNvGrpSpPr/>
          <p:nvPr/>
        </p:nvGrpSpPr>
        <p:grpSpPr>
          <a:xfrm>
            <a:off x="9501085" y="777499"/>
            <a:ext cx="2148114" cy="476249"/>
            <a:chOff x="9878449" y="762985"/>
            <a:chExt cx="2148114" cy="476249"/>
          </a:xfrm>
        </p:grpSpPr>
        <p:sp>
          <p:nvSpPr>
            <p:cNvPr id="9" name="TextBox 8">
              <a:extLst>
                <a:ext uri="{FF2B5EF4-FFF2-40B4-BE49-F238E27FC236}">
                  <a16:creationId xmlns:a16="http://schemas.microsoft.com/office/drawing/2014/main" id="{7E8466E5-02EE-9947-B3D5-3533DE0A9B10}"/>
                </a:ext>
              </a:extLst>
            </p:cNvPr>
            <p:cNvSpPr txBox="1"/>
            <p:nvPr/>
          </p:nvSpPr>
          <p:spPr>
            <a:xfrm>
              <a:off x="9878449" y="842091"/>
              <a:ext cx="2148114" cy="318036"/>
            </a:xfrm>
            <a:prstGeom prst="rect">
              <a:avLst/>
            </a:prstGeom>
            <a:solidFill>
              <a:srgbClr val="FF880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lang="en-US" sz="1400" dirty="0">
                  <a:solidFill>
                    <a:srgbClr val="FFFFFF"/>
                  </a:solidFill>
                  <a:latin typeface="Arial Narrow" panose="020B0604020202020204" pitchFamily="34" charset="0"/>
                  <a:ea typeface="Helvetica Neue Thin" panose="020B0403020202020204" pitchFamily="34" charset="0"/>
                  <a:cs typeface="Arial Narrow" panose="020B0604020202020204" pitchFamily="34" charset="0"/>
                  <a:sym typeface="Helvetica Neue Light"/>
                </a:rPr>
                <a:t>massive resource optimization</a:t>
              </a:r>
              <a:endParaRPr kumimoji="0" lang="en-US" sz="1400" b="0" i="0" u="none" strike="noStrike" kern="1200" cap="none" spc="0" normalizeH="0" baseline="0" noProof="0" dirty="0">
                <a:ln>
                  <a:noFill/>
                </a:ln>
                <a:solidFill>
                  <a:srgbClr val="FFFFFF"/>
                </a:solidFill>
                <a:effectLst/>
                <a:uLnTx/>
                <a:uFillTx/>
                <a:latin typeface="Arial Narrow" panose="020B0604020202020204" pitchFamily="34" charset="0"/>
                <a:ea typeface="Helvetica Neue Thin" panose="020B0403020202020204" pitchFamily="34" charset="0"/>
                <a:cs typeface="Arial Narrow" panose="020B0604020202020204" pitchFamily="34" charset="0"/>
                <a:sym typeface="Helvetica Neue Light"/>
              </a:endParaRPr>
            </a:p>
          </p:txBody>
        </p:sp>
        <p:sp>
          <p:nvSpPr>
            <p:cNvPr id="10" name="Rectangle 9">
              <a:extLst>
                <a:ext uri="{FF2B5EF4-FFF2-40B4-BE49-F238E27FC236}">
                  <a16:creationId xmlns:a16="http://schemas.microsoft.com/office/drawing/2014/main" id="{AB348D77-4DD7-0A40-91A0-B2E33C2D97A1}"/>
                </a:ext>
              </a:extLst>
            </p:cNvPr>
            <p:cNvSpPr/>
            <p:nvPr/>
          </p:nvSpPr>
          <p:spPr>
            <a:xfrm>
              <a:off x="10252763" y="762985"/>
              <a:ext cx="1399487" cy="476249"/>
            </a:xfrm>
            <a:prstGeom prst="rect">
              <a:avLst/>
            </a:prstGeom>
            <a:noFill/>
          </p:spPr>
          <p:txBody>
            <a:bodyPr wrap="none" lIns="91440" tIns="45720" rIns="91440" bIns="4572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ln w="12700">
                    <a:noFill/>
                    <a:prstDash val="solid"/>
                  </a:ln>
                  <a:solidFill>
                    <a:sysClr val="windowText" lastClr="00000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MOFFAT COUNTY</a:t>
              </a:r>
              <a:endParaRPr kumimoji="0" lang="en-US" sz="5400" b="1" i="0" u="none" strike="noStrike" kern="1200" cap="none" spc="0" normalizeH="0" baseline="0" noProof="0" dirty="0">
                <a:ln w="12700">
                  <a:noFill/>
                  <a:prstDash val="solid"/>
                </a:ln>
                <a:solidFill>
                  <a:sysClr val="windowText" lastClr="00000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ln w="12700">
                    <a:noFill/>
                    <a:prstDash val="solid"/>
                  </a:ln>
                  <a:solidFill>
                    <a:sysClr val="windowText" lastClr="00000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COLORADO</a:t>
              </a:r>
              <a:endParaRPr kumimoji="0" lang="en-US" sz="2400" b="1" i="0" u="none" strike="noStrike" kern="1200" cap="none" spc="0" normalizeH="0" baseline="0" noProof="0" dirty="0">
                <a:ln w="12700">
                  <a:noFill/>
                  <a:prstDash val="solid"/>
                </a:ln>
                <a:solidFill>
                  <a:sysClr val="windowText" lastClr="00000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grpSp>
      <p:sp>
        <p:nvSpPr>
          <p:cNvPr id="11" name="Shape 167">
            <a:extLst>
              <a:ext uri="{FF2B5EF4-FFF2-40B4-BE49-F238E27FC236}">
                <a16:creationId xmlns:a16="http://schemas.microsoft.com/office/drawing/2014/main" id="{125CBF64-0A02-7341-92F2-FB9420FFB5F7}"/>
              </a:ext>
            </a:extLst>
          </p:cNvPr>
          <p:cNvSpPr>
            <a:spLocks noGrp="1"/>
          </p:cNvSpPr>
          <p:nvPr>
            <p:ph type="title"/>
          </p:nvPr>
        </p:nvSpPr>
        <p:spPr>
          <a:xfrm>
            <a:off x="533400" y="234950"/>
            <a:ext cx="11118850" cy="984250"/>
          </a:xfrm>
          <a:prstGeom prst="rect">
            <a:avLst/>
          </a:prstGeom>
          <a:effectLst>
            <a:outerShdw blurRad="50800" dist="38100" dir="2700000" algn="tl" rotWithShape="0">
              <a:prstClr val="black">
                <a:alpha val="50000"/>
              </a:prstClr>
            </a:outerShdw>
          </a:effectLst>
        </p:spPr>
        <p:txBody>
          <a:bodyPr>
            <a:normAutofit/>
          </a:bodyPr>
          <a:lstStyle/>
          <a:p>
            <a:r>
              <a:rPr lang="en-US" sz="4400" b="1" dirty="0">
                <a:solidFill>
                  <a:srgbClr val="0070C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Leveraging Partners</a:t>
            </a:r>
            <a:endParaRPr sz="4400" b="1" dirty="0">
              <a:solidFill>
                <a:srgbClr val="0070C0"/>
              </a:solidFill>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Tree>
    <p:extLst>
      <p:ext uri="{BB962C8B-B14F-4D97-AF65-F5344CB8AC3E}">
        <p14:creationId xmlns:p14="http://schemas.microsoft.com/office/powerpoint/2010/main" val="3054139419"/>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Shape 229"/>
          <p:cNvSpPr>
            <a:spLocks noGrp="1"/>
          </p:cNvSpPr>
          <p:nvPr>
            <p:ph type="title"/>
          </p:nvPr>
        </p:nvSpPr>
        <p:spPr>
          <a:prstGeom prst="rect">
            <a:avLst/>
          </a:prstGeom>
        </p:spPr>
        <p:txBody>
          <a:bodyPr>
            <a:normAutofit fontScale="90000"/>
          </a:bodyPr>
          <a:lstStyle/>
          <a:p>
            <a:r>
              <a:rPr lang="en-US" sz="3600" b="1" dirty="0">
                <a:solidFill>
                  <a:schemeClr val="tx1"/>
                </a:solidFill>
                <a:latin typeface="Helvetica Neue Condensed" charset="0"/>
                <a:ea typeface="Helvetica Neue Condensed" charset="0"/>
                <a:cs typeface="Helvetica Neue Condensed" charset="0"/>
              </a:rPr>
              <a:t>Top 10: </a:t>
            </a:r>
            <a:r>
              <a:rPr lang="en-US" sz="3600" b="1" dirty="0">
                <a:solidFill>
                  <a:schemeClr val="tx1">
                    <a:lumMod val="50000"/>
                    <a:lumOff val="50000"/>
                  </a:schemeClr>
                </a:solidFill>
                <a:latin typeface="Helvetica Neue Condensed" charset="0"/>
                <a:ea typeface="Helvetica Neue Condensed" charset="0"/>
                <a:cs typeface="Helvetica Neue Condensed" charset="0"/>
              </a:rPr>
              <a:t>Moffat County, School District and Memorial Hospital</a:t>
            </a:r>
            <a:endParaRPr sz="3000" b="1" dirty="0">
              <a:solidFill>
                <a:schemeClr val="tx1">
                  <a:lumMod val="50000"/>
                  <a:lumOff val="50000"/>
                </a:schemeClr>
              </a:solidFill>
              <a:latin typeface="Helvetica Neue Condensed" charset="0"/>
              <a:ea typeface="Helvetica Neue Condensed" charset="0"/>
              <a:cs typeface="Helvetica Neue Condensed" charset="0"/>
            </a:endParaRPr>
          </a:p>
        </p:txBody>
      </p:sp>
      <p:graphicFrame>
        <p:nvGraphicFramePr>
          <p:cNvPr id="2" name="Table 1"/>
          <p:cNvGraphicFramePr>
            <a:graphicFrameLocks noGrp="1"/>
          </p:cNvGraphicFramePr>
          <p:nvPr/>
        </p:nvGraphicFramePr>
        <p:xfrm>
          <a:off x="533399" y="1729410"/>
          <a:ext cx="11118850" cy="4760844"/>
        </p:xfrm>
        <a:graphic>
          <a:graphicData uri="http://schemas.openxmlformats.org/drawingml/2006/table">
            <a:tbl>
              <a:tblPr firstRow="1" bandRow="1">
                <a:tableStyleId>{5940675A-B579-460E-94D1-54222C63F5DA}</a:tableStyleId>
              </a:tblPr>
              <a:tblGrid>
                <a:gridCol w="2223770">
                  <a:extLst>
                    <a:ext uri="{9D8B030D-6E8A-4147-A177-3AD203B41FA5}">
                      <a16:colId xmlns:a16="http://schemas.microsoft.com/office/drawing/2014/main" val="20000"/>
                    </a:ext>
                  </a:extLst>
                </a:gridCol>
                <a:gridCol w="2223770">
                  <a:extLst>
                    <a:ext uri="{9D8B030D-6E8A-4147-A177-3AD203B41FA5}">
                      <a16:colId xmlns:a16="http://schemas.microsoft.com/office/drawing/2014/main" val="20001"/>
                    </a:ext>
                  </a:extLst>
                </a:gridCol>
                <a:gridCol w="2223770">
                  <a:extLst>
                    <a:ext uri="{9D8B030D-6E8A-4147-A177-3AD203B41FA5}">
                      <a16:colId xmlns:a16="http://schemas.microsoft.com/office/drawing/2014/main" val="20002"/>
                    </a:ext>
                  </a:extLst>
                </a:gridCol>
                <a:gridCol w="2223770">
                  <a:extLst>
                    <a:ext uri="{9D8B030D-6E8A-4147-A177-3AD203B41FA5}">
                      <a16:colId xmlns:a16="http://schemas.microsoft.com/office/drawing/2014/main" val="20003"/>
                    </a:ext>
                  </a:extLst>
                </a:gridCol>
                <a:gridCol w="2223770">
                  <a:extLst>
                    <a:ext uri="{9D8B030D-6E8A-4147-A177-3AD203B41FA5}">
                      <a16:colId xmlns:a16="http://schemas.microsoft.com/office/drawing/2014/main" val="20004"/>
                    </a:ext>
                  </a:extLst>
                </a:gridCol>
              </a:tblGrid>
              <a:tr h="960120">
                <a:tc>
                  <a:txBody>
                    <a:bodyPr/>
                    <a:lstStyle/>
                    <a:p>
                      <a:pPr algn="ctr"/>
                      <a:endParaRPr lang="en-US" sz="500" dirty="0"/>
                    </a:p>
                  </a:txBody>
                  <a:tcPr marL="45720" marR="45720" marT="22860" marB="22860" anchor="ctr">
                    <a:solidFill>
                      <a:schemeClr val="bg1"/>
                    </a:solidFill>
                  </a:tcPr>
                </a:tc>
                <a:tc>
                  <a:txBody>
                    <a:bodyPr/>
                    <a:lstStyle/>
                    <a:p>
                      <a:pPr algn="ctr"/>
                      <a:r>
                        <a:rPr lang="en-US" sz="2000" b="1" i="0" dirty="0">
                          <a:latin typeface="Helvetica Neue Condensed" charset="0"/>
                          <a:ea typeface="Helvetica Neue Condensed" charset="0"/>
                          <a:cs typeface="Helvetica Neue Condensed" charset="0"/>
                        </a:rPr>
                        <a:t>Moffat County</a:t>
                      </a:r>
                    </a:p>
                  </a:txBody>
                  <a:tcPr marL="45720" marR="45720" marT="22860" marB="22860" anchor="ctr"/>
                </a:tc>
                <a:tc>
                  <a:txBody>
                    <a:bodyPr/>
                    <a:lstStyle/>
                    <a:p>
                      <a:pPr algn="ctr"/>
                      <a:r>
                        <a:rPr lang="en-US" sz="2000" b="1" i="0" dirty="0">
                          <a:latin typeface="Helvetica Neue Condensed" charset="0"/>
                          <a:ea typeface="Helvetica Neue Condensed" charset="0"/>
                          <a:cs typeface="Helvetica Neue Condensed" charset="0"/>
                        </a:rPr>
                        <a:t>Moffat County,</a:t>
                      </a:r>
                      <a:r>
                        <a:rPr lang="en-US" sz="2000" b="1" i="0" baseline="0" dirty="0">
                          <a:latin typeface="Helvetica Neue Condensed" charset="0"/>
                          <a:ea typeface="Helvetica Neue Condensed" charset="0"/>
                          <a:cs typeface="Helvetica Neue Condensed" charset="0"/>
                        </a:rPr>
                        <a:t> &amp; </a:t>
                      </a:r>
                      <a:r>
                        <a:rPr lang="en-US" sz="2000" b="1" i="0" baseline="0" dirty="0">
                          <a:solidFill>
                            <a:srgbClr val="00B050"/>
                          </a:solidFill>
                          <a:latin typeface="Helvetica Neue Condensed" charset="0"/>
                          <a:ea typeface="Helvetica Neue Condensed" charset="0"/>
                          <a:cs typeface="Helvetica Neue Condensed" charset="0"/>
                        </a:rPr>
                        <a:t>Moffat County School District</a:t>
                      </a:r>
                      <a:endParaRPr lang="en-US" sz="2000" b="1" i="0" dirty="0">
                        <a:solidFill>
                          <a:srgbClr val="00B050"/>
                        </a:solidFill>
                        <a:latin typeface="Helvetica Neue Condensed" charset="0"/>
                        <a:ea typeface="Helvetica Neue Condensed" charset="0"/>
                        <a:cs typeface="Helvetica Neue Condensed" charset="0"/>
                      </a:endParaRPr>
                    </a:p>
                  </a:txBody>
                  <a:tcPr marL="45720" marR="45720" marT="22860" marB="22860" anchor="ctr"/>
                </a:tc>
                <a:tc>
                  <a:txBody>
                    <a:bodyPr/>
                    <a:lstStyle/>
                    <a:p>
                      <a:pPr algn="ctr"/>
                      <a:r>
                        <a:rPr lang="en-US" sz="2000" b="1" i="0" dirty="0">
                          <a:latin typeface="Helvetica Neue Condensed" charset="0"/>
                          <a:ea typeface="Helvetica Neue Condensed" charset="0"/>
                          <a:cs typeface="Helvetica Neue Condensed" charset="0"/>
                        </a:rPr>
                        <a:t>Moffat County, &amp; </a:t>
                      </a:r>
                      <a:r>
                        <a:rPr lang="en-US" sz="2000" b="1" i="0" dirty="0">
                          <a:solidFill>
                            <a:srgbClr val="EE6C2B"/>
                          </a:solidFill>
                          <a:latin typeface="Helvetica Neue Condensed" charset="0"/>
                          <a:ea typeface="Helvetica Neue Condensed" charset="0"/>
                          <a:cs typeface="Helvetica Neue Condensed" charset="0"/>
                        </a:rPr>
                        <a:t>City of Craig</a:t>
                      </a:r>
                    </a:p>
                  </a:txBody>
                  <a:tcPr marL="45720" marR="45720" marT="22860" marB="22860" anchor="ctr"/>
                </a:tc>
                <a:tc>
                  <a:txBody>
                    <a:bodyPr/>
                    <a:lstStyle/>
                    <a:p>
                      <a:pPr algn="ctr"/>
                      <a:r>
                        <a:rPr lang="en-US" sz="2000" b="1" i="0" dirty="0">
                          <a:latin typeface="Helvetica Neue Condensed" charset="0"/>
                          <a:ea typeface="Helvetica Neue Condensed" charset="0"/>
                          <a:cs typeface="Helvetica Neue Condensed" charset="0"/>
                        </a:rPr>
                        <a:t>Moffat County &amp; </a:t>
                      </a:r>
                      <a:r>
                        <a:rPr lang="en-US" sz="2000" b="1" i="0" dirty="0">
                          <a:solidFill>
                            <a:srgbClr val="0070C0"/>
                          </a:solidFill>
                          <a:latin typeface="Helvetica Neue Condensed" charset="0"/>
                          <a:ea typeface="Helvetica Neue Condensed" charset="0"/>
                          <a:cs typeface="Helvetica Neue Condensed" charset="0"/>
                        </a:rPr>
                        <a:t>Memorial Hospital</a:t>
                      </a:r>
                    </a:p>
                  </a:txBody>
                  <a:tcPr marL="45720" marR="45720" marT="22860" marB="22860" anchor="ctr"/>
                </a:tc>
                <a:extLst>
                  <a:ext uri="{0D108BD9-81ED-4DB2-BD59-A6C34878D82A}">
                    <a16:rowId xmlns:a16="http://schemas.microsoft.com/office/drawing/2014/main" val="10000"/>
                  </a:ext>
                </a:extLst>
              </a:tr>
              <a:tr h="950181">
                <a:tc>
                  <a:txBody>
                    <a:bodyPr/>
                    <a:lstStyle/>
                    <a:p>
                      <a:pPr algn="ctr"/>
                      <a:r>
                        <a:rPr lang="en-US" sz="2000" b="1" i="0" dirty="0">
                          <a:latin typeface="Helvetica Neue Condensed" charset="0"/>
                          <a:ea typeface="Helvetica Neue Condensed" charset="0"/>
                          <a:cs typeface="Helvetica Neue Condensed" charset="0"/>
                        </a:rPr>
                        <a:t>Moffat County</a:t>
                      </a:r>
                    </a:p>
                  </a:txBody>
                  <a:tcPr marL="45720" marR="45720" marT="22860" marB="22860" anchor="ctr"/>
                </a:tc>
                <a:tc>
                  <a:txBody>
                    <a:bodyPr/>
                    <a:lstStyle/>
                    <a:p>
                      <a:pPr algn="ctr"/>
                      <a:r>
                        <a:rPr lang="en-US" sz="1400" baseline="0" dirty="0"/>
                        <a:t>766 programs</a:t>
                      </a:r>
                    </a:p>
                    <a:p>
                      <a:pPr algn="ctr"/>
                      <a:r>
                        <a:rPr lang="en-US" sz="1800" b="1" i="0" baseline="0" dirty="0">
                          <a:latin typeface="Helvetica Neue Condensed" charset="0"/>
                          <a:ea typeface="Helvetica Neue Condensed" charset="0"/>
                          <a:cs typeface="Helvetica Neue Condensed" charset="0"/>
                        </a:rPr>
                        <a:t>$30,846,582</a:t>
                      </a:r>
                      <a:endParaRPr lang="en-US" sz="1800" b="1" i="0" dirty="0">
                        <a:latin typeface="Helvetica Neue Condensed" charset="0"/>
                        <a:ea typeface="Helvetica Neue Condensed" charset="0"/>
                        <a:cs typeface="Helvetica Neue Condensed" charset="0"/>
                      </a:endParaRPr>
                    </a:p>
                  </a:txBody>
                  <a:tcPr marL="45720" marR="45720" marT="22860" marB="22860" anchor="ctr"/>
                </a:tc>
                <a:tc>
                  <a:txBody>
                    <a:bodyPr/>
                    <a:lstStyle/>
                    <a:p>
                      <a:pPr algn="ctr"/>
                      <a:endParaRPr lang="en-US" sz="1400" dirty="0">
                        <a:solidFill>
                          <a:schemeClr val="accent1">
                            <a:lumMod val="40000"/>
                            <a:lumOff val="60000"/>
                          </a:schemeClr>
                        </a:solidFill>
                      </a:endParaRPr>
                    </a:p>
                  </a:txBody>
                  <a:tcPr marL="45720" marR="45720" marT="22860" marB="22860" anchor="ctr">
                    <a:solidFill>
                      <a:schemeClr val="accent1">
                        <a:lumMod val="40000"/>
                        <a:lumOff val="60000"/>
                      </a:schemeClr>
                    </a:solidFill>
                  </a:tcPr>
                </a:tc>
                <a:tc>
                  <a:txBody>
                    <a:bodyPr/>
                    <a:lstStyle/>
                    <a:p>
                      <a:pPr algn="ctr"/>
                      <a:endParaRPr lang="en-US" sz="1400" dirty="0">
                        <a:solidFill>
                          <a:schemeClr val="accent1">
                            <a:lumMod val="40000"/>
                            <a:lumOff val="60000"/>
                          </a:schemeClr>
                        </a:solidFill>
                      </a:endParaRPr>
                    </a:p>
                  </a:txBody>
                  <a:tcPr marL="45720" marR="45720" marT="22860" marB="22860" anchor="ctr">
                    <a:solidFill>
                      <a:schemeClr val="accent1">
                        <a:lumMod val="40000"/>
                        <a:lumOff val="60000"/>
                      </a:schemeClr>
                    </a:solidFill>
                  </a:tcPr>
                </a:tc>
                <a:tc>
                  <a:txBody>
                    <a:bodyPr/>
                    <a:lstStyle/>
                    <a:p>
                      <a:pPr algn="ctr"/>
                      <a:endParaRPr lang="en-US" sz="1400" dirty="0">
                        <a:solidFill>
                          <a:schemeClr val="accent1">
                            <a:lumMod val="40000"/>
                            <a:lumOff val="60000"/>
                          </a:schemeClr>
                        </a:solidFill>
                      </a:endParaRPr>
                    </a:p>
                  </a:txBody>
                  <a:tcPr marL="45720" marR="45720" marT="22860" marB="22860" anchor="ctr">
                    <a:solidFill>
                      <a:schemeClr val="accent1">
                        <a:lumMod val="40000"/>
                        <a:lumOff val="60000"/>
                      </a:schemeClr>
                    </a:solidFill>
                  </a:tcPr>
                </a:tc>
                <a:extLst>
                  <a:ext uri="{0D108BD9-81ED-4DB2-BD59-A6C34878D82A}">
                    <a16:rowId xmlns:a16="http://schemas.microsoft.com/office/drawing/2014/main" val="10001"/>
                  </a:ext>
                </a:extLst>
              </a:tr>
              <a:tr h="950181">
                <a:tc>
                  <a:txBody>
                    <a:bodyPr/>
                    <a:lstStyle/>
                    <a:p>
                      <a:pPr algn="ctr"/>
                      <a:r>
                        <a:rPr lang="en-US" sz="2000" b="1" i="0" dirty="0">
                          <a:solidFill>
                            <a:srgbClr val="00B050"/>
                          </a:solidFill>
                          <a:latin typeface="Helvetica Neue Condensed" charset="0"/>
                          <a:ea typeface="Helvetica Neue Condensed" charset="0"/>
                          <a:cs typeface="Helvetica Neue Condensed" charset="0"/>
                        </a:rPr>
                        <a:t>Moffat</a:t>
                      </a:r>
                      <a:r>
                        <a:rPr lang="en-US" sz="2000" b="1" i="0" baseline="0" dirty="0">
                          <a:solidFill>
                            <a:srgbClr val="00B050"/>
                          </a:solidFill>
                          <a:latin typeface="Helvetica Neue Condensed" charset="0"/>
                          <a:ea typeface="Helvetica Neue Condensed" charset="0"/>
                          <a:cs typeface="Helvetica Neue Condensed" charset="0"/>
                        </a:rPr>
                        <a:t> County School District</a:t>
                      </a:r>
                      <a:endParaRPr lang="en-US" sz="2000" b="1" i="0" dirty="0">
                        <a:solidFill>
                          <a:srgbClr val="00B050"/>
                        </a:solidFill>
                        <a:latin typeface="Helvetica Neue Condensed" charset="0"/>
                        <a:ea typeface="Helvetica Neue Condensed" charset="0"/>
                        <a:cs typeface="Helvetica Neue Condensed" charset="0"/>
                      </a:endParaRPr>
                    </a:p>
                  </a:txBody>
                  <a:tcPr marL="45720" marR="45720" marT="22860" marB="22860" anchor="ctr"/>
                </a:tc>
                <a:tc>
                  <a:txBody>
                    <a:bodyPr/>
                    <a:lstStyle/>
                    <a:p>
                      <a:pPr algn="ctr"/>
                      <a:r>
                        <a:rPr lang="en-US" sz="1400" dirty="0"/>
                        <a:t>122 programs,</a:t>
                      </a:r>
                    </a:p>
                    <a:p>
                      <a:pPr algn="ctr"/>
                      <a:r>
                        <a:rPr lang="en-US" sz="1800" b="1" i="0" dirty="0">
                          <a:latin typeface="Helvetica Neue Condensed" charset="0"/>
                          <a:ea typeface="Helvetica Neue Condensed" charset="0"/>
                          <a:cs typeface="Helvetica Neue Condensed" charset="0"/>
                        </a:rPr>
                        <a:t>$3,200,427</a:t>
                      </a:r>
                    </a:p>
                  </a:txBody>
                  <a:tcPr marL="45720" marR="45720" marT="22860" marB="22860" anchor="ctr">
                    <a:solidFill>
                      <a:schemeClr val="bg1"/>
                    </a:solidFill>
                  </a:tcPr>
                </a:tc>
                <a:tc>
                  <a:txBody>
                    <a:bodyPr/>
                    <a:lstStyle/>
                    <a:p>
                      <a:pPr algn="ctr"/>
                      <a:endParaRPr lang="en-US" sz="1400" dirty="0">
                        <a:solidFill>
                          <a:schemeClr val="accent1">
                            <a:lumMod val="40000"/>
                            <a:lumOff val="60000"/>
                          </a:schemeClr>
                        </a:solidFill>
                      </a:endParaRPr>
                    </a:p>
                  </a:txBody>
                  <a:tcPr marL="45720" marR="45720" marT="22860" marB="22860" anchor="ctr">
                    <a:solidFill>
                      <a:schemeClr val="accent1">
                        <a:lumMod val="40000"/>
                        <a:lumOff val="60000"/>
                      </a:schemeClr>
                    </a:solidFill>
                  </a:tcPr>
                </a:tc>
                <a:tc>
                  <a:txBody>
                    <a:bodyPr/>
                    <a:lstStyle/>
                    <a:p>
                      <a:pPr algn="ctr"/>
                      <a:endParaRPr lang="en-US" sz="1400" dirty="0">
                        <a:solidFill>
                          <a:schemeClr val="accent1">
                            <a:lumMod val="40000"/>
                            <a:lumOff val="60000"/>
                          </a:schemeClr>
                        </a:solidFill>
                      </a:endParaRPr>
                    </a:p>
                  </a:txBody>
                  <a:tcPr marL="45720" marR="45720" marT="22860" marB="22860" anchor="ctr">
                    <a:solidFill>
                      <a:schemeClr val="accent1">
                        <a:lumMod val="40000"/>
                        <a:lumOff val="60000"/>
                      </a:schemeClr>
                    </a:solidFill>
                  </a:tcPr>
                </a:tc>
                <a:tc>
                  <a:txBody>
                    <a:bodyPr/>
                    <a:lstStyle/>
                    <a:p>
                      <a:pPr algn="ctr"/>
                      <a:endParaRPr lang="en-US" sz="1400" dirty="0">
                        <a:solidFill>
                          <a:schemeClr val="accent1">
                            <a:lumMod val="40000"/>
                            <a:lumOff val="60000"/>
                          </a:schemeClr>
                        </a:solidFill>
                      </a:endParaRPr>
                    </a:p>
                  </a:txBody>
                  <a:tcPr marL="45720" marR="45720" marT="22860" marB="22860" anchor="ctr">
                    <a:solidFill>
                      <a:schemeClr val="accent1">
                        <a:lumMod val="40000"/>
                        <a:lumOff val="60000"/>
                      </a:schemeClr>
                    </a:solidFill>
                  </a:tcPr>
                </a:tc>
                <a:extLst>
                  <a:ext uri="{0D108BD9-81ED-4DB2-BD59-A6C34878D82A}">
                    <a16:rowId xmlns:a16="http://schemas.microsoft.com/office/drawing/2014/main" val="10002"/>
                  </a:ext>
                </a:extLst>
              </a:tr>
              <a:tr h="950181">
                <a:tc>
                  <a:txBody>
                    <a:bodyPr/>
                    <a:lstStyle/>
                    <a:p>
                      <a:pPr algn="ctr"/>
                      <a:r>
                        <a:rPr lang="en-US" sz="2000" b="1" i="0" dirty="0">
                          <a:solidFill>
                            <a:srgbClr val="EE6C2B"/>
                          </a:solidFill>
                          <a:latin typeface="Helvetica Neue Condensed" charset="0"/>
                          <a:ea typeface="Helvetica Neue Condensed" charset="0"/>
                          <a:cs typeface="Helvetica Neue Condensed" charset="0"/>
                        </a:rPr>
                        <a:t>City of Craig</a:t>
                      </a:r>
                    </a:p>
                  </a:txBody>
                  <a:tcPr marL="45720" marR="45720" marT="22860" marB="22860" anchor="ctr"/>
                </a:tc>
                <a:tc>
                  <a:txBody>
                    <a:bodyPr/>
                    <a:lstStyle/>
                    <a:p>
                      <a:pPr algn="ctr"/>
                      <a:r>
                        <a:rPr lang="en-US" sz="1400" dirty="0"/>
                        <a:t>510 programs,</a:t>
                      </a:r>
                    </a:p>
                    <a:p>
                      <a:pPr algn="ctr"/>
                      <a:r>
                        <a:rPr lang="en-US" sz="1800" b="1" i="0" dirty="0">
                          <a:latin typeface="Helvetica Neue Condensed" charset="0"/>
                          <a:ea typeface="Helvetica Neue Condensed" charset="0"/>
                          <a:cs typeface="Helvetica Neue Condensed" charset="0"/>
                        </a:rPr>
                        <a:t>$13,210,997</a:t>
                      </a:r>
                    </a:p>
                  </a:txBody>
                  <a:tcPr marL="45720" marR="45720" marT="22860" marB="22860" anchor="ctr">
                    <a:solidFill>
                      <a:schemeClr val="bg1"/>
                    </a:solidFill>
                  </a:tcPr>
                </a:tc>
                <a:tc>
                  <a:txBody>
                    <a:bodyPr/>
                    <a:lstStyle/>
                    <a:p>
                      <a:pPr algn="ctr"/>
                      <a:r>
                        <a:rPr lang="en-US" sz="1400" dirty="0"/>
                        <a:t> 97 programs,</a:t>
                      </a:r>
                    </a:p>
                    <a:p>
                      <a:pPr algn="ctr"/>
                      <a:r>
                        <a:rPr lang="en-US" sz="1800" b="1" i="0" dirty="0">
                          <a:latin typeface="Helvetica Neue Condensed" charset="0"/>
                          <a:ea typeface="Helvetica Neue Condensed" charset="0"/>
                          <a:cs typeface="Helvetica Neue Condensed" charset="0"/>
                        </a:rPr>
                        <a:t>$2,482,014</a:t>
                      </a:r>
                    </a:p>
                  </a:txBody>
                  <a:tcPr marL="45720" marR="45720" marT="22860" marB="22860" anchor="ctr"/>
                </a:tc>
                <a:tc>
                  <a:txBody>
                    <a:bodyPr/>
                    <a:lstStyle/>
                    <a:p>
                      <a:pPr algn="ctr"/>
                      <a:endParaRPr lang="en-US" sz="1400" dirty="0"/>
                    </a:p>
                  </a:txBody>
                  <a:tcPr marL="45720" marR="45720" marT="22860" marB="22860" anchor="ctr">
                    <a:solidFill>
                      <a:schemeClr val="accent1">
                        <a:lumMod val="40000"/>
                        <a:lumOff val="60000"/>
                      </a:schemeClr>
                    </a:solidFill>
                  </a:tcPr>
                </a:tc>
                <a:tc>
                  <a:txBody>
                    <a:bodyPr/>
                    <a:lstStyle/>
                    <a:p>
                      <a:pPr algn="ctr"/>
                      <a:endParaRPr lang="en-US" sz="1400" dirty="0"/>
                    </a:p>
                  </a:txBody>
                  <a:tcPr marL="45720" marR="45720" marT="22860" marB="22860" anchor="ctr">
                    <a:solidFill>
                      <a:schemeClr val="accent1">
                        <a:lumMod val="40000"/>
                        <a:lumOff val="60000"/>
                      </a:schemeClr>
                    </a:solidFill>
                  </a:tcPr>
                </a:tc>
                <a:extLst>
                  <a:ext uri="{0D108BD9-81ED-4DB2-BD59-A6C34878D82A}">
                    <a16:rowId xmlns:a16="http://schemas.microsoft.com/office/drawing/2014/main" val="10003"/>
                  </a:ext>
                </a:extLst>
              </a:tr>
              <a:tr h="950181">
                <a:tc>
                  <a:txBody>
                    <a:bodyPr/>
                    <a:lstStyle/>
                    <a:p>
                      <a:pPr algn="ctr"/>
                      <a:r>
                        <a:rPr lang="en-US" sz="2000" b="1" i="0" dirty="0">
                          <a:solidFill>
                            <a:srgbClr val="0070C0"/>
                          </a:solidFill>
                          <a:latin typeface="Helvetica Neue Condensed" charset="0"/>
                          <a:ea typeface="Helvetica Neue Condensed" charset="0"/>
                          <a:cs typeface="Helvetica Neue Condensed" charset="0"/>
                        </a:rPr>
                        <a:t>Memorial Regional Hospital</a:t>
                      </a:r>
                    </a:p>
                  </a:txBody>
                  <a:tcPr marL="45720" marR="45720" marT="22860" marB="22860" anchor="ctr"/>
                </a:tc>
                <a:tc>
                  <a:txBody>
                    <a:bodyPr/>
                    <a:lstStyle/>
                    <a:p>
                      <a:pPr algn="ctr"/>
                      <a:r>
                        <a:rPr lang="en-US" sz="1400" dirty="0"/>
                        <a:t>134 programs,</a:t>
                      </a:r>
                    </a:p>
                    <a:p>
                      <a:pPr algn="ctr"/>
                      <a:r>
                        <a:rPr lang="en-US" sz="1800" b="1" i="0" dirty="0">
                          <a:latin typeface="Helvetica Neue Condensed" charset="0"/>
                          <a:ea typeface="Helvetica Neue Condensed" charset="0"/>
                          <a:cs typeface="Helvetica Neue Condensed" charset="0"/>
                        </a:rPr>
                        <a:t>$6,440,138</a:t>
                      </a:r>
                    </a:p>
                  </a:txBody>
                  <a:tcPr marL="45720" marR="45720" marT="22860" marB="22860" anchor="ctr">
                    <a:solidFill>
                      <a:schemeClr val="bg1"/>
                    </a:solidFill>
                  </a:tcPr>
                </a:tc>
                <a:tc>
                  <a:txBody>
                    <a:bodyPr/>
                    <a:lstStyle/>
                    <a:p>
                      <a:pPr algn="ctr"/>
                      <a:r>
                        <a:rPr lang="en-US" sz="1400" dirty="0"/>
                        <a:t>53 programs,</a:t>
                      </a:r>
                    </a:p>
                    <a:p>
                      <a:pPr algn="ctr"/>
                      <a:r>
                        <a:rPr lang="en-US" sz="1800" b="1" i="0" dirty="0">
                          <a:latin typeface="Helvetica Neue Condensed" charset="0"/>
                          <a:ea typeface="Helvetica Neue Condensed" charset="0"/>
                          <a:cs typeface="Helvetica Neue Condensed" charset="0"/>
                        </a:rPr>
                        <a:t>$1,049,749</a:t>
                      </a:r>
                    </a:p>
                  </a:txBody>
                  <a:tcPr marL="45720" marR="45720" marT="22860" marB="22860" anchor="ctr">
                    <a:solidFill>
                      <a:srgbClr val="FFFF00"/>
                    </a:solidFill>
                  </a:tcPr>
                </a:tc>
                <a:tc>
                  <a:txBody>
                    <a:bodyPr/>
                    <a:lstStyle/>
                    <a:p>
                      <a:pPr algn="ctr"/>
                      <a:r>
                        <a:rPr lang="en-US" sz="1400" dirty="0"/>
                        <a:t>105 programs,</a:t>
                      </a:r>
                    </a:p>
                    <a:p>
                      <a:pPr algn="ctr"/>
                      <a:r>
                        <a:rPr lang="en-US" sz="1800" b="1" i="0" dirty="0">
                          <a:latin typeface="Helvetica Neue Condensed" charset="0"/>
                          <a:ea typeface="Helvetica Neue Condensed" charset="0"/>
                          <a:cs typeface="Helvetica Neue Condensed" charset="0"/>
                        </a:rPr>
                        <a:t>$2,081,193</a:t>
                      </a:r>
                    </a:p>
                  </a:txBody>
                  <a:tcPr marL="45720" marR="45720" marT="22860" marB="22860" anchor="ctr"/>
                </a:tc>
                <a:tc>
                  <a:txBody>
                    <a:bodyPr/>
                    <a:lstStyle/>
                    <a:p>
                      <a:pPr algn="ctr"/>
                      <a:endParaRPr lang="en-US" sz="1400" dirty="0"/>
                    </a:p>
                  </a:txBody>
                  <a:tcPr marL="45720" marR="45720" marT="22860" marB="22860" anchor="ctr">
                    <a:solidFill>
                      <a:schemeClr val="accent1">
                        <a:lumMod val="40000"/>
                        <a:lumOff val="60000"/>
                      </a:schemeClr>
                    </a:solidFill>
                  </a:tcPr>
                </a:tc>
                <a:extLst>
                  <a:ext uri="{0D108BD9-81ED-4DB2-BD59-A6C34878D82A}">
                    <a16:rowId xmlns:a16="http://schemas.microsoft.com/office/drawing/2014/main" val="10004"/>
                  </a:ext>
                </a:extLst>
              </a:tr>
            </a:tbl>
          </a:graphicData>
        </a:graphic>
      </p:graphicFrame>
      <p:pic>
        <p:nvPicPr>
          <p:cNvPr id="10" name="Picture 9"/>
          <p:cNvPicPr>
            <a:picLocks noChangeAspect="1"/>
          </p:cNvPicPr>
          <p:nvPr/>
        </p:nvPicPr>
        <p:blipFill>
          <a:blip r:embed="rId2"/>
          <a:stretch>
            <a:fillRect/>
          </a:stretch>
        </p:blipFill>
        <p:spPr>
          <a:xfrm>
            <a:off x="1292907" y="1828802"/>
            <a:ext cx="675041" cy="794493"/>
          </a:xfrm>
          <a:prstGeom prst="rect">
            <a:avLst/>
          </a:prstGeom>
        </p:spPr>
      </p:pic>
      <p:pic>
        <p:nvPicPr>
          <p:cNvPr id="3" name="Picture 2"/>
          <p:cNvPicPr>
            <a:picLocks noChangeAspect="1"/>
          </p:cNvPicPr>
          <p:nvPr/>
        </p:nvPicPr>
        <p:blipFill>
          <a:blip r:embed="rId3"/>
          <a:stretch>
            <a:fillRect/>
          </a:stretch>
        </p:blipFill>
        <p:spPr>
          <a:xfrm>
            <a:off x="6690179" y="2786310"/>
            <a:ext cx="5336165" cy="2242890"/>
          </a:xfrm>
          <a:prstGeom prst="rect">
            <a:avLst/>
          </a:prstGeom>
          <a:solidFill>
            <a:schemeClr val="bg1"/>
          </a:solidFill>
        </p:spPr>
      </p:pic>
      <p:sp>
        <p:nvSpPr>
          <p:cNvPr id="7" name="Right Arrow 6"/>
          <p:cNvSpPr/>
          <p:nvPr/>
        </p:nvSpPr>
        <p:spPr>
          <a:xfrm>
            <a:off x="4833257" y="3458815"/>
            <a:ext cx="1856922" cy="866130"/>
          </a:xfrm>
          <a:prstGeom prst="rightArrow">
            <a:avLst>
              <a:gd name="adj1" fmla="val 50000"/>
              <a:gd name="adj2" fmla="val 136156"/>
            </a:avLst>
          </a:prstGeom>
          <a:solidFill>
            <a:srgbClr val="C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2500" b="0" i="0" u="none" strike="noStrike" kern="0" cap="none" spc="0" normalizeH="0" baseline="0" noProof="0">
              <a:ln>
                <a:noFill/>
              </a:ln>
              <a:solidFill>
                <a:srgbClr val="FFFFFF"/>
              </a:solidFill>
              <a:effectLst/>
              <a:uLnTx/>
              <a:uFillTx/>
              <a:latin typeface="Helvetica Neue Light"/>
              <a:ea typeface="Helvetica Neue Light"/>
              <a:sym typeface="Helvetica Neue Light"/>
            </a:endParaRPr>
          </a:p>
        </p:txBody>
      </p:sp>
    </p:spTree>
    <p:extLst>
      <p:ext uri="{BB962C8B-B14F-4D97-AF65-F5344CB8AC3E}">
        <p14:creationId xmlns:p14="http://schemas.microsoft.com/office/powerpoint/2010/main" val="8998110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Shape 229"/>
          <p:cNvSpPr>
            <a:spLocks noGrp="1"/>
          </p:cNvSpPr>
          <p:nvPr>
            <p:ph type="title"/>
          </p:nvPr>
        </p:nvSpPr>
        <p:spPr>
          <a:prstGeom prst="rect">
            <a:avLst/>
          </a:prstGeom>
        </p:spPr>
        <p:txBody>
          <a:bodyPr>
            <a:normAutofit/>
          </a:bodyPr>
          <a:lstStyle/>
          <a:p>
            <a:r>
              <a:rPr lang="en-US" sz="3600" b="1" dirty="0">
                <a:solidFill>
                  <a:schemeClr val="tx1"/>
                </a:solidFill>
                <a:latin typeface="Helvetica Neue Condensed" charset="0"/>
                <a:ea typeface="Helvetica Neue Condensed" charset="0"/>
                <a:cs typeface="Helvetica Neue Condensed" charset="0"/>
              </a:rPr>
              <a:t>Laundry Services</a:t>
            </a:r>
            <a:endParaRPr sz="3000" b="1" dirty="0">
              <a:solidFill>
                <a:schemeClr val="tx1">
                  <a:lumMod val="65000"/>
                  <a:lumOff val="35000"/>
                </a:schemeClr>
              </a:solidFill>
              <a:latin typeface="Helvetica Neue Condensed" charset="0"/>
              <a:ea typeface="Helvetica Neue Condensed" charset="0"/>
              <a:cs typeface="Helvetica Neue Condensed" charset="0"/>
            </a:endParaRPr>
          </a:p>
        </p:txBody>
      </p:sp>
      <p:sp>
        <p:nvSpPr>
          <p:cNvPr id="5" name="Text Placeholder 4"/>
          <p:cNvSpPr>
            <a:spLocks noGrp="1"/>
          </p:cNvSpPr>
          <p:nvPr>
            <p:ph type="body" idx="1"/>
          </p:nvPr>
        </p:nvSpPr>
        <p:spPr>
          <a:xfrm>
            <a:off x="6727371" y="1562100"/>
            <a:ext cx="4924879" cy="4686300"/>
          </a:xfrm>
        </p:spPr>
        <p:txBody>
          <a:bodyPr>
            <a:normAutofit/>
          </a:bodyPr>
          <a:lstStyle/>
          <a:p>
            <a:r>
              <a:rPr lang="en-US" sz="3300" b="1" dirty="0">
                <a:solidFill>
                  <a:srgbClr val="0070C0"/>
                </a:solidFill>
                <a:latin typeface="Helvetica Neue Condensed" charset="0"/>
                <a:ea typeface="Helvetica Neue Condensed" charset="0"/>
                <a:cs typeface="Helvetica Neue Condensed" charset="0"/>
              </a:rPr>
              <a:t>$45,144 to Moffat County</a:t>
            </a:r>
          </a:p>
          <a:p>
            <a:r>
              <a:rPr lang="en-US" sz="3300" b="1" dirty="0">
                <a:solidFill>
                  <a:srgbClr val="0070C0"/>
                </a:solidFill>
                <a:latin typeface="Helvetica Neue Condensed" charset="0"/>
                <a:ea typeface="Helvetica Neue Condensed" charset="0"/>
                <a:cs typeface="Helvetica Neue Condensed" charset="0"/>
              </a:rPr>
              <a:t>6-figures ($100k’s) to Memorial Hospital, who ships to Grand Junction</a:t>
            </a:r>
          </a:p>
        </p:txBody>
      </p:sp>
      <p:pic>
        <p:nvPicPr>
          <p:cNvPr id="4" name="Picture 3"/>
          <p:cNvPicPr>
            <a:picLocks noChangeAspect="1"/>
          </p:cNvPicPr>
          <p:nvPr/>
        </p:nvPicPr>
        <p:blipFill>
          <a:blip r:embed="rId2"/>
          <a:stretch>
            <a:fillRect/>
          </a:stretch>
        </p:blipFill>
        <p:spPr>
          <a:xfrm>
            <a:off x="533400" y="1503433"/>
            <a:ext cx="5867276" cy="5142296"/>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3"/>
          <a:stretch>
            <a:fillRect/>
          </a:stretch>
        </p:blipFill>
        <p:spPr>
          <a:xfrm>
            <a:off x="7087507" y="4025595"/>
            <a:ext cx="4456793" cy="2694411"/>
          </a:xfrm>
          <a:prstGeom prst="rect">
            <a:avLst/>
          </a:prstGeom>
          <a:ln>
            <a:noFill/>
          </a:ln>
          <a:effectLst>
            <a:outerShdw blurRad="292100" dist="139700" dir="2700000" algn="tl" rotWithShape="0">
              <a:srgbClr val="333333">
                <a:alpha val="65000"/>
              </a:srgbClr>
            </a:outerShdw>
          </a:effectLst>
        </p:spPr>
      </p:pic>
      <p:grpSp>
        <p:nvGrpSpPr>
          <p:cNvPr id="6" name="Group 5">
            <a:extLst>
              <a:ext uri="{FF2B5EF4-FFF2-40B4-BE49-F238E27FC236}">
                <a16:creationId xmlns:a16="http://schemas.microsoft.com/office/drawing/2014/main" id="{5BC662AF-1CDB-3246-A9EA-70A0E9D32DAF}"/>
              </a:ext>
            </a:extLst>
          </p:cNvPr>
          <p:cNvGrpSpPr/>
          <p:nvPr/>
        </p:nvGrpSpPr>
        <p:grpSpPr>
          <a:xfrm>
            <a:off x="9501085" y="777499"/>
            <a:ext cx="2148114" cy="476249"/>
            <a:chOff x="9878449" y="762985"/>
            <a:chExt cx="2148114" cy="476249"/>
          </a:xfrm>
        </p:grpSpPr>
        <p:sp>
          <p:nvSpPr>
            <p:cNvPr id="7" name="TextBox 6">
              <a:extLst>
                <a:ext uri="{FF2B5EF4-FFF2-40B4-BE49-F238E27FC236}">
                  <a16:creationId xmlns:a16="http://schemas.microsoft.com/office/drawing/2014/main" id="{5D51C91B-27D9-9941-A82F-1269C94DFAB7}"/>
                </a:ext>
              </a:extLst>
            </p:cNvPr>
            <p:cNvSpPr txBox="1"/>
            <p:nvPr/>
          </p:nvSpPr>
          <p:spPr>
            <a:xfrm>
              <a:off x="9878449" y="842091"/>
              <a:ext cx="2148114" cy="318036"/>
            </a:xfrm>
            <a:prstGeom prst="rect">
              <a:avLst/>
            </a:prstGeom>
            <a:solidFill>
              <a:srgbClr val="FF880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lang="en-US" sz="1400" dirty="0">
                  <a:solidFill>
                    <a:srgbClr val="FFFFFF"/>
                  </a:solidFill>
                  <a:latin typeface="Arial Narrow" panose="020B0604020202020204" pitchFamily="34" charset="0"/>
                  <a:ea typeface="Helvetica Neue Thin" panose="020B0403020202020204" pitchFamily="34" charset="0"/>
                  <a:cs typeface="Arial Narrow" panose="020B0604020202020204" pitchFamily="34" charset="0"/>
                  <a:sym typeface="Helvetica Neue Light"/>
                </a:rPr>
                <a:t> laundry services</a:t>
              </a:r>
              <a:endParaRPr kumimoji="0" lang="en-US" sz="1400" b="0" i="0" u="none" strike="noStrike" kern="1200" cap="none" spc="0" normalizeH="0" baseline="0" noProof="0" dirty="0">
                <a:ln>
                  <a:noFill/>
                </a:ln>
                <a:solidFill>
                  <a:srgbClr val="FFFFFF"/>
                </a:solidFill>
                <a:effectLst/>
                <a:uLnTx/>
                <a:uFillTx/>
                <a:latin typeface="Arial Narrow" panose="020B0604020202020204" pitchFamily="34" charset="0"/>
                <a:ea typeface="Helvetica Neue Thin" panose="020B0403020202020204" pitchFamily="34" charset="0"/>
                <a:cs typeface="Arial Narrow" panose="020B0604020202020204" pitchFamily="34" charset="0"/>
                <a:sym typeface="Helvetica Neue Light"/>
              </a:endParaRPr>
            </a:p>
          </p:txBody>
        </p:sp>
        <p:sp>
          <p:nvSpPr>
            <p:cNvPr id="8" name="Rectangle 7">
              <a:extLst>
                <a:ext uri="{FF2B5EF4-FFF2-40B4-BE49-F238E27FC236}">
                  <a16:creationId xmlns:a16="http://schemas.microsoft.com/office/drawing/2014/main" id="{7204D914-E9AF-AF48-A425-4B970A74D052}"/>
                </a:ext>
              </a:extLst>
            </p:cNvPr>
            <p:cNvSpPr/>
            <p:nvPr/>
          </p:nvSpPr>
          <p:spPr>
            <a:xfrm>
              <a:off x="10252763" y="762985"/>
              <a:ext cx="1399487" cy="476249"/>
            </a:xfrm>
            <a:prstGeom prst="rect">
              <a:avLst/>
            </a:prstGeom>
            <a:noFill/>
          </p:spPr>
          <p:txBody>
            <a:bodyPr wrap="none" lIns="91440" tIns="45720" rIns="91440" bIns="4572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ln w="12700">
                    <a:noFill/>
                    <a:prstDash val="solid"/>
                  </a:ln>
                  <a:solidFill>
                    <a:sysClr val="windowText" lastClr="00000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MOFFAT COUNTY</a:t>
              </a:r>
              <a:endParaRPr kumimoji="0" lang="en-US" sz="5400" b="1" i="0" u="none" strike="noStrike" kern="1200" cap="none" spc="0" normalizeH="0" baseline="0" noProof="0" dirty="0">
                <a:ln w="12700">
                  <a:noFill/>
                  <a:prstDash val="solid"/>
                </a:ln>
                <a:solidFill>
                  <a:sysClr val="windowText" lastClr="00000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ln w="12700">
                    <a:noFill/>
                    <a:prstDash val="solid"/>
                  </a:ln>
                  <a:solidFill>
                    <a:sysClr val="windowText" lastClr="00000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COLORADO</a:t>
              </a:r>
              <a:endParaRPr kumimoji="0" lang="en-US" sz="2400" b="1" i="0" u="none" strike="noStrike" kern="1200" cap="none" spc="0" normalizeH="0" baseline="0" noProof="0" dirty="0">
                <a:ln w="12700">
                  <a:noFill/>
                  <a:prstDash val="solid"/>
                </a:ln>
                <a:solidFill>
                  <a:sysClr val="windowText" lastClr="00000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grpSp>
    </p:spTree>
    <p:extLst>
      <p:ext uri="{BB962C8B-B14F-4D97-AF65-F5344CB8AC3E}">
        <p14:creationId xmlns:p14="http://schemas.microsoft.com/office/powerpoint/2010/main" val="21625779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4D64E6-ADBA-9D4C-8875-700A11D808E6}"/>
              </a:ext>
            </a:extLst>
          </p:cNvPr>
          <p:cNvPicPr>
            <a:picLocks noChangeAspect="1"/>
          </p:cNvPicPr>
          <p:nvPr/>
        </p:nvPicPr>
        <p:blipFill>
          <a:blip r:embed="rId3"/>
          <a:stretch>
            <a:fillRect/>
          </a:stretch>
        </p:blipFill>
        <p:spPr>
          <a:xfrm>
            <a:off x="0" y="0"/>
            <a:ext cx="12192000" cy="6892266"/>
          </a:xfrm>
          <a:prstGeom prst="rect">
            <a:avLst/>
          </a:prstGeom>
        </p:spPr>
      </p:pic>
      <p:pic>
        <p:nvPicPr>
          <p:cNvPr id="5" name="Picture 4" descr="Diagram&#10;&#10;Description automatically generated">
            <a:extLst>
              <a:ext uri="{FF2B5EF4-FFF2-40B4-BE49-F238E27FC236}">
                <a16:creationId xmlns:a16="http://schemas.microsoft.com/office/drawing/2014/main" id="{11ABE72A-E307-E140-91D4-95CDD05E6B78}"/>
              </a:ext>
            </a:extLst>
          </p:cNvPr>
          <p:cNvPicPr>
            <a:picLocks noChangeAspect="1"/>
          </p:cNvPicPr>
          <p:nvPr/>
        </p:nvPicPr>
        <p:blipFill>
          <a:blip r:embed="rId4"/>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B8EFB17C-D150-5E40-8A8F-92D80955B7E7}"/>
              </a:ext>
            </a:extLst>
          </p:cNvPr>
          <p:cNvSpPr/>
          <p:nvPr/>
        </p:nvSpPr>
        <p:spPr>
          <a:xfrm>
            <a:off x="0" y="0"/>
            <a:ext cx="4684295" cy="68922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2376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90C390FF-E4FA-994A-9017-F9950745D462}"/>
              </a:ext>
            </a:extLst>
          </p:cNvPr>
          <p:cNvSpPr/>
          <p:nvPr/>
        </p:nvSpPr>
        <p:spPr>
          <a:xfrm>
            <a:off x="233290" y="3133903"/>
            <a:ext cx="4217709"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600" normalizeH="0" baseline="0" noProof="0" dirty="0">
                <a:ln>
                  <a:noFill/>
                </a:ln>
                <a:solidFill>
                  <a:prstClr val="black"/>
                </a:solidFill>
                <a:effectLst/>
                <a:uLnTx/>
                <a:uFillTx/>
                <a:latin typeface="Lato Bold" panose="020F0802020204030203" pitchFamily="34" charset="0"/>
                <a:ea typeface="+mn-ea"/>
                <a:cs typeface="+mn-cs"/>
              </a:rPr>
              <a:t>REVENUE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600" normalizeH="0" baseline="0" noProof="0" dirty="0">
                <a:ln>
                  <a:noFill/>
                </a:ln>
                <a:solidFill>
                  <a:prstClr val="black"/>
                </a:solidFill>
                <a:effectLst/>
                <a:uLnTx/>
                <a:uFillTx/>
                <a:latin typeface="Lato Bold" panose="020F0802020204030203" pitchFamily="34" charset="0"/>
                <a:ea typeface="+mn-ea"/>
                <a:cs typeface="+mn-cs"/>
              </a:rPr>
              <a:t>GROWTH</a:t>
            </a:r>
          </a:p>
        </p:txBody>
      </p:sp>
      <p:sp>
        <p:nvSpPr>
          <p:cNvPr id="7" name="Up Arrow 6">
            <a:extLst>
              <a:ext uri="{FF2B5EF4-FFF2-40B4-BE49-F238E27FC236}">
                <a16:creationId xmlns:a16="http://schemas.microsoft.com/office/drawing/2014/main" id="{4F2B3C2F-FDAE-DA46-8BCD-010CDFCF7CD8}"/>
              </a:ext>
            </a:extLst>
          </p:cNvPr>
          <p:cNvSpPr/>
          <p:nvPr/>
        </p:nvSpPr>
        <p:spPr>
          <a:xfrm>
            <a:off x="5005135" y="5237747"/>
            <a:ext cx="1315453" cy="2164152"/>
          </a:xfrm>
          <a:prstGeom prst="upArrow">
            <a:avLst/>
          </a:prstGeom>
          <a:gradFill flip="none" rotWithShape="1">
            <a:gsLst>
              <a:gs pos="15000">
                <a:srgbClr val="10376E">
                  <a:alpha val="8000"/>
                </a:srgbClr>
              </a:gs>
              <a:gs pos="46000">
                <a:srgbClr val="10376E">
                  <a:alpha val="75000"/>
                </a:srgbClr>
              </a:gs>
              <a:gs pos="91000">
                <a:srgbClr val="AFECFF"/>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5E6EB73B-DE8B-B44C-A5B0-C82F7078791B}"/>
              </a:ext>
            </a:extLst>
          </p:cNvPr>
          <p:cNvSpPr/>
          <p:nvPr/>
        </p:nvSpPr>
        <p:spPr>
          <a:xfrm>
            <a:off x="-2" y="2196929"/>
            <a:ext cx="4684295"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600" normalizeH="0" baseline="0" noProof="0" dirty="0">
                <a:ln>
                  <a:noFill/>
                </a:ln>
                <a:solidFill>
                  <a:prstClr val="black"/>
                </a:solidFill>
                <a:effectLst/>
                <a:uLnTx/>
                <a:uFillTx/>
                <a:latin typeface="Lato Bold" panose="020F0802020204030203" pitchFamily="34" charset="0"/>
                <a:ea typeface="+mn-ea"/>
                <a:cs typeface="+mn-cs"/>
              </a:rPr>
              <a:t>ENTREPRENEURIAL OPPORTUNITY:</a:t>
            </a:r>
          </a:p>
        </p:txBody>
      </p:sp>
    </p:spTree>
    <p:extLst>
      <p:ext uri="{BB962C8B-B14F-4D97-AF65-F5344CB8AC3E}">
        <p14:creationId xmlns:p14="http://schemas.microsoft.com/office/powerpoint/2010/main" val="4837793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Shape 229"/>
          <p:cNvSpPr>
            <a:spLocks noGrp="1"/>
          </p:cNvSpPr>
          <p:nvPr>
            <p:ph type="title"/>
          </p:nvPr>
        </p:nvSpPr>
        <p:spPr>
          <a:prstGeom prst="rect">
            <a:avLst/>
          </a:prstGeom>
        </p:spPr>
        <p:txBody>
          <a:bodyPr>
            <a:normAutofit/>
          </a:bodyPr>
          <a:lstStyle/>
          <a:p>
            <a:r>
              <a:rPr lang="en-US" sz="3600" b="1" dirty="0">
                <a:solidFill>
                  <a:schemeClr val="tx1"/>
                </a:solidFill>
                <a:latin typeface="Helvetica Neue Condensed" charset="0"/>
                <a:ea typeface="Helvetica Neue Condensed" charset="0"/>
                <a:cs typeface="Helvetica Neue Condensed" charset="0"/>
              </a:rPr>
              <a:t>Moffat County Perspective of Opportunity Areas</a:t>
            </a:r>
            <a:endParaRPr sz="3000" b="1" dirty="0">
              <a:solidFill>
                <a:schemeClr val="tx1">
                  <a:lumMod val="65000"/>
                  <a:lumOff val="35000"/>
                </a:schemeClr>
              </a:solidFill>
              <a:latin typeface="Helvetica Neue Condensed" charset="0"/>
              <a:ea typeface="Helvetica Neue Condensed" charset="0"/>
              <a:cs typeface="Helvetica Neue Condensed" charset="0"/>
            </a:endParaRPr>
          </a:p>
        </p:txBody>
      </p:sp>
      <p:pic>
        <p:nvPicPr>
          <p:cNvPr id="10" name="Picture 9"/>
          <p:cNvPicPr>
            <a:picLocks noChangeAspect="1"/>
          </p:cNvPicPr>
          <p:nvPr/>
        </p:nvPicPr>
        <p:blipFill>
          <a:blip r:embed="rId2"/>
          <a:stretch>
            <a:fillRect/>
          </a:stretch>
        </p:blipFill>
        <p:spPr>
          <a:xfrm>
            <a:off x="10828793" y="424708"/>
            <a:ext cx="675041" cy="794493"/>
          </a:xfrm>
          <a:prstGeom prst="rect">
            <a:avLst/>
          </a:prstGeom>
        </p:spPr>
      </p:pic>
      <p:pic>
        <p:nvPicPr>
          <p:cNvPr id="4" name="Picture 3"/>
          <p:cNvPicPr>
            <a:picLocks noChangeAspect="1"/>
          </p:cNvPicPr>
          <p:nvPr/>
        </p:nvPicPr>
        <p:blipFill>
          <a:blip r:embed="rId3"/>
          <a:stretch>
            <a:fillRect/>
          </a:stretch>
        </p:blipFill>
        <p:spPr>
          <a:xfrm>
            <a:off x="533400" y="2211614"/>
            <a:ext cx="11060638" cy="3438072"/>
          </a:xfrm>
          <a:prstGeom prst="rect">
            <a:avLst/>
          </a:prstGeom>
        </p:spPr>
      </p:pic>
      <p:sp>
        <p:nvSpPr>
          <p:cNvPr id="6" name="Curved Left Arrow 5"/>
          <p:cNvSpPr/>
          <p:nvPr/>
        </p:nvSpPr>
        <p:spPr>
          <a:xfrm rot="21132913">
            <a:off x="10739757" y="5119803"/>
            <a:ext cx="1438486" cy="436017"/>
          </a:xfrm>
          <a:prstGeom prst="curvedLeftArrow">
            <a:avLst>
              <a:gd name="adj1" fmla="val 5573"/>
              <a:gd name="adj2" fmla="val 20509"/>
              <a:gd name="adj3" fmla="val 34756"/>
            </a:avLst>
          </a:prstGeom>
          <a:solidFill>
            <a:schemeClr val="accent1">
              <a:satOff val="12166"/>
              <a:lumOff val="-13042"/>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2500" b="0" i="0" u="none" strike="noStrike" kern="0" cap="none" spc="0" normalizeH="0" baseline="0" noProof="0">
              <a:ln>
                <a:noFill/>
              </a:ln>
              <a:solidFill>
                <a:srgbClr val="FFFFFF"/>
              </a:solidFill>
              <a:effectLst/>
              <a:uLnTx/>
              <a:uFillTx/>
              <a:latin typeface="Helvetica Neue Light"/>
              <a:ea typeface="Helvetica Neue Light"/>
              <a:sym typeface="Helvetica Neue Light"/>
            </a:endParaRPr>
          </a:p>
        </p:txBody>
      </p:sp>
      <p:sp>
        <p:nvSpPr>
          <p:cNvPr id="7" name="TextBox 6"/>
          <p:cNvSpPr txBox="1"/>
          <p:nvPr/>
        </p:nvSpPr>
        <p:spPr>
          <a:xfrm rot="21339404">
            <a:off x="8670472" y="5830657"/>
            <a:ext cx="2481943" cy="5437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70C0"/>
                </a:solidFill>
                <a:effectLst/>
                <a:uLnTx/>
                <a:uFillTx/>
                <a:latin typeface="Bradley Hand" charset="0"/>
                <a:ea typeface="Bradley Hand" charset="0"/>
                <a:cs typeface="Bradley Hand" charset="0"/>
                <a:sym typeface="Helvetica Neue Light"/>
              </a:rPr>
              <a:t>County is uniquely qualified </a:t>
            </a:r>
            <a:r>
              <a:rPr kumimoji="0" lang="en-US" sz="1600" b="0" i="0" u="none" strike="noStrike" kern="0" cap="none" spc="0" normalizeH="0" baseline="0" noProof="0">
                <a:ln>
                  <a:noFill/>
                </a:ln>
                <a:solidFill>
                  <a:srgbClr val="0070C0"/>
                </a:solidFill>
                <a:effectLst/>
                <a:uLnTx/>
                <a:uFillTx/>
                <a:latin typeface="Bradley Hand" charset="0"/>
                <a:ea typeface="Bradley Hand" charset="0"/>
                <a:cs typeface="Bradley Hand" charset="0"/>
                <a:sym typeface="Helvetica Neue Light"/>
              </a:rPr>
              <a:t>to provide</a:t>
            </a:r>
          </a:p>
        </p:txBody>
      </p:sp>
      <p:sp>
        <p:nvSpPr>
          <p:cNvPr id="2" name="Rectangle 1">
            <a:extLst>
              <a:ext uri="{FF2B5EF4-FFF2-40B4-BE49-F238E27FC236}">
                <a16:creationId xmlns:a16="http://schemas.microsoft.com/office/drawing/2014/main" id="{51E93C8C-8C16-FF40-86D6-3486A7FBB051}"/>
              </a:ext>
            </a:extLst>
          </p:cNvPr>
          <p:cNvSpPr/>
          <p:nvPr/>
        </p:nvSpPr>
        <p:spPr>
          <a:xfrm>
            <a:off x="9042400" y="3267807"/>
            <a:ext cx="2302933" cy="1118255"/>
          </a:xfrm>
          <a:prstGeom prst="rect">
            <a:avLst/>
          </a:prstGeom>
          <a:solidFill>
            <a:srgbClr val="00B05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FFFF"/>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sym typeface="Helvetica Neue Light"/>
              </a:rPr>
              <a:t>59%</a:t>
            </a:r>
          </a:p>
        </p:txBody>
      </p:sp>
    </p:spTree>
    <p:extLst>
      <p:ext uri="{BB962C8B-B14F-4D97-AF65-F5344CB8AC3E}">
        <p14:creationId xmlns:p14="http://schemas.microsoft.com/office/powerpoint/2010/main" val="20738296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Shape 229"/>
          <p:cNvSpPr>
            <a:spLocks noGrp="1"/>
          </p:cNvSpPr>
          <p:nvPr>
            <p:ph type="title"/>
          </p:nvPr>
        </p:nvSpPr>
        <p:spPr>
          <a:prstGeom prst="rect">
            <a:avLst/>
          </a:prstGeom>
        </p:spPr>
        <p:txBody>
          <a:bodyPr>
            <a:normAutofit/>
          </a:bodyPr>
          <a:lstStyle/>
          <a:p>
            <a:r>
              <a:rPr lang="en-US" sz="4800" b="1" dirty="0">
                <a:solidFill>
                  <a:srgbClr val="0070C0"/>
                </a:solidFill>
                <a:latin typeface="Helvetica Neue Condensed" charset="0"/>
                <a:ea typeface="Helvetica Neue Condensed" charset="0"/>
                <a:cs typeface="Helvetica Neue Condensed" charset="0"/>
              </a:rPr>
              <a:t>Match Up: </a:t>
            </a:r>
            <a:r>
              <a:rPr lang="en-US" sz="4800" b="1" dirty="0">
                <a:solidFill>
                  <a:schemeClr val="tx1">
                    <a:lumMod val="65000"/>
                    <a:lumOff val="35000"/>
                  </a:schemeClr>
                </a:solidFill>
                <a:latin typeface="Helvetica Neue Condensed" charset="0"/>
                <a:ea typeface="Helvetica Neue Condensed" charset="0"/>
                <a:cs typeface="Helvetica Neue Condensed" charset="0"/>
              </a:rPr>
              <a:t>Step 1</a:t>
            </a:r>
            <a:endParaRPr sz="4000" b="1" dirty="0">
              <a:solidFill>
                <a:schemeClr val="tx1">
                  <a:lumMod val="65000"/>
                  <a:lumOff val="35000"/>
                </a:schemeClr>
              </a:solidFill>
              <a:latin typeface="Helvetica Neue Condensed" charset="0"/>
              <a:ea typeface="Helvetica Neue Condensed" charset="0"/>
              <a:cs typeface="Helvetica Neue Condensed" charset="0"/>
            </a:endParaRPr>
          </a:p>
        </p:txBody>
      </p:sp>
      <p:pic>
        <p:nvPicPr>
          <p:cNvPr id="3" name="Picture 2">
            <a:extLst>
              <a:ext uri="{FF2B5EF4-FFF2-40B4-BE49-F238E27FC236}">
                <a16:creationId xmlns:a16="http://schemas.microsoft.com/office/drawing/2014/main" id="{ECB079FD-7F9A-404A-BF84-F6F131FAD834}"/>
              </a:ext>
            </a:extLst>
          </p:cNvPr>
          <p:cNvPicPr>
            <a:picLocks noChangeAspect="1"/>
          </p:cNvPicPr>
          <p:nvPr/>
        </p:nvPicPr>
        <p:blipFill>
          <a:blip r:embed="rId2"/>
          <a:stretch>
            <a:fillRect/>
          </a:stretch>
        </p:blipFill>
        <p:spPr>
          <a:xfrm>
            <a:off x="0" y="10591"/>
            <a:ext cx="12192000" cy="6836817"/>
          </a:xfrm>
          <a:prstGeom prst="rect">
            <a:avLst/>
          </a:prstGeom>
        </p:spPr>
      </p:pic>
    </p:spTree>
    <p:extLst>
      <p:ext uri="{BB962C8B-B14F-4D97-AF65-F5344CB8AC3E}">
        <p14:creationId xmlns:p14="http://schemas.microsoft.com/office/powerpoint/2010/main" val="31994075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013D50-EDB6-4845-B846-AC85FEF31FAD}"/>
              </a:ext>
            </a:extLst>
          </p:cNvPr>
          <p:cNvPicPr>
            <a:picLocks noChangeAspect="1"/>
          </p:cNvPicPr>
          <p:nvPr/>
        </p:nvPicPr>
        <p:blipFill>
          <a:blip r:embed="rId2"/>
          <a:stretch>
            <a:fillRect/>
          </a:stretch>
        </p:blipFill>
        <p:spPr>
          <a:xfrm>
            <a:off x="563907" y="1493354"/>
            <a:ext cx="9626600" cy="5143500"/>
          </a:xfrm>
          <a:prstGeom prst="rect">
            <a:avLst/>
          </a:prstGeom>
        </p:spPr>
      </p:pic>
      <p:sp>
        <p:nvSpPr>
          <p:cNvPr id="229" name="Shape 229"/>
          <p:cNvSpPr>
            <a:spLocks noGrp="1"/>
          </p:cNvSpPr>
          <p:nvPr>
            <p:ph type="title"/>
          </p:nvPr>
        </p:nvSpPr>
        <p:spPr>
          <a:prstGeom prst="rect">
            <a:avLst/>
          </a:prstGeom>
        </p:spPr>
        <p:txBody>
          <a:bodyPr>
            <a:normAutofit/>
          </a:bodyPr>
          <a:lstStyle/>
          <a:p>
            <a:r>
              <a:rPr lang="en-US" sz="3600" b="1" dirty="0">
                <a:solidFill>
                  <a:schemeClr val="tx1"/>
                </a:solidFill>
                <a:latin typeface="Helvetica Neue Condensed" charset="0"/>
                <a:ea typeface="Helvetica Neue Condensed" charset="0"/>
                <a:cs typeface="Helvetica Neue Condensed" charset="0"/>
              </a:rPr>
              <a:t>Clear Creek County Perspective of Opportunity Areas</a:t>
            </a:r>
            <a:endParaRPr sz="3000" b="1" dirty="0">
              <a:solidFill>
                <a:schemeClr val="tx1">
                  <a:lumMod val="65000"/>
                  <a:lumOff val="35000"/>
                </a:schemeClr>
              </a:solidFill>
              <a:latin typeface="Helvetica Neue Condensed" charset="0"/>
              <a:ea typeface="Helvetica Neue Condensed" charset="0"/>
              <a:cs typeface="Helvetica Neue Condensed" charset="0"/>
            </a:endParaRPr>
          </a:p>
        </p:txBody>
      </p:sp>
      <p:pic>
        <p:nvPicPr>
          <p:cNvPr id="10" name="Picture 9"/>
          <p:cNvPicPr>
            <a:picLocks noChangeAspect="1"/>
          </p:cNvPicPr>
          <p:nvPr/>
        </p:nvPicPr>
        <p:blipFill>
          <a:blip r:embed="rId3"/>
          <a:stretch>
            <a:fillRect/>
          </a:stretch>
        </p:blipFill>
        <p:spPr>
          <a:xfrm>
            <a:off x="10828793" y="424708"/>
            <a:ext cx="675041" cy="794493"/>
          </a:xfrm>
          <a:prstGeom prst="rect">
            <a:avLst/>
          </a:prstGeom>
        </p:spPr>
      </p:pic>
      <p:sp>
        <p:nvSpPr>
          <p:cNvPr id="6" name="Curved Left Arrow 5"/>
          <p:cNvSpPr/>
          <p:nvPr/>
        </p:nvSpPr>
        <p:spPr>
          <a:xfrm rot="15740139">
            <a:off x="9900624" y="4521231"/>
            <a:ext cx="520727" cy="2212994"/>
          </a:xfrm>
          <a:prstGeom prst="curvedLeftArrow">
            <a:avLst>
              <a:gd name="adj1" fmla="val 12398"/>
              <a:gd name="adj2" fmla="val 40413"/>
              <a:gd name="adj3" fmla="val 31240"/>
            </a:avLst>
          </a:prstGeom>
          <a:solidFill>
            <a:schemeClr val="accent1">
              <a:satOff val="12166"/>
              <a:lumOff val="-13042"/>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2500" b="0" i="0" u="none" strike="noStrike" kern="0" cap="none" spc="0" normalizeH="0" baseline="0" noProof="0">
              <a:ln>
                <a:noFill/>
              </a:ln>
              <a:solidFill>
                <a:srgbClr val="FFFFFF"/>
              </a:solidFill>
              <a:effectLst/>
              <a:uLnTx/>
              <a:uFillTx/>
              <a:latin typeface="Helvetica Neue Light"/>
              <a:ea typeface="Helvetica Neue Light"/>
              <a:sym typeface="Helvetica Neue Light"/>
            </a:endParaRPr>
          </a:p>
        </p:txBody>
      </p:sp>
      <p:sp>
        <p:nvSpPr>
          <p:cNvPr id="7" name="TextBox 6"/>
          <p:cNvSpPr txBox="1"/>
          <p:nvPr/>
        </p:nvSpPr>
        <p:spPr>
          <a:xfrm rot="21339404">
            <a:off x="9925341" y="5712709"/>
            <a:ext cx="2481943" cy="5437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70C0"/>
                </a:solidFill>
                <a:effectLst/>
                <a:uLnTx/>
                <a:uFillTx/>
                <a:latin typeface="Bradley Hand" charset="0"/>
                <a:ea typeface="Bradley Hand" charset="0"/>
                <a:cs typeface="Bradley Hand" charset="0"/>
                <a:sym typeface="Helvetica Neue Light"/>
              </a:rPr>
              <a:t>County is uniquely qualified to provide</a:t>
            </a:r>
          </a:p>
        </p:txBody>
      </p:sp>
      <p:grpSp>
        <p:nvGrpSpPr>
          <p:cNvPr id="8" name="Group 7">
            <a:extLst>
              <a:ext uri="{FF2B5EF4-FFF2-40B4-BE49-F238E27FC236}">
                <a16:creationId xmlns:a16="http://schemas.microsoft.com/office/drawing/2014/main" id="{A43E126E-1B8E-4840-8695-435598BED098}"/>
              </a:ext>
            </a:extLst>
          </p:cNvPr>
          <p:cNvGrpSpPr/>
          <p:nvPr/>
        </p:nvGrpSpPr>
        <p:grpSpPr>
          <a:xfrm>
            <a:off x="7518400" y="2662160"/>
            <a:ext cx="2302933" cy="2964914"/>
            <a:chOff x="7518400" y="2635656"/>
            <a:chExt cx="2302933" cy="2964914"/>
          </a:xfrm>
        </p:grpSpPr>
        <p:sp>
          <p:nvSpPr>
            <p:cNvPr id="2" name="Rectangle 1">
              <a:extLst>
                <a:ext uri="{FF2B5EF4-FFF2-40B4-BE49-F238E27FC236}">
                  <a16:creationId xmlns:a16="http://schemas.microsoft.com/office/drawing/2014/main" id="{51E93C8C-8C16-FF40-86D6-3486A7FBB051}"/>
                </a:ext>
              </a:extLst>
            </p:cNvPr>
            <p:cNvSpPr/>
            <p:nvPr/>
          </p:nvSpPr>
          <p:spPr>
            <a:xfrm>
              <a:off x="7518400" y="2635656"/>
              <a:ext cx="2302933" cy="2964914"/>
            </a:xfrm>
            <a:prstGeom prst="rect">
              <a:avLst/>
            </a:prstGeom>
            <a:solidFill>
              <a:srgbClr val="00B05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5400" b="1" i="0" u="none" strike="noStrike" kern="1200" cap="none" spc="0" normalizeH="0" baseline="0" noProof="0" dirty="0">
                <a:ln>
                  <a:noFill/>
                </a:ln>
                <a:solidFill>
                  <a:srgbClr val="FFFFFF"/>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sym typeface="Helvetica Neue Light"/>
              </a:endParaRPr>
            </a:p>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FFFF"/>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sym typeface="Helvetica Neue Light"/>
                </a:rPr>
                <a:t>78.9%</a:t>
              </a:r>
            </a:p>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FFFFFF"/>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sym typeface="Helvetica Neue Light"/>
              </a:endParaRPr>
            </a:p>
          </p:txBody>
        </p:sp>
        <p:sp>
          <p:nvSpPr>
            <p:cNvPr id="11" name="TextBox 10">
              <a:extLst>
                <a:ext uri="{FF2B5EF4-FFF2-40B4-BE49-F238E27FC236}">
                  <a16:creationId xmlns:a16="http://schemas.microsoft.com/office/drawing/2014/main" id="{9E0A7AEF-0515-FB48-BBC8-7146E893BA66}"/>
                </a:ext>
              </a:extLst>
            </p:cNvPr>
            <p:cNvSpPr txBox="1"/>
            <p:nvPr/>
          </p:nvSpPr>
          <p:spPr>
            <a:xfrm rot="21339404">
              <a:off x="7584593" y="4495490"/>
              <a:ext cx="2182633" cy="7899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sym typeface="Helvetica Neue Light"/>
                </a:rPr>
                <a:t>Identified for partnership, merger, in-/out-source discussion</a:t>
              </a:r>
            </a:p>
          </p:txBody>
        </p:sp>
      </p:grpSp>
    </p:spTree>
    <p:extLst>
      <p:ext uri="{BB962C8B-B14F-4D97-AF65-F5344CB8AC3E}">
        <p14:creationId xmlns:p14="http://schemas.microsoft.com/office/powerpoint/2010/main" val="22641013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D9C215-4EB2-1E4B-B66E-032B263EBFB2}"/>
              </a:ext>
            </a:extLst>
          </p:cNvPr>
          <p:cNvPicPr>
            <a:picLocks noChangeAspect="1"/>
          </p:cNvPicPr>
          <p:nvPr/>
        </p:nvPicPr>
        <p:blipFill rotWithShape="1">
          <a:blip r:embed="rId3">
            <a:alphaModFix amt="20000"/>
          </a:blip>
          <a:srcRect l="7319"/>
          <a:stretch/>
        </p:blipFill>
        <p:spPr>
          <a:xfrm>
            <a:off x="0" y="0"/>
            <a:ext cx="12192000" cy="6858000"/>
          </a:xfrm>
          <a:prstGeom prst="rect">
            <a:avLst/>
          </a:prstGeom>
          <a:effectLst>
            <a:outerShdw blurRad="50800" dist="50800" dir="5400000" algn="ctr" rotWithShape="0">
              <a:schemeClr val="accent5">
                <a:lumMod val="40000"/>
                <a:lumOff val="60000"/>
                <a:alpha val="58000"/>
              </a:schemeClr>
            </a:outerShdw>
          </a:effectLst>
        </p:spPr>
      </p:pic>
      <p:grpSp>
        <p:nvGrpSpPr>
          <p:cNvPr id="37" name="Group 36">
            <a:extLst>
              <a:ext uri="{FF2B5EF4-FFF2-40B4-BE49-F238E27FC236}">
                <a16:creationId xmlns:a16="http://schemas.microsoft.com/office/drawing/2014/main" id="{D870E50A-80AB-2E40-B5FB-FAF2FD95AC0F}"/>
              </a:ext>
            </a:extLst>
          </p:cNvPr>
          <p:cNvGrpSpPr/>
          <p:nvPr/>
        </p:nvGrpSpPr>
        <p:grpSpPr>
          <a:xfrm>
            <a:off x="9547797" y="930275"/>
            <a:ext cx="2148114" cy="664518"/>
            <a:chOff x="9878449" y="762985"/>
            <a:chExt cx="2148114" cy="664518"/>
          </a:xfrm>
        </p:grpSpPr>
        <p:sp>
          <p:nvSpPr>
            <p:cNvPr id="38" name="TextBox 37">
              <a:extLst>
                <a:ext uri="{FF2B5EF4-FFF2-40B4-BE49-F238E27FC236}">
                  <a16:creationId xmlns:a16="http://schemas.microsoft.com/office/drawing/2014/main" id="{709F35D1-63F8-6D46-8915-173FE25D2138}"/>
                </a:ext>
              </a:extLst>
            </p:cNvPr>
            <p:cNvSpPr txBox="1"/>
            <p:nvPr/>
          </p:nvSpPr>
          <p:spPr>
            <a:xfrm>
              <a:off x="9878449" y="894024"/>
              <a:ext cx="2148114" cy="533479"/>
            </a:xfrm>
            <a:prstGeom prst="rect">
              <a:avLst/>
            </a:prstGeom>
            <a:solidFill>
              <a:srgbClr val="0070C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lang="en-US" sz="1400" dirty="0">
                  <a:solidFill>
                    <a:prstClr val="white"/>
                  </a:solidFill>
                  <a:latin typeface="Arial Narrow" panose="020B0604020202020204" pitchFamily="34" charset="0"/>
                  <a:ea typeface="Helvetica Neue Thin" panose="020B0403020202020204" pitchFamily="34" charset="0"/>
                  <a:cs typeface="Arial Narrow" panose="020B0604020202020204" pitchFamily="34" charset="0"/>
                  <a:sym typeface="Helvetica Neue Light"/>
                </a:rPr>
                <a:t>Out</a:t>
              </a:r>
              <a:r>
                <a:rPr kumimoji="0" lang="en-US" sz="1400" b="0" i="0" u="none" strike="noStrike" kern="1200" cap="none" spc="0" normalizeH="0" baseline="0" noProof="0" dirty="0">
                  <a:ln>
                    <a:noFill/>
                  </a:ln>
                  <a:solidFill>
                    <a:prstClr val="white"/>
                  </a:solidFill>
                  <a:effectLst/>
                  <a:uLnTx/>
                  <a:uFillTx/>
                  <a:latin typeface="Arial Narrow" panose="020B0604020202020204" pitchFamily="34" charset="0"/>
                  <a:ea typeface="Helvetica Neue Thin" panose="020B0403020202020204" pitchFamily="34" charset="0"/>
                  <a:cs typeface="Arial Narrow" panose="020B0604020202020204" pitchFamily="34" charset="0"/>
                  <a:sym typeface="Helvetica Neue Light"/>
                </a:rPr>
                <a:t>-Sourcing Services, Leveraging Partners</a:t>
              </a:r>
            </a:p>
          </p:txBody>
        </p:sp>
        <p:sp>
          <p:nvSpPr>
            <p:cNvPr id="39" name="Rectangle 38">
              <a:extLst>
                <a:ext uri="{FF2B5EF4-FFF2-40B4-BE49-F238E27FC236}">
                  <a16:creationId xmlns:a16="http://schemas.microsoft.com/office/drawing/2014/main" id="{72B5F660-B56F-5348-B003-E46F62ABCB53}"/>
                </a:ext>
              </a:extLst>
            </p:cNvPr>
            <p:cNvSpPr/>
            <p:nvPr/>
          </p:nvSpPr>
          <p:spPr>
            <a:xfrm>
              <a:off x="10252763" y="762985"/>
              <a:ext cx="1399487" cy="476249"/>
            </a:xfrm>
            <a:prstGeom prst="rect">
              <a:avLst/>
            </a:prstGeom>
            <a:noFill/>
          </p:spPr>
          <p:txBody>
            <a:bodyPr wrap="none" lIns="91440" tIns="45720" rIns="91440" bIns="4572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noFill/>
                    <a:prstDash val="solid"/>
                  </a:ln>
                  <a:solidFill>
                    <a:srgbClr val="0070C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PBB Blue Print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2700">
                    <a:noFill/>
                    <a:prstDash val="solid"/>
                  </a:ln>
                  <a:solidFill>
                    <a:srgbClr val="00206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Opportunity Area</a:t>
              </a:r>
            </a:p>
          </p:txBody>
        </p:sp>
      </p:grpSp>
      <p:grpSp>
        <p:nvGrpSpPr>
          <p:cNvPr id="32" name="Group 31">
            <a:extLst>
              <a:ext uri="{FF2B5EF4-FFF2-40B4-BE49-F238E27FC236}">
                <a16:creationId xmlns:a16="http://schemas.microsoft.com/office/drawing/2014/main" id="{1BCA2AFF-9A94-E140-9C29-BBF6BE0749FD}"/>
              </a:ext>
            </a:extLst>
          </p:cNvPr>
          <p:cNvGrpSpPr/>
          <p:nvPr/>
        </p:nvGrpSpPr>
        <p:grpSpPr>
          <a:xfrm>
            <a:off x="802043" y="1358571"/>
            <a:ext cx="4601029" cy="4513944"/>
            <a:chOff x="252424" y="1043777"/>
            <a:chExt cx="4601029" cy="4513944"/>
          </a:xfrm>
        </p:grpSpPr>
        <p:sp>
          <p:nvSpPr>
            <p:cNvPr id="36" name="Oval 35">
              <a:extLst>
                <a:ext uri="{FF2B5EF4-FFF2-40B4-BE49-F238E27FC236}">
                  <a16:creationId xmlns:a16="http://schemas.microsoft.com/office/drawing/2014/main" id="{911D5532-2E08-EC4E-B71A-01F7450EEF7F}"/>
                </a:ext>
              </a:extLst>
            </p:cNvPr>
            <p:cNvSpPr/>
            <p:nvPr/>
          </p:nvSpPr>
          <p:spPr>
            <a:xfrm>
              <a:off x="252424" y="1043777"/>
              <a:ext cx="4601029" cy="4513944"/>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Pie 39">
              <a:extLst>
                <a:ext uri="{FF2B5EF4-FFF2-40B4-BE49-F238E27FC236}">
                  <a16:creationId xmlns:a16="http://schemas.microsoft.com/office/drawing/2014/main" id="{8380B72F-790A-AA43-80B8-B8204A82FB59}"/>
                </a:ext>
              </a:extLst>
            </p:cNvPr>
            <p:cNvSpPr/>
            <p:nvPr/>
          </p:nvSpPr>
          <p:spPr>
            <a:xfrm>
              <a:off x="252424" y="1043777"/>
              <a:ext cx="4601029" cy="4513944"/>
            </a:xfrm>
            <a:prstGeom prst="pie">
              <a:avLst>
                <a:gd name="adj1" fmla="val 3613926"/>
                <a:gd name="adj2" fmla="val 1620000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TextBox 40">
              <a:extLst>
                <a:ext uri="{FF2B5EF4-FFF2-40B4-BE49-F238E27FC236}">
                  <a16:creationId xmlns:a16="http://schemas.microsoft.com/office/drawing/2014/main" id="{7BE1CCEA-B7E1-AE44-BCA7-1C66EFE063FD}"/>
                </a:ext>
              </a:extLst>
            </p:cNvPr>
            <p:cNvSpPr txBox="1"/>
            <p:nvPr/>
          </p:nvSpPr>
          <p:spPr>
            <a:xfrm rot="20968233">
              <a:off x="589626" y="2866023"/>
              <a:ext cx="2040854" cy="1107996"/>
            </a:xfrm>
            <a:prstGeom prst="rect">
              <a:avLst/>
            </a:prstGeom>
            <a:noFill/>
          </p:spPr>
          <p:txBody>
            <a:bodyPr wrap="square" rtlCol="0" anchor="ctr">
              <a:spAutoFit/>
            </a:bodyPr>
            <a:lstStyle/>
            <a:p>
              <a:pPr algn="ctr"/>
              <a:r>
                <a:rPr lang="en-US" sz="6600" b="1" dirty="0">
                  <a:solidFill>
                    <a:schemeClr val="bg1"/>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60%</a:t>
              </a:r>
            </a:p>
          </p:txBody>
        </p:sp>
        <p:sp>
          <p:nvSpPr>
            <p:cNvPr id="42" name="TextBox 41">
              <a:extLst>
                <a:ext uri="{FF2B5EF4-FFF2-40B4-BE49-F238E27FC236}">
                  <a16:creationId xmlns:a16="http://schemas.microsoft.com/office/drawing/2014/main" id="{1F755160-FF14-CC44-8132-3C4D7ABB6097}"/>
                </a:ext>
              </a:extLst>
            </p:cNvPr>
            <p:cNvSpPr txBox="1"/>
            <p:nvPr/>
          </p:nvSpPr>
          <p:spPr>
            <a:xfrm rot="20968233">
              <a:off x="2778225" y="2587731"/>
              <a:ext cx="2040854" cy="1107996"/>
            </a:xfrm>
            <a:prstGeom prst="rect">
              <a:avLst/>
            </a:prstGeom>
            <a:noFill/>
          </p:spPr>
          <p:txBody>
            <a:bodyPr wrap="square" rtlCol="0" anchor="ctr">
              <a:spAutoFit/>
            </a:bodyPr>
            <a:lstStyle/>
            <a:p>
              <a:pPr algn="ctr"/>
              <a:r>
                <a:rPr lang="en-US" sz="6600" b="1" dirty="0">
                  <a:solidFill>
                    <a:schemeClr val="bg1"/>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40%</a:t>
              </a:r>
            </a:p>
          </p:txBody>
        </p:sp>
        <p:sp>
          <p:nvSpPr>
            <p:cNvPr id="43" name="TextBox 42">
              <a:extLst>
                <a:ext uri="{FF2B5EF4-FFF2-40B4-BE49-F238E27FC236}">
                  <a16:creationId xmlns:a16="http://schemas.microsoft.com/office/drawing/2014/main" id="{DA2FDDBF-A1FB-C64C-BA89-050921F24DC8}"/>
                </a:ext>
              </a:extLst>
            </p:cNvPr>
            <p:cNvSpPr txBox="1"/>
            <p:nvPr/>
          </p:nvSpPr>
          <p:spPr>
            <a:xfrm rot="20956527">
              <a:off x="2263814" y="1694986"/>
              <a:ext cx="2500055" cy="1077218"/>
            </a:xfrm>
            <a:prstGeom prst="rect">
              <a:avLst/>
            </a:prstGeom>
            <a:noFill/>
          </p:spPr>
          <p:txBody>
            <a:bodyPr wrap="square" rtlCol="0" anchor="ctr">
              <a:spAutoFit/>
            </a:bodyPr>
            <a:lstStyle/>
            <a:p>
              <a:pPr algn="ctr"/>
              <a:r>
                <a:rPr lang="en-US" sz="1600" b="1" dirty="0">
                  <a:solidFill>
                    <a:schemeClr val="bg1"/>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Government is </a:t>
              </a:r>
            </a:p>
            <a:p>
              <a:pPr algn="ctr"/>
              <a:r>
                <a:rPr lang="en-US" sz="1600" b="1" dirty="0">
                  <a:solidFill>
                    <a:schemeClr val="bg1"/>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“uniquely qualified” </a:t>
              </a:r>
            </a:p>
            <a:p>
              <a:pPr algn="ctr"/>
              <a:r>
                <a:rPr lang="en-US" sz="1600" b="1" dirty="0">
                  <a:solidFill>
                    <a:schemeClr val="bg1"/>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to provide (no apparent program partners)</a:t>
              </a:r>
            </a:p>
          </p:txBody>
        </p:sp>
        <p:sp>
          <p:nvSpPr>
            <p:cNvPr id="44" name="TextBox 43">
              <a:extLst>
                <a:ext uri="{FF2B5EF4-FFF2-40B4-BE49-F238E27FC236}">
                  <a16:creationId xmlns:a16="http://schemas.microsoft.com/office/drawing/2014/main" id="{F10AEA89-052A-0645-9F3E-136DE2081202}"/>
                </a:ext>
              </a:extLst>
            </p:cNvPr>
            <p:cNvSpPr txBox="1"/>
            <p:nvPr/>
          </p:nvSpPr>
          <p:spPr>
            <a:xfrm rot="20956527">
              <a:off x="462922" y="3879900"/>
              <a:ext cx="2500055" cy="584775"/>
            </a:xfrm>
            <a:prstGeom prst="rect">
              <a:avLst/>
            </a:prstGeom>
            <a:noFill/>
          </p:spPr>
          <p:txBody>
            <a:bodyPr wrap="square" rtlCol="0" anchor="ctr">
              <a:spAutoFit/>
            </a:bodyPr>
            <a:lstStyle/>
            <a:p>
              <a:pPr algn="ctr"/>
              <a:r>
                <a:rPr lang="en-US" sz="1600" b="1" dirty="0">
                  <a:solidFill>
                    <a:schemeClr val="bg1"/>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“Offered by Others”</a:t>
              </a:r>
            </a:p>
            <a:p>
              <a:pPr algn="ctr"/>
              <a:r>
                <a:rPr lang="en-US" sz="1600" b="1" dirty="0">
                  <a:solidFill>
                    <a:schemeClr val="bg1"/>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Leverage Partners</a:t>
              </a:r>
            </a:p>
          </p:txBody>
        </p:sp>
      </p:grpSp>
      <p:grpSp>
        <p:nvGrpSpPr>
          <p:cNvPr id="48" name="Group 47">
            <a:extLst>
              <a:ext uri="{FF2B5EF4-FFF2-40B4-BE49-F238E27FC236}">
                <a16:creationId xmlns:a16="http://schemas.microsoft.com/office/drawing/2014/main" id="{C280DF27-7336-E440-B6DC-C8AEBBCFD17E}"/>
              </a:ext>
            </a:extLst>
          </p:cNvPr>
          <p:cNvGrpSpPr/>
          <p:nvPr/>
        </p:nvGrpSpPr>
        <p:grpSpPr>
          <a:xfrm>
            <a:off x="6217846" y="1553033"/>
            <a:ext cx="5814497" cy="3956628"/>
            <a:chOff x="5628612" y="1971500"/>
            <a:chExt cx="6125954" cy="3757852"/>
          </a:xfrm>
        </p:grpSpPr>
        <p:grpSp>
          <p:nvGrpSpPr>
            <p:cNvPr id="49" name="Group 48">
              <a:extLst>
                <a:ext uri="{FF2B5EF4-FFF2-40B4-BE49-F238E27FC236}">
                  <a16:creationId xmlns:a16="http://schemas.microsoft.com/office/drawing/2014/main" id="{A3CC7DAF-FCF2-7843-8224-F6196C2D5872}"/>
                </a:ext>
              </a:extLst>
            </p:cNvPr>
            <p:cNvGrpSpPr/>
            <p:nvPr/>
          </p:nvGrpSpPr>
          <p:grpSpPr>
            <a:xfrm>
              <a:off x="5628612" y="2376553"/>
              <a:ext cx="4275010" cy="3352799"/>
              <a:chOff x="6247854" y="2946398"/>
              <a:chExt cx="4275010" cy="3352799"/>
            </a:xfrm>
          </p:grpSpPr>
          <p:sp>
            <p:nvSpPr>
              <p:cNvPr id="53" name="Rectangle 52">
                <a:extLst>
                  <a:ext uri="{FF2B5EF4-FFF2-40B4-BE49-F238E27FC236}">
                    <a16:creationId xmlns:a16="http://schemas.microsoft.com/office/drawing/2014/main" id="{E8F83E84-6B1F-4A4C-9E9A-339866D848BE}"/>
                  </a:ext>
                </a:extLst>
              </p:cNvPr>
              <p:cNvSpPr/>
              <p:nvPr/>
            </p:nvSpPr>
            <p:spPr>
              <a:xfrm>
                <a:off x="7801433" y="3301323"/>
                <a:ext cx="420914" cy="293981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Half Frame 53">
                <a:extLst>
                  <a:ext uri="{FF2B5EF4-FFF2-40B4-BE49-F238E27FC236}">
                    <a16:creationId xmlns:a16="http://schemas.microsoft.com/office/drawing/2014/main" id="{8A9C644E-C9BF-DB44-8D9C-BDC70889EEC4}"/>
                  </a:ext>
                </a:extLst>
              </p:cNvPr>
              <p:cNvSpPr/>
              <p:nvPr/>
            </p:nvSpPr>
            <p:spPr>
              <a:xfrm rot="16200000">
                <a:off x="7130150" y="2906483"/>
                <a:ext cx="3352799" cy="3432629"/>
              </a:xfrm>
              <a:prstGeom prst="halfFrame">
                <a:avLst>
                  <a:gd name="adj1" fmla="val 2222"/>
                  <a:gd name="adj2" fmla="val 2222"/>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TextBox 54">
                <a:extLst>
                  <a:ext uri="{FF2B5EF4-FFF2-40B4-BE49-F238E27FC236}">
                    <a16:creationId xmlns:a16="http://schemas.microsoft.com/office/drawing/2014/main" id="{28D85686-433D-B445-BB56-EF80095B6D92}"/>
                  </a:ext>
                </a:extLst>
              </p:cNvPr>
              <p:cNvSpPr txBox="1"/>
              <p:nvPr/>
            </p:nvSpPr>
            <p:spPr>
              <a:xfrm rot="16200000">
                <a:off x="5271581" y="4277595"/>
                <a:ext cx="2773097" cy="820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Total Opportunity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Offered by Public or Private</a:t>
                </a:r>
                <a:endParaRPr kumimoji="0" lang="en-US" b="1" i="0" u="none" strike="noStrike" kern="1200" cap="none" spc="0" normalizeH="0" baseline="0" noProof="0" dirty="0">
                  <a:ln>
                    <a:noFill/>
                  </a:ln>
                  <a:solidFill>
                    <a:prstClr val="black"/>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grpSp>
        <p:sp>
          <p:nvSpPr>
            <p:cNvPr id="50" name="Rectangle 49">
              <a:extLst>
                <a:ext uri="{FF2B5EF4-FFF2-40B4-BE49-F238E27FC236}">
                  <a16:creationId xmlns:a16="http://schemas.microsoft.com/office/drawing/2014/main" id="{0B2022D5-BC88-654A-9797-132C721D463C}"/>
                </a:ext>
              </a:extLst>
            </p:cNvPr>
            <p:cNvSpPr/>
            <p:nvPr/>
          </p:nvSpPr>
          <p:spPr>
            <a:xfrm>
              <a:off x="8504135" y="3915068"/>
              <a:ext cx="420914" cy="176650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accent1">
                    <a:lumMod val="60000"/>
                    <a:lumOff val="40000"/>
                  </a:schemeClr>
                </a:solidFill>
                <a:effectLst/>
                <a:uLnTx/>
                <a:uFillTx/>
                <a:latin typeface="Calibri" panose="020F0502020204030204"/>
                <a:ea typeface="+mn-ea"/>
                <a:cs typeface="+mn-cs"/>
              </a:endParaRPr>
            </a:p>
          </p:txBody>
        </p:sp>
        <p:sp>
          <p:nvSpPr>
            <p:cNvPr id="51" name="Rounded Rectangular Callout 50">
              <a:extLst>
                <a:ext uri="{FF2B5EF4-FFF2-40B4-BE49-F238E27FC236}">
                  <a16:creationId xmlns:a16="http://schemas.microsoft.com/office/drawing/2014/main" id="{2C8F5B4A-6B6D-7440-8A05-CED3CE646EC6}"/>
                </a:ext>
              </a:extLst>
            </p:cNvPr>
            <p:cNvSpPr/>
            <p:nvPr/>
          </p:nvSpPr>
          <p:spPr>
            <a:xfrm>
              <a:off x="8085767" y="1971500"/>
              <a:ext cx="2236222" cy="1431965"/>
            </a:xfrm>
            <a:prstGeom prst="wedgeRoundRectCallout">
              <a:avLst>
                <a:gd name="adj1" fmla="val -79606"/>
                <a:gd name="adj2" fmla="val 27994"/>
                <a:gd name="adj3" fmla="val 1666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srgbClr val="00B050"/>
                </a:solidFill>
                <a:effectLst>
                  <a:outerShdw blurRad="50800" dist="38100" dir="2700000" algn="tl" rotWithShape="0">
                    <a:prstClr val="black">
                      <a:alpha val="40000"/>
                    </a:prstClr>
                  </a:outerShdw>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B050"/>
                  </a:solidFill>
                  <a:effectLst>
                    <a:outerShdw blurRad="50800" dist="38100" dir="2700000" algn="tl" rotWithShape="0">
                      <a:prstClr val="black">
                        <a:alpha val="40000"/>
                      </a:prstClr>
                    </a:outerShdw>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$9.2 Billion,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rgbClr val="00B050"/>
                  </a:solidFill>
                  <a:effectLst>
                    <a:outerShdw blurRad="50800" dist="38100" dir="2700000" algn="tl" rotWithShape="0">
                      <a:prstClr val="black">
                        <a:alpha val="40000"/>
                      </a:prstClr>
                    </a:outerShdw>
                  </a:effectLst>
                  <a:latin typeface="Helvetica Neue Condensed" panose="02000503000000020004" pitchFamily="2" charset="0"/>
                  <a:ea typeface="Helvetica Neue Condensed" panose="02000503000000020004" pitchFamily="2" charset="0"/>
                  <a:cs typeface="Helvetica Neue Condensed" panose="02000503000000020004" pitchFamily="2" charset="0"/>
                </a:rPr>
                <a:t>Other Public Sector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B050"/>
                  </a:solidFill>
                  <a:effectLst>
                    <a:outerShdw blurRad="50800" dist="38100" dir="2700000" algn="tl" rotWithShape="0">
                      <a:prstClr val="black">
                        <a:alpha val="40000"/>
                      </a:prstClr>
                    </a:outerShdw>
                  </a:effectLst>
                  <a:latin typeface="Helvetica Neue Condensed" panose="02000503000000020004" pitchFamily="2" charset="0"/>
                  <a:ea typeface="Helvetica Neue Condensed" panose="02000503000000020004" pitchFamily="2" charset="0"/>
                  <a:cs typeface="Helvetica Neue Condensed" panose="02000503000000020004" pitchFamily="2" charset="0"/>
                </a:rPr>
                <a:t>3</a:t>
              </a:r>
              <a:r>
                <a:rPr kumimoji="0" lang="en-US" sz="4000" b="1" i="0" u="none" strike="noStrike" kern="1200" cap="none" spc="0" normalizeH="0" baseline="0" noProof="0" dirty="0">
                  <a:ln>
                    <a:noFill/>
                  </a:ln>
                  <a:solidFill>
                    <a:srgbClr val="00B050"/>
                  </a:solidFill>
                  <a:effectLst>
                    <a:outerShdw blurRad="50800" dist="38100" dir="2700000" algn="tl" rotWithShape="0">
                      <a:prstClr val="black">
                        <a:alpha val="40000"/>
                      </a:prstClr>
                    </a:outerShdw>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00B050"/>
                  </a:solidFill>
                  <a:effectLst>
                    <a:outerShdw blurRad="50800" dist="38100" dir="2700000" algn="tl" rotWithShape="0">
                      <a:prstClr val="black">
                        <a:alpha val="40000"/>
                      </a:prstClr>
                    </a:outerShdw>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Of your budget, on average</a:t>
              </a:r>
            </a:p>
          </p:txBody>
        </p:sp>
        <p:sp>
          <p:nvSpPr>
            <p:cNvPr id="52" name="Rounded Rectangular Callout 51">
              <a:extLst>
                <a:ext uri="{FF2B5EF4-FFF2-40B4-BE49-F238E27FC236}">
                  <a16:creationId xmlns:a16="http://schemas.microsoft.com/office/drawing/2014/main" id="{66666DAE-F3F4-AA4B-BA65-32FF79994376}"/>
                </a:ext>
              </a:extLst>
            </p:cNvPr>
            <p:cNvSpPr/>
            <p:nvPr/>
          </p:nvSpPr>
          <p:spPr>
            <a:xfrm>
              <a:off x="9518344" y="3542866"/>
              <a:ext cx="2236222" cy="1412305"/>
            </a:xfrm>
            <a:prstGeom prst="wedgeRoundRectCallout">
              <a:avLst>
                <a:gd name="adj1" fmla="val -79606"/>
                <a:gd name="adj2" fmla="val 27994"/>
                <a:gd name="adj3" fmla="val 1666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srgbClr val="92D050"/>
                </a:solidFill>
                <a:effectLst>
                  <a:outerShdw blurRad="50800" dist="38100" dir="2700000" algn="tl" rotWithShape="0">
                    <a:prstClr val="black">
                      <a:alpha val="40000"/>
                    </a:prstClr>
                  </a:outerShdw>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92D050"/>
                  </a:solidFill>
                  <a:effectLst>
                    <a:outerShdw blurRad="50800" dist="38100" dir="2700000" algn="tl" rotWithShape="0">
                      <a:prstClr val="black">
                        <a:alpha val="40000"/>
                      </a:prstClr>
                    </a:outerShdw>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$7.4 Billion,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rgbClr val="92D050"/>
                  </a:solidFill>
                  <a:effectLst>
                    <a:outerShdw blurRad="50800" dist="38100" dir="2700000" algn="tl" rotWithShape="0">
                      <a:prstClr val="black">
                        <a:alpha val="40000"/>
                      </a:prstClr>
                    </a:outerShdw>
                  </a:effectLst>
                  <a:latin typeface="Helvetica Neue Condensed" panose="02000503000000020004" pitchFamily="2" charset="0"/>
                  <a:ea typeface="Helvetica Neue Condensed" panose="02000503000000020004" pitchFamily="2" charset="0"/>
                  <a:cs typeface="Helvetica Neue Condensed" panose="02000503000000020004" pitchFamily="2" charset="0"/>
                </a:rPr>
                <a:t>Other Private Sector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92D050"/>
                  </a:solidFill>
                  <a:effectLst>
                    <a:outerShdw blurRad="50800" dist="38100" dir="2700000" algn="tl" rotWithShape="0">
                      <a:prstClr val="black">
                        <a:alpha val="40000"/>
                      </a:prstClr>
                    </a:outerShdw>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23%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92D050"/>
                  </a:solidFill>
                  <a:effectLst>
                    <a:outerShdw blurRad="50800" dist="38100" dir="2700000" algn="tl" rotWithShape="0">
                      <a:prstClr val="black">
                        <a:alpha val="40000"/>
                      </a:prstClr>
                    </a:outerShdw>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Of your budget, on average</a:t>
              </a:r>
            </a:p>
          </p:txBody>
        </p:sp>
      </p:grpSp>
      <p:sp>
        <p:nvSpPr>
          <p:cNvPr id="56" name="TextBox 55">
            <a:extLst>
              <a:ext uri="{FF2B5EF4-FFF2-40B4-BE49-F238E27FC236}">
                <a16:creationId xmlns:a16="http://schemas.microsoft.com/office/drawing/2014/main" id="{EA31EA04-0E27-A347-BBC6-DFD3028A8F46}"/>
              </a:ext>
            </a:extLst>
          </p:cNvPr>
          <p:cNvSpPr txBox="1"/>
          <p:nvPr/>
        </p:nvSpPr>
        <p:spPr>
          <a:xfrm>
            <a:off x="217714" y="5513651"/>
            <a:ext cx="11974285" cy="1323439"/>
          </a:xfrm>
          <a:prstGeom prst="rect">
            <a:avLst/>
          </a:prstGeom>
          <a:noFill/>
        </p:spPr>
        <p:txBody>
          <a:bodyPr wrap="square" rtlCol="0">
            <a:spAutoFit/>
          </a:bodyPr>
          <a:lstStyle/>
          <a:p>
            <a:pPr algn="ctr"/>
            <a:r>
              <a:rPr lang="en-US" sz="4000" i="1" dirty="0">
                <a:ln>
                  <a:solidFill>
                    <a:schemeClr val="accent1">
                      <a:shade val="50000"/>
                    </a:schemeClr>
                  </a:solidFill>
                </a:ln>
                <a:solidFill>
                  <a:schemeClr val="bg1"/>
                </a:solidFill>
                <a:effectLst>
                  <a:outerShdw blurRad="50800" dist="38100" dir="2700000" algn="tl" rotWithShape="0">
                    <a:prstClr val="black">
                      <a:alpha val="40000"/>
                    </a:prstClr>
                  </a:outerShdw>
                </a:effectLst>
                <a:latin typeface="Futura Condensed Medium" panose="020B0602020204020303" pitchFamily="34" charset="-79"/>
                <a:cs typeface="Futura Condensed Medium" panose="020B0602020204020303" pitchFamily="34" charset="-79"/>
              </a:rPr>
              <a:t>Punchline:</a:t>
            </a:r>
          </a:p>
          <a:p>
            <a:pPr algn="ctr"/>
            <a:r>
              <a:rPr lang="en-US" sz="2000" i="1" dirty="0">
                <a:ln>
                  <a:solidFill>
                    <a:schemeClr val="accent1">
                      <a:shade val="50000"/>
                    </a:schemeClr>
                  </a:solidFill>
                </a:ln>
                <a:solidFill>
                  <a:schemeClr val="bg1"/>
                </a:solidFill>
                <a:effectLst>
                  <a:outerShdw blurRad="50800" dist="38100" dir="2700000" algn="tl" rotWithShape="0">
                    <a:prstClr val="black">
                      <a:alpha val="40000"/>
                    </a:prstClr>
                  </a:outerShdw>
                </a:effectLst>
                <a:latin typeface="Futura Condensed Medium" panose="020B0602020204020303" pitchFamily="34" charset="-79"/>
                <a:cs typeface="Futura Condensed Medium" panose="020B0602020204020303" pitchFamily="34" charset="-79"/>
              </a:rPr>
              <a:t>As Government seeks to fund the plethora of “new” programs uniquely unto government to provide, it leverages partner providers, seeking the “irreducible core”</a:t>
            </a:r>
          </a:p>
        </p:txBody>
      </p:sp>
    </p:spTree>
    <p:extLst>
      <p:ext uri="{BB962C8B-B14F-4D97-AF65-F5344CB8AC3E}">
        <p14:creationId xmlns:p14="http://schemas.microsoft.com/office/powerpoint/2010/main" val="518311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6"/>
                                        </p:tgtEl>
                                        <p:attrNameLst>
                                          <p:attrName>style.visibility</p:attrName>
                                        </p:attrNameLst>
                                      </p:cBhvr>
                                      <p:to>
                                        <p:strVal val="visible"/>
                                      </p:to>
                                    </p:set>
                                    <p:anim calcmode="lin" valueType="num">
                                      <p:cBhvr additive="base">
                                        <p:cTn id="13" dur="500" fill="hold"/>
                                        <p:tgtEl>
                                          <p:spTgt spid="56"/>
                                        </p:tgtEl>
                                        <p:attrNameLst>
                                          <p:attrName>ppt_x</p:attrName>
                                        </p:attrNameLst>
                                      </p:cBhvr>
                                      <p:tavLst>
                                        <p:tav tm="0">
                                          <p:val>
                                            <p:strVal val="#ppt_x"/>
                                          </p:val>
                                        </p:tav>
                                        <p:tav tm="100000">
                                          <p:val>
                                            <p:strVal val="#ppt_x"/>
                                          </p:val>
                                        </p:tav>
                                      </p:tavLst>
                                    </p:anim>
                                    <p:anim calcmode="lin" valueType="num">
                                      <p:cBhvr additive="base">
                                        <p:cTn id="14"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D9C215-4EB2-1E4B-B66E-032B263EBFB2}"/>
              </a:ext>
            </a:extLst>
          </p:cNvPr>
          <p:cNvPicPr>
            <a:picLocks noChangeAspect="1"/>
          </p:cNvPicPr>
          <p:nvPr/>
        </p:nvPicPr>
        <p:blipFill rotWithShape="1">
          <a:blip r:embed="rId3">
            <a:alphaModFix amt="20000"/>
          </a:blip>
          <a:srcRect l="7319"/>
          <a:stretch/>
        </p:blipFill>
        <p:spPr>
          <a:xfrm>
            <a:off x="0" y="0"/>
            <a:ext cx="12192000" cy="6858000"/>
          </a:xfrm>
          <a:prstGeom prst="rect">
            <a:avLst/>
          </a:prstGeom>
          <a:effectLst>
            <a:outerShdw blurRad="50800" dist="50800" dir="5400000" algn="ctr" rotWithShape="0">
              <a:schemeClr val="accent5">
                <a:lumMod val="40000"/>
                <a:lumOff val="60000"/>
                <a:alpha val="58000"/>
              </a:schemeClr>
            </a:outerShdw>
          </a:effectLst>
        </p:spPr>
      </p:pic>
      <p:sp>
        <p:nvSpPr>
          <p:cNvPr id="15" name="Shape 167">
            <a:extLst>
              <a:ext uri="{FF2B5EF4-FFF2-40B4-BE49-F238E27FC236}">
                <a16:creationId xmlns:a16="http://schemas.microsoft.com/office/drawing/2014/main" id="{5AB78070-C089-4740-BF41-B3931DB02C89}"/>
              </a:ext>
            </a:extLst>
          </p:cNvPr>
          <p:cNvSpPr txBox="1">
            <a:spLocks/>
          </p:cNvSpPr>
          <p:nvPr/>
        </p:nvSpPr>
        <p:spPr>
          <a:xfrm>
            <a:off x="536575" y="676275"/>
            <a:ext cx="11118850" cy="984250"/>
          </a:xfrm>
          <a:prstGeom prst="rect">
            <a:avLst/>
          </a:prstGeom>
          <a:effectLst/>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7030A0"/>
                </a:solidFill>
                <a:effectLst>
                  <a:outerShdw blurRad="50800" dist="38100" dir="2700000" algn="tl" rotWithShape="0">
                    <a:prstClr val="black">
                      <a:alpha val="40000"/>
                    </a:prstClr>
                  </a:outerShdw>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Taking Action on Your PBB Data:</a:t>
            </a:r>
          </a:p>
        </p:txBody>
      </p:sp>
      <p:sp>
        <p:nvSpPr>
          <p:cNvPr id="2" name="Rounded Rectangle 1">
            <a:extLst>
              <a:ext uri="{FF2B5EF4-FFF2-40B4-BE49-F238E27FC236}">
                <a16:creationId xmlns:a16="http://schemas.microsoft.com/office/drawing/2014/main" id="{0FCB32AD-BD62-1749-AAEA-EF8AFD719446}"/>
              </a:ext>
            </a:extLst>
          </p:cNvPr>
          <p:cNvSpPr/>
          <p:nvPr/>
        </p:nvSpPr>
        <p:spPr>
          <a:xfrm>
            <a:off x="957943" y="2336800"/>
            <a:ext cx="3120571" cy="407851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8EA811FE-D60F-FC41-8EDA-2AF3DD9FCDB9}"/>
              </a:ext>
            </a:extLst>
          </p:cNvPr>
          <p:cNvSpPr txBox="1"/>
          <p:nvPr/>
        </p:nvSpPr>
        <p:spPr>
          <a:xfrm>
            <a:off x="1201053" y="1582058"/>
            <a:ext cx="2634346"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Basic Program Attributes: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What characteristics of programs would make the best opportunities?</a:t>
            </a:r>
          </a:p>
        </p:txBody>
      </p:sp>
      <p:cxnSp>
        <p:nvCxnSpPr>
          <p:cNvPr id="6" name="Straight Arrow Connector 5">
            <a:extLst>
              <a:ext uri="{FF2B5EF4-FFF2-40B4-BE49-F238E27FC236}">
                <a16:creationId xmlns:a16="http://schemas.microsoft.com/office/drawing/2014/main" id="{9D5E025C-6B11-CC47-8358-A65EB25D52B7}"/>
              </a:ext>
            </a:extLst>
          </p:cNvPr>
          <p:cNvCxnSpPr/>
          <p:nvPr/>
        </p:nvCxnSpPr>
        <p:spPr>
          <a:xfrm>
            <a:off x="1473198" y="2960914"/>
            <a:ext cx="209005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DD24285-E35E-D543-AF6F-6ADD9FF35CE0}"/>
              </a:ext>
            </a:extLst>
          </p:cNvPr>
          <p:cNvSpPr txBox="1"/>
          <p:nvPr/>
        </p:nvSpPr>
        <p:spPr>
          <a:xfrm>
            <a:off x="1411172" y="2518228"/>
            <a:ext cx="2214112" cy="3048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Cost Recovery</a:t>
            </a:r>
          </a:p>
        </p:txBody>
      </p:sp>
      <p:sp>
        <p:nvSpPr>
          <p:cNvPr id="8" name="Oval 7">
            <a:extLst>
              <a:ext uri="{FF2B5EF4-FFF2-40B4-BE49-F238E27FC236}">
                <a16:creationId xmlns:a16="http://schemas.microsoft.com/office/drawing/2014/main" id="{7F8412FD-920E-F943-BE5C-28390534FBEF}"/>
              </a:ext>
            </a:extLst>
          </p:cNvPr>
          <p:cNvSpPr/>
          <p:nvPr/>
        </p:nvSpPr>
        <p:spPr>
          <a:xfrm>
            <a:off x="1799776" y="2866570"/>
            <a:ext cx="232228" cy="2082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3E96CEE5-CA7B-4247-A532-4C61C8E1E51C}"/>
              </a:ext>
            </a:extLst>
          </p:cNvPr>
          <p:cNvSpPr txBox="1"/>
          <p:nvPr/>
        </p:nvSpPr>
        <p:spPr>
          <a:xfrm>
            <a:off x="1201053" y="2986257"/>
            <a:ext cx="54429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Low</a:t>
            </a:r>
          </a:p>
        </p:txBody>
      </p:sp>
      <p:sp>
        <p:nvSpPr>
          <p:cNvPr id="23" name="TextBox 22">
            <a:extLst>
              <a:ext uri="{FF2B5EF4-FFF2-40B4-BE49-F238E27FC236}">
                <a16:creationId xmlns:a16="http://schemas.microsoft.com/office/drawing/2014/main" id="{F989E05F-4487-AF45-A00B-CB8DCD6E2FDA}"/>
              </a:ext>
            </a:extLst>
          </p:cNvPr>
          <p:cNvSpPr txBox="1"/>
          <p:nvPr/>
        </p:nvSpPr>
        <p:spPr>
          <a:xfrm>
            <a:off x="3291110" y="2981848"/>
            <a:ext cx="54429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High</a:t>
            </a:r>
          </a:p>
        </p:txBody>
      </p:sp>
      <p:cxnSp>
        <p:nvCxnSpPr>
          <p:cNvPr id="32" name="Straight Arrow Connector 31">
            <a:extLst>
              <a:ext uri="{FF2B5EF4-FFF2-40B4-BE49-F238E27FC236}">
                <a16:creationId xmlns:a16="http://schemas.microsoft.com/office/drawing/2014/main" id="{1C55C20F-1307-B847-875D-993DFDA84E9D}"/>
              </a:ext>
            </a:extLst>
          </p:cNvPr>
          <p:cNvCxnSpPr/>
          <p:nvPr/>
        </p:nvCxnSpPr>
        <p:spPr>
          <a:xfrm>
            <a:off x="1473198" y="3896972"/>
            <a:ext cx="209005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9C505745-3409-6B4A-8640-FC851455D840}"/>
              </a:ext>
            </a:extLst>
          </p:cNvPr>
          <p:cNvSpPr txBox="1"/>
          <p:nvPr/>
        </p:nvSpPr>
        <p:spPr>
          <a:xfrm>
            <a:off x="1411172" y="3454286"/>
            <a:ext cx="2214112" cy="3048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Degree of Mandate</a:t>
            </a:r>
          </a:p>
        </p:txBody>
      </p:sp>
      <p:sp>
        <p:nvSpPr>
          <p:cNvPr id="37" name="Oval 36">
            <a:extLst>
              <a:ext uri="{FF2B5EF4-FFF2-40B4-BE49-F238E27FC236}">
                <a16:creationId xmlns:a16="http://schemas.microsoft.com/office/drawing/2014/main" id="{9DEF794E-9E1B-9F48-ACDB-0CABB501ECC0}"/>
              </a:ext>
            </a:extLst>
          </p:cNvPr>
          <p:cNvSpPr/>
          <p:nvPr/>
        </p:nvSpPr>
        <p:spPr>
          <a:xfrm>
            <a:off x="1915888" y="3802628"/>
            <a:ext cx="232228" cy="2082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F9950497-697F-C748-86F6-C7D278C0B9EB}"/>
              </a:ext>
            </a:extLst>
          </p:cNvPr>
          <p:cNvSpPr txBox="1"/>
          <p:nvPr/>
        </p:nvSpPr>
        <p:spPr>
          <a:xfrm>
            <a:off x="1201053" y="3922315"/>
            <a:ext cx="54429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Low</a:t>
            </a:r>
          </a:p>
        </p:txBody>
      </p:sp>
      <p:sp>
        <p:nvSpPr>
          <p:cNvPr id="39" name="TextBox 38">
            <a:extLst>
              <a:ext uri="{FF2B5EF4-FFF2-40B4-BE49-F238E27FC236}">
                <a16:creationId xmlns:a16="http://schemas.microsoft.com/office/drawing/2014/main" id="{CDF7BA1B-33B3-9240-B93D-BA27E11FD5E7}"/>
              </a:ext>
            </a:extLst>
          </p:cNvPr>
          <p:cNvSpPr txBox="1"/>
          <p:nvPr/>
        </p:nvSpPr>
        <p:spPr>
          <a:xfrm>
            <a:off x="3291110" y="3917906"/>
            <a:ext cx="54429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High</a:t>
            </a:r>
          </a:p>
        </p:txBody>
      </p:sp>
      <p:cxnSp>
        <p:nvCxnSpPr>
          <p:cNvPr id="40" name="Straight Arrow Connector 39">
            <a:extLst>
              <a:ext uri="{FF2B5EF4-FFF2-40B4-BE49-F238E27FC236}">
                <a16:creationId xmlns:a16="http://schemas.microsoft.com/office/drawing/2014/main" id="{0DC4D23D-A8AF-864E-A183-DE06BC3E037B}"/>
              </a:ext>
            </a:extLst>
          </p:cNvPr>
          <p:cNvCxnSpPr/>
          <p:nvPr/>
        </p:nvCxnSpPr>
        <p:spPr>
          <a:xfrm>
            <a:off x="1473198" y="4863534"/>
            <a:ext cx="209005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68770DA9-046A-934F-86A7-BE3ED95C10F3}"/>
              </a:ext>
            </a:extLst>
          </p:cNvPr>
          <p:cNvSpPr txBox="1"/>
          <p:nvPr/>
        </p:nvSpPr>
        <p:spPr>
          <a:xfrm>
            <a:off x="1411172" y="4420848"/>
            <a:ext cx="2214112" cy="3048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Reliance from Users</a:t>
            </a:r>
          </a:p>
        </p:txBody>
      </p:sp>
      <p:sp>
        <p:nvSpPr>
          <p:cNvPr id="42" name="Oval 41">
            <a:extLst>
              <a:ext uri="{FF2B5EF4-FFF2-40B4-BE49-F238E27FC236}">
                <a16:creationId xmlns:a16="http://schemas.microsoft.com/office/drawing/2014/main" id="{D615410A-42E2-1C43-9AD8-0DD2357A773B}"/>
              </a:ext>
            </a:extLst>
          </p:cNvPr>
          <p:cNvSpPr/>
          <p:nvPr/>
        </p:nvSpPr>
        <p:spPr>
          <a:xfrm>
            <a:off x="1683659" y="4769190"/>
            <a:ext cx="232228" cy="2082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07134936-375C-5F48-BDD8-ECF87B654792}"/>
              </a:ext>
            </a:extLst>
          </p:cNvPr>
          <p:cNvSpPr txBox="1"/>
          <p:nvPr/>
        </p:nvSpPr>
        <p:spPr>
          <a:xfrm>
            <a:off x="1201053" y="4888877"/>
            <a:ext cx="54429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Low</a:t>
            </a:r>
          </a:p>
        </p:txBody>
      </p:sp>
      <p:sp>
        <p:nvSpPr>
          <p:cNvPr id="44" name="TextBox 43">
            <a:extLst>
              <a:ext uri="{FF2B5EF4-FFF2-40B4-BE49-F238E27FC236}">
                <a16:creationId xmlns:a16="http://schemas.microsoft.com/office/drawing/2014/main" id="{34B767D2-9956-7C4C-B256-579E75108015}"/>
              </a:ext>
            </a:extLst>
          </p:cNvPr>
          <p:cNvSpPr txBox="1"/>
          <p:nvPr/>
        </p:nvSpPr>
        <p:spPr>
          <a:xfrm>
            <a:off x="3291110" y="4884468"/>
            <a:ext cx="54429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High</a:t>
            </a:r>
          </a:p>
        </p:txBody>
      </p:sp>
      <p:cxnSp>
        <p:nvCxnSpPr>
          <p:cNvPr id="45" name="Straight Arrow Connector 44">
            <a:extLst>
              <a:ext uri="{FF2B5EF4-FFF2-40B4-BE49-F238E27FC236}">
                <a16:creationId xmlns:a16="http://schemas.microsoft.com/office/drawing/2014/main" id="{2A8C6CB7-079B-2945-A9F3-93C278D91867}"/>
              </a:ext>
            </a:extLst>
          </p:cNvPr>
          <p:cNvCxnSpPr/>
          <p:nvPr/>
        </p:nvCxnSpPr>
        <p:spPr>
          <a:xfrm>
            <a:off x="1473197" y="5854366"/>
            <a:ext cx="209005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540D6EB5-AB82-ED48-8173-AC364364293E}"/>
              </a:ext>
            </a:extLst>
          </p:cNvPr>
          <p:cNvSpPr txBox="1"/>
          <p:nvPr/>
        </p:nvSpPr>
        <p:spPr>
          <a:xfrm>
            <a:off x="1411171" y="5411680"/>
            <a:ext cx="2214112" cy="3048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Change in Demand</a:t>
            </a:r>
          </a:p>
        </p:txBody>
      </p:sp>
      <p:sp>
        <p:nvSpPr>
          <p:cNvPr id="47" name="Oval 46">
            <a:extLst>
              <a:ext uri="{FF2B5EF4-FFF2-40B4-BE49-F238E27FC236}">
                <a16:creationId xmlns:a16="http://schemas.microsoft.com/office/drawing/2014/main" id="{507D1640-4062-2E49-89E9-C342081BF43F}"/>
              </a:ext>
            </a:extLst>
          </p:cNvPr>
          <p:cNvSpPr/>
          <p:nvPr/>
        </p:nvSpPr>
        <p:spPr>
          <a:xfrm>
            <a:off x="2931885" y="5760022"/>
            <a:ext cx="232228" cy="2082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TextBox 47">
            <a:extLst>
              <a:ext uri="{FF2B5EF4-FFF2-40B4-BE49-F238E27FC236}">
                <a16:creationId xmlns:a16="http://schemas.microsoft.com/office/drawing/2014/main" id="{B67C12AA-0EE5-6B4B-B71F-80226654BC30}"/>
              </a:ext>
            </a:extLst>
          </p:cNvPr>
          <p:cNvSpPr txBox="1"/>
          <p:nvPr/>
        </p:nvSpPr>
        <p:spPr>
          <a:xfrm>
            <a:off x="1201052" y="5879709"/>
            <a:ext cx="54429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Low</a:t>
            </a:r>
          </a:p>
        </p:txBody>
      </p:sp>
      <p:sp>
        <p:nvSpPr>
          <p:cNvPr id="49" name="TextBox 48">
            <a:extLst>
              <a:ext uri="{FF2B5EF4-FFF2-40B4-BE49-F238E27FC236}">
                <a16:creationId xmlns:a16="http://schemas.microsoft.com/office/drawing/2014/main" id="{C99A2255-4955-204E-A344-2A0B839B45EE}"/>
              </a:ext>
            </a:extLst>
          </p:cNvPr>
          <p:cNvSpPr txBox="1"/>
          <p:nvPr/>
        </p:nvSpPr>
        <p:spPr>
          <a:xfrm>
            <a:off x="3291109" y="5875300"/>
            <a:ext cx="54429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High</a:t>
            </a:r>
          </a:p>
        </p:txBody>
      </p:sp>
      <p:sp>
        <p:nvSpPr>
          <p:cNvPr id="50" name="Rounded Rectangle 49">
            <a:extLst>
              <a:ext uri="{FF2B5EF4-FFF2-40B4-BE49-F238E27FC236}">
                <a16:creationId xmlns:a16="http://schemas.microsoft.com/office/drawing/2014/main" id="{71CA9F67-2AA0-024A-8A18-956F77DC817F}"/>
              </a:ext>
            </a:extLst>
          </p:cNvPr>
          <p:cNvSpPr/>
          <p:nvPr/>
        </p:nvSpPr>
        <p:spPr>
          <a:xfrm>
            <a:off x="5171050" y="2318601"/>
            <a:ext cx="3120571" cy="407851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2" name="Straight Arrow Connector 51">
            <a:extLst>
              <a:ext uri="{FF2B5EF4-FFF2-40B4-BE49-F238E27FC236}">
                <a16:creationId xmlns:a16="http://schemas.microsoft.com/office/drawing/2014/main" id="{6A567E53-6046-884F-87BE-269849A610B0}"/>
              </a:ext>
            </a:extLst>
          </p:cNvPr>
          <p:cNvCxnSpPr/>
          <p:nvPr/>
        </p:nvCxnSpPr>
        <p:spPr>
          <a:xfrm>
            <a:off x="5686305" y="2942715"/>
            <a:ext cx="209005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ECB9213E-B717-724D-8F39-53149E5B98FD}"/>
              </a:ext>
            </a:extLst>
          </p:cNvPr>
          <p:cNvSpPr txBox="1"/>
          <p:nvPr/>
        </p:nvSpPr>
        <p:spPr>
          <a:xfrm>
            <a:off x="5624279" y="2500029"/>
            <a:ext cx="2214112" cy="3048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Program Relevance</a:t>
            </a:r>
          </a:p>
        </p:txBody>
      </p:sp>
      <p:sp>
        <p:nvSpPr>
          <p:cNvPr id="54" name="Oval 53">
            <a:extLst>
              <a:ext uri="{FF2B5EF4-FFF2-40B4-BE49-F238E27FC236}">
                <a16:creationId xmlns:a16="http://schemas.microsoft.com/office/drawing/2014/main" id="{DE420BCE-1A8D-C941-A27C-8C57F5F2DDFD}"/>
              </a:ext>
            </a:extLst>
          </p:cNvPr>
          <p:cNvSpPr/>
          <p:nvPr/>
        </p:nvSpPr>
        <p:spPr>
          <a:xfrm>
            <a:off x="6448312" y="2848371"/>
            <a:ext cx="232228" cy="2082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TextBox 54">
            <a:extLst>
              <a:ext uri="{FF2B5EF4-FFF2-40B4-BE49-F238E27FC236}">
                <a16:creationId xmlns:a16="http://schemas.microsoft.com/office/drawing/2014/main" id="{2EE6194E-1B5D-BC4F-950B-0DAD6D076882}"/>
              </a:ext>
            </a:extLst>
          </p:cNvPr>
          <p:cNvSpPr txBox="1"/>
          <p:nvPr/>
        </p:nvSpPr>
        <p:spPr>
          <a:xfrm>
            <a:off x="5414160" y="2968058"/>
            <a:ext cx="54429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Low</a:t>
            </a:r>
          </a:p>
        </p:txBody>
      </p:sp>
      <p:sp>
        <p:nvSpPr>
          <p:cNvPr id="56" name="TextBox 55">
            <a:extLst>
              <a:ext uri="{FF2B5EF4-FFF2-40B4-BE49-F238E27FC236}">
                <a16:creationId xmlns:a16="http://schemas.microsoft.com/office/drawing/2014/main" id="{15180891-A8EE-C046-92DA-BA9CAA23C5F5}"/>
              </a:ext>
            </a:extLst>
          </p:cNvPr>
          <p:cNvSpPr txBox="1"/>
          <p:nvPr/>
        </p:nvSpPr>
        <p:spPr>
          <a:xfrm>
            <a:off x="7504217" y="2963649"/>
            <a:ext cx="54429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05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High</a:t>
            </a:r>
          </a:p>
        </p:txBody>
      </p:sp>
      <p:cxnSp>
        <p:nvCxnSpPr>
          <p:cNvPr id="57" name="Straight Arrow Connector 56">
            <a:extLst>
              <a:ext uri="{FF2B5EF4-FFF2-40B4-BE49-F238E27FC236}">
                <a16:creationId xmlns:a16="http://schemas.microsoft.com/office/drawing/2014/main" id="{D5A8D248-1673-9C49-934B-A181D35D02B9}"/>
              </a:ext>
            </a:extLst>
          </p:cNvPr>
          <p:cNvCxnSpPr/>
          <p:nvPr/>
        </p:nvCxnSpPr>
        <p:spPr>
          <a:xfrm>
            <a:off x="5686305" y="3878773"/>
            <a:ext cx="209005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6FA3D183-752C-2C4C-AC84-DA48170717CF}"/>
              </a:ext>
            </a:extLst>
          </p:cNvPr>
          <p:cNvSpPr txBox="1"/>
          <p:nvPr/>
        </p:nvSpPr>
        <p:spPr>
          <a:xfrm>
            <a:off x="5624279" y="3436087"/>
            <a:ext cx="2214112" cy="3048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Total Program Cost</a:t>
            </a:r>
          </a:p>
        </p:txBody>
      </p:sp>
      <p:sp>
        <p:nvSpPr>
          <p:cNvPr id="59" name="Oval 58">
            <a:extLst>
              <a:ext uri="{FF2B5EF4-FFF2-40B4-BE49-F238E27FC236}">
                <a16:creationId xmlns:a16="http://schemas.microsoft.com/office/drawing/2014/main" id="{68383ED8-7A01-4A40-8483-8D3F90AA792B}"/>
              </a:ext>
            </a:extLst>
          </p:cNvPr>
          <p:cNvSpPr/>
          <p:nvPr/>
        </p:nvSpPr>
        <p:spPr>
          <a:xfrm>
            <a:off x="7159507" y="3784429"/>
            <a:ext cx="232228" cy="2082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TextBox 59">
            <a:extLst>
              <a:ext uri="{FF2B5EF4-FFF2-40B4-BE49-F238E27FC236}">
                <a16:creationId xmlns:a16="http://schemas.microsoft.com/office/drawing/2014/main" id="{9B212590-B431-DA48-9A40-7203E62E3D4A}"/>
              </a:ext>
            </a:extLst>
          </p:cNvPr>
          <p:cNvSpPr txBox="1"/>
          <p:nvPr/>
        </p:nvSpPr>
        <p:spPr>
          <a:xfrm>
            <a:off x="5414160" y="3904116"/>
            <a:ext cx="54429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Low</a:t>
            </a:r>
          </a:p>
        </p:txBody>
      </p:sp>
      <p:sp>
        <p:nvSpPr>
          <p:cNvPr id="61" name="TextBox 60">
            <a:extLst>
              <a:ext uri="{FF2B5EF4-FFF2-40B4-BE49-F238E27FC236}">
                <a16:creationId xmlns:a16="http://schemas.microsoft.com/office/drawing/2014/main" id="{8B5B0B8E-996D-8944-A2AD-E69A9B67BF85}"/>
              </a:ext>
            </a:extLst>
          </p:cNvPr>
          <p:cNvSpPr txBox="1"/>
          <p:nvPr/>
        </p:nvSpPr>
        <p:spPr>
          <a:xfrm>
            <a:off x="7504217" y="3899707"/>
            <a:ext cx="54429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High</a:t>
            </a:r>
          </a:p>
        </p:txBody>
      </p:sp>
      <p:cxnSp>
        <p:nvCxnSpPr>
          <p:cNvPr id="62" name="Straight Arrow Connector 61">
            <a:extLst>
              <a:ext uri="{FF2B5EF4-FFF2-40B4-BE49-F238E27FC236}">
                <a16:creationId xmlns:a16="http://schemas.microsoft.com/office/drawing/2014/main" id="{32E2A541-0BA4-9E4D-8643-FF39EC3EFCD1}"/>
              </a:ext>
            </a:extLst>
          </p:cNvPr>
          <p:cNvCxnSpPr/>
          <p:nvPr/>
        </p:nvCxnSpPr>
        <p:spPr>
          <a:xfrm>
            <a:off x="5686305" y="4845335"/>
            <a:ext cx="209005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FF54772A-0CEE-E548-ACFE-EBD331493811}"/>
              </a:ext>
            </a:extLst>
          </p:cNvPr>
          <p:cNvSpPr txBox="1"/>
          <p:nvPr/>
        </p:nvSpPr>
        <p:spPr>
          <a:xfrm>
            <a:off x="5624279" y="4402649"/>
            <a:ext cx="2214112" cy="3048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Workload (FTE?)</a:t>
            </a:r>
          </a:p>
        </p:txBody>
      </p:sp>
      <p:sp>
        <p:nvSpPr>
          <p:cNvPr id="64" name="Oval 63">
            <a:extLst>
              <a:ext uri="{FF2B5EF4-FFF2-40B4-BE49-F238E27FC236}">
                <a16:creationId xmlns:a16="http://schemas.microsoft.com/office/drawing/2014/main" id="{890187DF-7087-4F49-9950-3BD586CFDED1}"/>
              </a:ext>
            </a:extLst>
          </p:cNvPr>
          <p:cNvSpPr/>
          <p:nvPr/>
        </p:nvSpPr>
        <p:spPr>
          <a:xfrm>
            <a:off x="6128995" y="4750991"/>
            <a:ext cx="232228" cy="2082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TextBox 64">
            <a:extLst>
              <a:ext uri="{FF2B5EF4-FFF2-40B4-BE49-F238E27FC236}">
                <a16:creationId xmlns:a16="http://schemas.microsoft.com/office/drawing/2014/main" id="{DF444426-2268-5342-8E7A-500D31503FE1}"/>
              </a:ext>
            </a:extLst>
          </p:cNvPr>
          <p:cNvSpPr txBox="1"/>
          <p:nvPr/>
        </p:nvSpPr>
        <p:spPr>
          <a:xfrm>
            <a:off x="5414160" y="4870678"/>
            <a:ext cx="54429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Low</a:t>
            </a:r>
          </a:p>
        </p:txBody>
      </p:sp>
      <p:sp>
        <p:nvSpPr>
          <p:cNvPr id="66" name="TextBox 65">
            <a:extLst>
              <a:ext uri="{FF2B5EF4-FFF2-40B4-BE49-F238E27FC236}">
                <a16:creationId xmlns:a16="http://schemas.microsoft.com/office/drawing/2014/main" id="{4423383E-DBFE-2B4A-8720-40983B36C15C}"/>
              </a:ext>
            </a:extLst>
          </p:cNvPr>
          <p:cNvSpPr txBox="1"/>
          <p:nvPr/>
        </p:nvSpPr>
        <p:spPr>
          <a:xfrm>
            <a:off x="7504217" y="4866269"/>
            <a:ext cx="54429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High</a:t>
            </a:r>
          </a:p>
        </p:txBody>
      </p:sp>
      <p:cxnSp>
        <p:nvCxnSpPr>
          <p:cNvPr id="67" name="Straight Arrow Connector 66">
            <a:extLst>
              <a:ext uri="{FF2B5EF4-FFF2-40B4-BE49-F238E27FC236}">
                <a16:creationId xmlns:a16="http://schemas.microsoft.com/office/drawing/2014/main" id="{A29AC3B2-0179-154D-A560-CB8984E6C5B8}"/>
              </a:ext>
            </a:extLst>
          </p:cNvPr>
          <p:cNvCxnSpPr/>
          <p:nvPr/>
        </p:nvCxnSpPr>
        <p:spPr>
          <a:xfrm>
            <a:off x="5686304" y="5836167"/>
            <a:ext cx="209005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F99C4EFA-0271-0142-ABBE-F0A44B1E1F94}"/>
              </a:ext>
            </a:extLst>
          </p:cNvPr>
          <p:cNvSpPr txBox="1"/>
          <p:nvPr/>
        </p:nvSpPr>
        <p:spPr>
          <a:xfrm>
            <a:off x="5624278" y="5393481"/>
            <a:ext cx="2214112" cy="3048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Political Sensitivity?</a:t>
            </a:r>
          </a:p>
        </p:txBody>
      </p:sp>
      <p:sp>
        <p:nvSpPr>
          <p:cNvPr id="69" name="Oval 68">
            <a:extLst>
              <a:ext uri="{FF2B5EF4-FFF2-40B4-BE49-F238E27FC236}">
                <a16:creationId xmlns:a16="http://schemas.microsoft.com/office/drawing/2014/main" id="{9726832D-47C0-7042-999A-58B6779E9288}"/>
              </a:ext>
            </a:extLst>
          </p:cNvPr>
          <p:cNvSpPr/>
          <p:nvPr/>
        </p:nvSpPr>
        <p:spPr>
          <a:xfrm>
            <a:off x="5940308" y="5741823"/>
            <a:ext cx="232228" cy="2082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TextBox 69">
            <a:extLst>
              <a:ext uri="{FF2B5EF4-FFF2-40B4-BE49-F238E27FC236}">
                <a16:creationId xmlns:a16="http://schemas.microsoft.com/office/drawing/2014/main" id="{295B074C-C5EC-054E-8C2D-84B0EDF17095}"/>
              </a:ext>
            </a:extLst>
          </p:cNvPr>
          <p:cNvSpPr txBox="1"/>
          <p:nvPr/>
        </p:nvSpPr>
        <p:spPr>
          <a:xfrm>
            <a:off x="5414159" y="5861510"/>
            <a:ext cx="54429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Low</a:t>
            </a:r>
          </a:p>
        </p:txBody>
      </p:sp>
      <p:sp>
        <p:nvSpPr>
          <p:cNvPr id="71" name="TextBox 70">
            <a:extLst>
              <a:ext uri="{FF2B5EF4-FFF2-40B4-BE49-F238E27FC236}">
                <a16:creationId xmlns:a16="http://schemas.microsoft.com/office/drawing/2014/main" id="{C17E0BEE-E815-B240-B476-D7F4C9626C84}"/>
              </a:ext>
            </a:extLst>
          </p:cNvPr>
          <p:cNvSpPr txBox="1"/>
          <p:nvPr/>
        </p:nvSpPr>
        <p:spPr>
          <a:xfrm>
            <a:off x="7504216" y="5857101"/>
            <a:ext cx="54429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High</a:t>
            </a:r>
          </a:p>
        </p:txBody>
      </p:sp>
      <p:sp>
        <p:nvSpPr>
          <p:cNvPr id="73" name="TextBox 72">
            <a:extLst>
              <a:ext uri="{FF2B5EF4-FFF2-40B4-BE49-F238E27FC236}">
                <a16:creationId xmlns:a16="http://schemas.microsoft.com/office/drawing/2014/main" id="{9FF1B7D3-AF85-3D46-AC80-E495D43D1F10}"/>
              </a:ext>
            </a:extLst>
          </p:cNvPr>
          <p:cNvSpPr txBox="1"/>
          <p:nvPr/>
        </p:nvSpPr>
        <p:spPr>
          <a:xfrm>
            <a:off x="5346862" y="1588034"/>
            <a:ext cx="2768939"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Other PBB Considerations: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What characteristics of programs would make the best opportunities?</a:t>
            </a:r>
          </a:p>
        </p:txBody>
      </p:sp>
      <p:sp>
        <p:nvSpPr>
          <p:cNvPr id="12" name="Rounded Rectangle 11">
            <a:extLst>
              <a:ext uri="{FF2B5EF4-FFF2-40B4-BE49-F238E27FC236}">
                <a16:creationId xmlns:a16="http://schemas.microsoft.com/office/drawing/2014/main" id="{CDA20D73-CA29-3545-8888-EE1B4B6F549A}"/>
              </a:ext>
            </a:extLst>
          </p:cNvPr>
          <p:cNvSpPr/>
          <p:nvPr/>
        </p:nvSpPr>
        <p:spPr>
          <a:xfrm rot="20921217">
            <a:off x="9299058" y="3045622"/>
            <a:ext cx="2107628" cy="28485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lvl="0" indent="-285750">
              <a:buFont typeface="Arial" panose="020B0604020202020204" pitchFamily="34" charset="0"/>
              <a:buChar char="•"/>
              <a:defRPr/>
            </a:pPr>
            <a:r>
              <a:rPr lang="en-US" sz="1400" dirty="0">
                <a:solidFill>
                  <a:schemeClr val="bg2">
                    <a:lumMod val="50000"/>
                  </a:schemeClr>
                </a:solidFill>
              </a:rPr>
              <a:t>What other factors might you take into consideration?</a:t>
            </a:r>
          </a:p>
        </p:txBody>
      </p:sp>
      <p:pic>
        <p:nvPicPr>
          <p:cNvPr id="13" name="Picture 12">
            <a:extLst>
              <a:ext uri="{FF2B5EF4-FFF2-40B4-BE49-F238E27FC236}">
                <a16:creationId xmlns:a16="http://schemas.microsoft.com/office/drawing/2014/main" id="{71BC496D-FA04-794E-A7EE-64A2DE9FEA60}"/>
              </a:ext>
            </a:extLst>
          </p:cNvPr>
          <p:cNvPicPr>
            <a:picLocks noChangeAspect="1"/>
          </p:cNvPicPr>
          <p:nvPr/>
        </p:nvPicPr>
        <p:blipFill rotWithShape="1">
          <a:blip r:embed="rId4"/>
          <a:srcRect t="17847"/>
          <a:stretch/>
        </p:blipFill>
        <p:spPr>
          <a:xfrm rot="20898723">
            <a:off x="9372547" y="3106740"/>
            <a:ext cx="1587500" cy="782507"/>
          </a:xfrm>
          <a:prstGeom prst="rect">
            <a:avLst/>
          </a:prstGeom>
        </p:spPr>
      </p:pic>
      <p:grpSp>
        <p:nvGrpSpPr>
          <p:cNvPr id="72" name="Group 71">
            <a:extLst>
              <a:ext uri="{FF2B5EF4-FFF2-40B4-BE49-F238E27FC236}">
                <a16:creationId xmlns:a16="http://schemas.microsoft.com/office/drawing/2014/main" id="{7628F9A9-7AE2-7748-BF1A-600EE5763FE1}"/>
              </a:ext>
            </a:extLst>
          </p:cNvPr>
          <p:cNvGrpSpPr/>
          <p:nvPr/>
        </p:nvGrpSpPr>
        <p:grpSpPr>
          <a:xfrm>
            <a:off x="9547797" y="930275"/>
            <a:ext cx="2148114" cy="664518"/>
            <a:chOff x="9878449" y="762985"/>
            <a:chExt cx="2148114" cy="664518"/>
          </a:xfrm>
        </p:grpSpPr>
        <p:sp>
          <p:nvSpPr>
            <p:cNvPr id="75" name="TextBox 74">
              <a:extLst>
                <a:ext uri="{FF2B5EF4-FFF2-40B4-BE49-F238E27FC236}">
                  <a16:creationId xmlns:a16="http://schemas.microsoft.com/office/drawing/2014/main" id="{55FA4B62-06FF-914E-9913-9C5951DC56D2}"/>
                </a:ext>
              </a:extLst>
            </p:cNvPr>
            <p:cNvSpPr txBox="1"/>
            <p:nvPr/>
          </p:nvSpPr>
          <p:spPr>
            <a:xfrm>
              <a:off x="9878449" y="894024"/>
              <a:ext cx="2148114" cy="533479"/>
            </a:xfrm>
            <a:prstGeom prst="rect">
              <a:avLst/>
            </a:prstGeom>
            <a:solidFill>
              <a:srgbClr val="0070C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lang="en-US" sz="1400" dirty="0">
                  <a:solidFill>
                    <a:prstClr val="white"/>
                  </a:solidFill>
                  <a:latin typeface="Arial Narrow" panose="020B0604020202020204" pitchFamily="34" charset="0"/>
                  <a:ea typeface="Helvetica Neue Thin" panose="020B0403020202020204" pitchFamily="34" charset="0"/>
                  <a:cs typeface="Arial Narrow" panose="020B0604020202020204" pitchFamily="34" charset="0"/>
                  <a:sym typeface="Helvetica Neue Light"/>
                </a:rPr>
                <a:t>Out</a:t>
              </a:r>
              <a:r>
                <a:rPr kumimoji="0" lang="en-US" sz="1400" b="0" i="0" u="none" strike="noStrike" kern="1200" cap="none" spc="0" normalizeH="0" baseline="0" noProof="0" dirty="0">
                  <a:ln>
                    <a:noFill/>
                  </a:ln>
                  <a:solidFill>
                    <a:prstClr val="white"/>
                  </a:solidFill>
                  <a:effectLst/>
                  <a:uLnTx/>
                  <a:uFillTx/>
                  <a:latin typeface="Arial Narrow" panose="020B0604020202020204" pitchFamily="34" charset="0"/>
                  <a:ea typeface="Helvetica Neue Thin" panose="020B0403020202020204" pitchFamily="34" charset="0"/>
                  <a:cs typeface="Arial Narrow" panose="020B0604020202020204" pitchFamily="34" charset="0"/>
                  <a:sym typeface="Helvetica Neue Light"/>
                </a:rPr>
                <a:t>-Sourcing Services, Leveraging Partners</a:t>
              </a:r>
            </a:p>
          </p:txBody>
        </p:sp>
        <p:sp>
          <p:nvSpPr>
            <p:cNvPr id="76" name="Rectangle 75">
              <a:extLst>
                <a:ext uri="{FF2B5EF4-FFF2-40B4-BE49-F238E27FC236}">
                  <a16:creationId xmlns:a16="http://schemas.microsoft.com/office/drawing/2014/main" id="{29B4EB04-F2C9-A945-A9CC-ADC82FA2C2EA}"/>
                </a:ext>
              </a:extLst>
            </p:cNvPr>
            <p:cNvSpPr/>
            <p:nvPr/>
          </p:nvSpPr>
          <p:spPr>
            <a:xfrm>
              <a:off x="10252763" y="762985"/>
              <a:ext cx="1399487" cy="476249"/>
            </a:xfrm>
            <a:prstGeom prst="rect">
              <a:avLst/>
            </a:prstGeom>
            <a:noFill/>
          </p:spPr>
          <p:txBody>
            <a:bodyPr wrap="none" lIns="91440" tIns="45720" rIns="91440" bIns="4572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noFill/>
                    <a:prstDash val="solid"/>
                  </a:ln>
                  <a:solidFill>
                    <a:srgbClr val="0070C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PBB Blue Print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2700">
                    <a:noFill/>
                    <a:prstDash val="solid"/>
                  </a:ln>
                  <a:solidFill>
                    <a:srgbClr val="00206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Opportunity Area</a:t>
              </a:r>
            </a:p>
          </p:txBody>
        </p:sp>
      </p:grpSp>
    </p:spTree>
    <p:extLst>
      <p:ext uri="{BB962C8B-B14F-4D97-AF65-F5344CB8AC3E}">
        <p14:creationId xmlns:p14="http://schemas.microsoft.com/office/powerpoint/2010/main" val="3875151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ppt_x"/>
                                          </p:val>
                                        </p:tav>
                                        <p:tav tm="100000">
                                          <p:val>
                                            <p:strVal val="#ppt_x"/>
                                          </p:val>
                                        </p:tav>
                                      </p:tavLst>
                                    </p:anim>
                                    <p:anim calcmode="lin" valueType="num">
                                      <p:cBhvr additive="base">
                                        <p:cTn id="12" dur="500" fill="hold"/>
                                        <p:tgtEl>
                                          <p:spTgt spid="3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fill="hold"/>
                                        <p:tgtEl>
                                          <p:spTgt spid="42"/>
                                        </p:tgtEl>
                                        <p:attrNameLst>
                                          <p:attrName>ppt_x</p:attrName>
                                        </p:attrNameLst>
                                      </p:cBhvr>
                                      <p:tavLst>
                                        <p:tav tm="0">
                                          <p:val>
                                            <p:strVal val="#ppt_x"/>
                                          </p:val>
                                        </p:tav>
                                        <p:tav tm="100000">
                                          <p:val>
                                            <p:strVal val="#ppt_x"/>
                                          </p:val>
                                        </p:tav>
                                      </p:tavLst>
                                    </p:anim>
                                    <p:anim calcmode="lin" valueType="num">
                                      <p:cBhvr additive="base">
                                        <p:cTn id="16" dur="500" fill="hold"/>
                                        <p:tgtEl>
                                          <p:spTgt spid="4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500" fill="hold"/>
                                        <p:tgtEl>
                                          <p:spTgt spid="47"/>
                                        </p:tgtEl>
                                        <p:attrNameLst>
                                          <p:attrName>ppt_x</p:attrName>
                                        </p:attrNameLst>
                                      </p:cBhvr>
                                      <p:tavLst>
                                        <p:tav tm="0">
                                          <p:val>
                                            <p:strVal val="#ppt_x"/>
                                          </p:val>
                                        </p:tav>
                                        <p:tav tm="100000">
                                          <p:val>
                                            <p:strVal val="#ppt_x"/>
                                          </p:val>
                                        </p:tav>
                                      </p:tavLst>
                                    </p:anim>
                                    <p:anim calcmode="lin" valueType="num">
                                      <p:cBhvr additive="base">
                                        <p:cTn id="20" dur="500" fill="hold"/>
                                        <p:tgtEl>
                                          <p:spTgt spid="4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9"/>
                                        </p:tgtEl>
                                        <p:attrNameLst>
                                          <p:attrName>style.visibility</p:attrName>
                                        </p:attrNameLst>
                                      </p:cBhvr>
                                      <p:to>
                                        <p:strVal val="visible"/>
                                      </p:to>
                                    </p:set>
                                    <p:anim calcmode="lin" valueType="num">
                                      <p:cBhvr additive="base">
                                        <p:cTn id="23" dur="500" fill="hold"/>
                                        <p:tgtEl>
                                          <p:spTgt spid="69"/>
                                        </p:tgtEl>
                                        <p:attrNameLst>
                                          <p:attrName>ppt_x</p:attrName>
                                        </p:attrNameLst>
                                      </p:cBhvr>
                                      <p:tavLst>
                                        <p:tav tm="0">
                                          <p:val>
                                            <p:strVal val="#ppt_x"/>
                                          </p:val>
                                        </p:tav>
                                        <p:tav tm="100000">
                                          <p:val>
                                            <p:strVal val="#ppt_x"/>
                                          </p:val>
                                        </p:tav>
                                      </p:tavLst>
                                    </p:anim>
                                    <p:anim calcmode="lin" valueType="num">
                                      <p:cBhvr additive="base">
                                        <p:cTn id="24" dur="500" fill="hold"/>
                                        <p:tgtEl>
                                          <p:spTgt spid="6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4"/>
                                        </p:tgtEl>
                                        <p:attrNameLst>
                                          <p:attrName>style.visibility</p:attrName>
                                        </p:attrNameLst>
                                      </p:cBhvr>
                                      <p:to>
                                        <p:strVal val="visible"/>
                                      </p:to>
                                    </p:set>
                                    <p:anim calcmode="lin" valueType="num">
                                      <p:cBhvr additive="base">
                                        <p:cTn id="27" dur="500" fill="hold"/>
                                        <p:tgtEl>
                                          <p:spTgt spid="64"/>
                                        </p:tgtEl>
                                        <p:attrNameLst>
                                          <p:attrName>ppt_x</p:attrName>
                                        </p:attrNameLst>
                                      </p:cBhvr>
                                      <p:tavLst>
                                        <p:tav tm="0">
                                          <p:val>
                                            <p:strVal val="#ppt_x"/>
                                          </p:val>
                                        </p:tav>
                                        <p:tav tm="100000">
                                          <p:val>
                                            <p:strVal val="#ppt_x"/>
                                          </p:val>
                                        </p:tav>
                                      </p:tavLst>
                                    </p:anim>
                                    <p:anim calcmode="lin" valueType="num">
                                      <p:cBhvr additive="base">
                                        <p:cTn id="28" dur="500" fill="hold"/>
                                        <p:tgtEl>
                                          <p:spTgt spid="6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9"/>
                                        </p:tgtEl>
                                        <p:attrNameLst>
                                          <p:attrName>style.visibility</p:attrName>
                                        </p:attrNameLst>
                                      </p:cBhvr>
                                      <p:to>
                                        <p:strVal val="visible"/>
                                      </p:to>
                                    </p:set>
                                    <p:anim calcmode="lin" valueType="num">
                                      <p:cBhvr additive="base">
                                        <p:cTn id="31" dur="500" fill="hold"/>
                                        <p:tgtEl>
                                          <p:spTgt spid="59"/>
                                        </p:tgtEl>
                                        <p:attrNameLst>
                                          <p:attrName>ppt_x</p:attrName>
                                        </p:attrNameLst>
                                      </p:cBhvr>
                                      <p:tavLst>
                                        <p:tav tm="0">
                                          <p:val>
                                            <p:strVal val="#ppt_x"/>
                                          </p:val>
                                        </p:tav>
                                        <p:tav tm="100000">
                                          <p:val>
                                            <p:strVal val="#ppt_x"/>
                                          </p:val>
                                        </p:tav>
                                      </p:tavLst>
                                    </p:anim>
                                    <p:anim calcmode="lin" valueType="num">
                                      <p:cBhvr additive="base">
                                        <p:cTn id="32" dur="500" fill="hold"/>
                                        <p:tgtEl>
                                          <p:spTgt spid="5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4"/>
                                        </p:tgtEl>
                                        <p:attrNameLst>
                                          <p:attrName>style.visibility</p:attrName>
                                        </p:attrNameLst>
                                      </p:cBhvr>
                                      <p:to>
                                        <p:strVal val="visible"/>
                                      </p:to>
                                    </p:set>
                                    <p:anim calcmode="lin" valueType="num">
                                      <p:cBhvr additive="base">
                                        <p:cTn id="35" dur="500" fill="hold"/>
                                        <p:tgtEl>
                                          <p:spTgt spid="54"/>
                                        </p:tgtEl>
                                        <p:attrNameLst>
                                          <p:attrName>ppt_x</p:attrName>
                                        </p:attrNameLst>
                                      </p:cBhvr>
                                      <p:tavLst>
                                        <p:tav tm="0">
                                          <p:val>
                                            <p:strVal val="#ppt_x"/>
                                          </p:val>
                                        </p:tav>
                                        <p:tav tm="100000">
                                          <p:val>
                                            <p:strVal val="#ppt_x"/>
                                          </p:val>
                                        </p:tav>
                                      </p:tavLst>
                                    </p:anim>
                                    <p:anim calcmode="lin" valueType="num">
                                      <p:cBhvr additive="base">
                                        <p:cTn id="36"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7" grpId="0" animBg="1"/>
      <p:bldP spid="42" grpId="0" animBg="1"/>
      <p:bldP spid="47" grpId="0" animBg="1"/>
      <p:bldP spid="54" grpId="0" animBg="1"/>
      <p:bldP spid="59" grpId="0" animBg="1"/>
      <p:bldP spid="64" grpId="0" animBg="1"/>
      <p:bldP spid="6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3000"/>
                <a:lumOff val="57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6E62E5-603E-C545-9BCF-394A12D0CACA}"/>
              </a:ext>
            </a:extLst>
          </p:cNvPr>
          <p:cNvSpPr txBox="1"/>
          <p:nvPr/>
        </p:nvSpPr>
        <p:spPr>
          <a:xfrm>
            <a:off x="560141" y="2434354"/>
            <a:ext cx="3686346"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We have new needs…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00"/>
                </a:solidFill>
                <a:effectLst/>
                <a:uLnTx/>
                <a:uFillTx/>
                <a:latin typeface="Avenir Light" panose="020B0402020203020204" pitchFamily="34" charset="77"/>
                <a:ea typeface="+mn-ea"/>
                <a:cs typeface="+mn-cs"/>
              </a:rPr>
              <a:t>…to launch </a:t>
            </a:r>
            <a:r>
              <a:rPr kumimoji="0" lang="en-US" sz="1800" b="1" i="0" u="none" strike="noStrike" kern="1200" cap="none" spc="0" normalizeH="0" baseline="0" noProof="0" dirty="0">
                <a:ln>
                  <a:noFill/>
                </a:ln>
                <a:solidFill>
                  <a:srgbClr val="FFFF00"/>
                </a:solidFill>
                <a:effectLst/>
                <a:uLnTx/>
                <a:uFillTx/>
                <a:latin typeface="Avenir Light" panose="020B0402020203020204" pitchFamily="34" charset="77"/>
                <a:ea typeface="+mn-ea"/>
                <a:cs typeface="+mn-cs"/>
              </a:rPr>
              <a:t>new programs </a:t>
            </a:r>
            <a:r>
              <a:rPr kumimoji="0" lang="en-US" sz="1800" b="0" i="0" u="none" strike="noStrike" kern="1200" cap="none" spc="0" normalizeH="0" baseline="0" noProof="0" dirty="0">
                <a:ln>
                  <a:noFill/>
                </a:ln>
                <a:solidFill>
                  <a:srgbClr val="FFFF00"/>
                </a:solidFill>
                <a:effectLst/>
                <a:uLnTx/>
                <a:uFillTx/>
                <a:latin typeface="Avenir Light" panose="020B0402020203020204" pitchFamily="34" charset="77"/>
                <a:ea typeface="+mn-ea"/>
                <a:cs typeface="+mn-cs"/>
              </a:rPr>
              <a:t>to tackle emerging challenges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00"/>
                </a:solidFill>
                <a:effectLst/>
                <a:uLnTx/>
                <a:uFillTx/>
                <a:latin typeface="Avenir Light" panose="020B0402020203020204" pitchFamily="34" charset="77"/>
                <a:ea typeface="+mn-ea"/>
                <a:cs typeface="+mn-cs"/>
              </a:rPr>
              <a:t>…to </a:t>
            </a:r>
            <a:r>
              <a:rPr kumimoji="0" lang="en-US" sz="1800" b="1" i="0" u="none" strike="noStrike" kern="1200" cap="none" spc="0" normalizeH="0" baseline="0" noProof="0" dirty="0">
                <a:ln>
                  <a:noFill/>
                </a:ln>
                <a:solidFill>
                  <a:srgbClr val="FFFF00"/>
                </a:solidFill>
                <a:effectLst/>
                <a:uLnTx/>
                <a:uFillTx/>
                <a:latin typeface="Avenir Light" panose="020B0402020203020204" pitchFamily="34" charset="77"/>
                <a:ea typeface="+mn-ea"/>
                <a:cs typeface="+mn-cs"/>
              </a:rPr>
              <a:t>enhance current programs </a:t>
            </a:r>
            <a:r>
              <a:rPr kumimoji="0" lang="en-US" sz="1800" b="0" i="0" u="none" strike="noStrike" kern="1200" cap="none" spc="0" normalizeH="0" baseline="0" noProof="0" dirty="0">
                <a:ln>
                  <a:noFill/>
                </a:ln>
                <a:solidFill>
                  <a:srgbClr val="FFFF00"/>
                </a:solidFill>
                <a:effectLst/>
                <a:uLnTx/>
                <a:uFillTx/>
                <a:latin typeface="Avenir Light" panose="020B0402020203020204" pitchFamily="34" charset="77"/>
                <a:ea typeface="+mn-ea"/>
                <a:cs typeface="+mn-cs"/>
              </a:rPr>
              <a:t>that need additional resources</a:t>
            </a:r>
          </a:p>
        </p:txBody>
      </p:sp>
      <p:sp>
        <p:nvSpPr>
          <p:cNvPr id="6" name="TextBox 5">
            <a:extLst>
              <a:ext uri="{FF2B5EF4-FFF2-40B4-BE49-F238E27FC236}">
                <a16:creationId xmlns:a16="http://schemas.microsoft.com/office/drawing/2014/main" id="{218F8940-95F1-7B47-B309-650D557C2074}"/>
              </a:ext>
            </a:extLst>
          </p:cNvPr>
          <p:cNvSpPr txBox="1"/>
          <p:nvPr/>
        </p:nvSpPr>
        <p:spPr>
          <a:xfrm>
            <a:off x="749332" y="5131205"/>
            <a:ext cx="357877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75000"/>
                  </a:srgb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We have no new needs…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Preserve, maintain current services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Or, seek to lower tax rates or refund tax-payers</a:t>
            </a:r>
          </a:p>
        </p:txBody>
      </p:sp>
      <p:sp>
        <p:nvSpPr>
          <p:cNvPr id="15" name="Rectangle 14">
            <a:extLst>
              <a:ext uri="{FF2B5EF4-FFF2-40B4-BE49-F238E27FC236}">
                <a16:creationId xmlns:a16="http://schemas.microsoft.com/office/drawing/2014/main" id="{918B82F6-04D2-7542-A6F5-181C85E4F81D}"/>
              </a:ext>
            </a:extLst>
          </p:cNvPr>
          <p:cNvSpPr/>
          <p:nvPr/>
        </p:nvSpPr>
        <p:spPr>
          <a:xfrm>
            <a:off x="322729" y="2057368"/>
            <a:ext cx="4159624" cy="2478773"/>
          </a:xfrm>
          <a:prstGeom prst="rect">
            <a:avLst/>
          </a:prstGeom>
          <a:no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7A80AFD4-4DB3-3542-83FD-0BCD598CDDAD}"/>
              </a:ext>
            </a:extLst>
          </p:cNvPr>
          <p:cNvGrpSpPr/>
          <p:nvPr/>
        </p:nvGrpSpPr>
        <p:grpSpPr>
          <a:xfrm>
            <a:off x="4219391" y="1790424"/>
            <a:ext cx="2710429" cy="2907083"/>
            <a:chOff x="4473391" y="1790424"/>
            <a:chExt cx="2710429" cy="2907083"/>
          </a:xfrm>
        </p:grpSpPr>
        <p:sp>
          <p:nvSpPr>
            <p:cNvPr id="7" name="TextBox 6">
              <a:extLst>
                <a:ext uri="{FF2B5EF4-FFF2-40B4-BE49-F238E27FC236}">
                  <a16:creationId xmlns:a16="http://schemas.microsoft.com/office/drawing/2014/main" id="{7A35A9ED-CEB7-1241-BF14-145AAA691C65}"/>
                </a:ext>
              </a:extLst>
            </p:cNvPr>
            <p:cNvSpPr txBox="1"/>
            <p:nvPr/>
          </p:nvSpPr>
          <p:spPr>
            <a:xfrm>
              <a:off x="5686097" y="2003587"/>
              <a:ext cx="149772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Free-up &amp;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Re-allocate Resources</a:t>
              </a:r>
            </a:p>
          </p:txBody>
        </p:sp>
        <p:sp>
          <p:nvSpPr>
            <p:cNvPr id="10" name="TextBox 9">
              <a:extLst>
                <a:ext uri="{FF2B5EF4-FFF2-40B4-BE49-F238E27FC236}">
                  <a16:creationId xmlns:a16="http://schemas.microsoft.com/office/drawing/2014/main" id="{5D81C588-9CC2-564D-9DF8-2FAC54C2540B}"/>
                </a:ext>
              </a:extLst>
            </p:cNvPr>
            <p:cNvSpPr txBox="1"/>
            <p:nvPr/>
          </p:nvSpPr>
          <p:spPr>
            <a:xfrm>
              <a:off x="5686097" y="3582372"/>
              <a:ext cx="149772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75000"/>
                    </a:srgb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Generate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75000"/>
                    </a:srgb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New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75000"/>
                    </a:srgb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Revenue</a:t>
              </a:r>
            </a:p>
          </p:txBody>
        </p:sp>
        <p:cxnSp>
          <p:nvCxnSpPr>
            <p:cNvPr id="17" name="Straight Connector 16">
              <a:extLst>
                <a:ext uri="{FF2B5EF4-FFF2-40B4-BE49-F238E27FC236}">
                  <a16:creationId xmlns:a16="http://schemas.microsoft.com/office/drawing/2014/main" id="{C83B0F8F-10E0-4E47-A718-3719CF398CF4}"/>
                </a:ext>
              </a:extLst>
            </p:cNvPr>
            <p:cNvCxnSpPr/>
            <p:nvPr/>
          </p:nvCxnSpPr>
          <p:spPr>
            <a:xfrm>
              <a:off x="4482353" y="2456335"/>
              <a:ext cx="1203744" cy="0"/>
            </a:xfrm>
            <a:prstGeom prst="line">
              <a:avLst/>
            </a:prstGeom>
            <a:ln w="47625">
              <a:solidFill>
                <a:srgbClr val="FFFF00"/>
              </a:solidFill>
              <a:prstDash val="lgDash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D746CC5-ADF2-0D44-AFB4-024C32373162}"/>
                </a:ext>
              </a:extLst>
            </p:cNvPr>
            <p:cNvCxnSpPr/>
            <p:nvPr/>
          </p:nvCxnSpPr>
          <p:spPr>
            <a:xfrm>
              <a:off x="4473391" y="4025147"/>
              <a:ext cx="1203744" cy="0"/>
            </a:xfrm>
            <a:prstGeom prst="line">
              <a:avLst/>
            </a:prstGeom>
            <a:ln w="47625">
              <a:solidFill>
                <a:schemeClr val="accent1">
                  <a:lumMod val="75000"/>
                </a:schemeClr>
              </a:solidFill>
              <a:prstDash val="lgDashDot"/>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FD4E3FB4-60FA-7F43-8090-F0AC82CF41E6}"/>
                </a:ext>
              </a:extLst>
            </p:cNvPr>
            <p:cNvSpPr/>
            <p:nvPr/>
          </p:nvSpPr>
          <p:spPr>
            <a:xfrm>
              <a:off x="5745527" y="3365685"/>
              <a:ext cx="1348647" cy="1331822"/>
            </a:xfrm>
            <a:prstGeom prst="ellipse">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55EC72AB-4817-2148-ACBD-05CE983E7295}"/>
                </a:ext>
              </a:extLst>
            </p:cNvPr>
            <p:cNvSpPr/>
            <p:nvPr/>
          </p:nvSpPr>
          <p:spPr>
            <a:xfrm>
              <a:off x="5745526" y="1790424"/>
              <a:ext cx="1348647" cy="1331822"/>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72C4">
                    <a:lumMod val="75000"/>
                  </a:srgbClr>
                </a:solidFill>
                <a:effectLst/>
                <a:highlight>
                  <a:srgbClr val="FFFF00"/>
                </a:highlight>
                <a:uLnTx/>
                <a:uFillTx/>
                <a:latin typeface="Calibri" panose="020F0502020204030204"/>
                <a:ea typeface="+mn-ea"/>
                <a:cs typeface="+mn-cs"/>
              </a:endParaRPr>
            </a:p>
          </p:txBody>
        </p:sp>
      </p:grpSp>
      <p:cxnSp>
        <p:nvCxnSpPr>
          <p:cNvPr id="22" name="Straight Connector 21">
            <a:extLst>
              <a:ext uri="{FF2B5EF4-FFF2-40B4-BE49-F238E27FC236}">
                <a16:creationId xmlns:a16="http://schemas.microsoft.com/office/drawing/2014/main" id="{4AA19EE2-3E2B-2241-B9DE-2EC6E6235EE9}"/>
              </a:ext>
            </a:extLst>
          </p:cNvPr>
          <p:cNvCxnSpPr>
            <a:cxnSpLocks/>
          </p:cNvCxnSpPr>
          <p:nvPr/>
        </p:nvCxnSpPr>
        <p:spPr>
          <a:xfrm flipV="1">
            <a:off x="6280149" y="3211892"/>
            <a:ext cx="5431493" cy="38070"/>
          </a:xfrm>
          <a:prstGeom prst="line">
            <a:avLst/>
          </a:prstGeom>
          <a:ln w="25400">
            <a:solidFill>
              <a:schemeClr val="bg1"/>
            </a:solidFill>
            <a:prstDash val="lgDashDot"/>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050E4F3-48C2-1845-BB07-6BFE933D7060}"/>
              </a:ext>
            </a:extLst>
          </p:cNvPr>
          <p:cNvSpPr txBox="1"/>
          <p:nvPr/>
        </p:nvSpPr>
        <p:spPr>
          <a:xfrm>
            <a:off x="7283232" y="236034"/>
            <a:ext cx="1497723"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0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1">
                    <a:lumMod val="75000"/>
                  </a:scheme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(Out)Sourcing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0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24" name="Rectangle 23">
            <a:extLst>
              <a:ext uri="{FF2B5EF4-FFF2-40B4-BE49-F238E27FC236}">
                <a16:creationId xmlns:a16="http://schemas.microsoft.com/office/drawing/2014/main" id="{FFCC39D5-4C9A-364D-BB12-1B9829552D53}"/>
              </a:ext>
            </a:extLst>
          </p:cNvPr>
          <p:cNvSpPr/>
          <p:nvPr/>
        </p:nvSpPr>
        <p:spPr>
          <a:xfrm>
            <a:off x="7271947" y="320700"/>
            <a:ext cx="1509008" cy="75399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44CAF40D-616B-FA40-96C6-DEC067B0008D}"/>
              </a:ext>
            </a:extLst>
          </p:cNvPr>
          <p:cNvSpPr txBox="1"/>
          <p:nvPr/>
        </p:nvSpPr>
        <p:spPr>
          <a:xfrm>
            <a:off x="7294517" y="1213195"/>
            <a:ext cx="1497723"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4472C4">
                  <a:lumMod val="75000"/>
                </a:srgb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Efficiencies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4472C4">
                  <a:lumMod val="75000"/>
                </a:srgb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28" name="Rectangle 27">
            <a:extLst>
              <a:ext uri="{FF2B5EF4-FFF2-40B4-BE49-F238E27FC236}">
                <a16:creationId xmlns:a16="http://schemas.microsoft.com/office/drawing/2014/main" id="{32D8E074-04B6-4F40-8A14-A905A08F7862}"/>
              </a:ext>
            </a:extLst>
          </p:cNvPr>
          <p:cNvSpPr/>
          <p:nvPr/>
        </p:nvSpPr>
        <p:spPr>
          <a:xfrm>
            <a:off x="7283232" y="1297861"/>
            <a:ext cx="1509008" cy="753996"/>
          </a:xfrm>
          <a:prstGeom prst="rect">
            <a:avLst/>
          </a:prstGeom>
          <a:no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824D5412-7DC6-354D-9BAD-0B8D3620FF21}"/>
              </a:ext>
            </a:extLst>
          </p:cNvPr>
          <p:cNvSpPr txBox="1"/>
          <p:nvPr/>
        </p:nvSpPr>
        <p:spPr>
          <a:xfrm>
            <a:off x="7283232" y="2198777"/>
            <a:ext cx="1497723"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4472C4">
                  <a:lumMod val="75000"/>
                </a:srgb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75000"/>
                  </a:srgb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Service Levels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4472C4">
                  <a:lumMod val="75000"/>
                </a:srgb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31" name="Rectangle 30">
            <a:extLst>
              <a:ext uri="{FF2B5EF4-FFF2-40B4-BE49-F238E27FC236}">
                <a16:creationId xmlns:a16="http://schemas.microsoft.com/office/drawing/2014/main" id="{878842C0-D516-A34F-8B08-895B7CAD1323}"/>
              </a:ext>
            </a:extLst>
          </p:cNvPr>
          <p:cNvSpPr/>
          <p:nvPr/>
        </p:nvSpPr>
        <p:spPr>
          <a:xfrm>
            <a:off x="7271947" y="2283443"/>
            <a:ext cx="1509008" cy="75399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1D47B70D-3299-014E-B7C5-8145B948A64D}"/>
              </a:ext>
            </a:extLst>
          </p:cNvPr>
          <p:cNvSpPr txBox="1"/>
          <p:nvPr/>
        </p:nvSpPr>
        <p:spPr>
          <a:xfrm>
            <a:off x="7292200" y="3328845"/>
            <a:ext cx="1497723"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4472C4">
                  <a:lumMod val="75000"/>
                </a:srgb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75000"/>
                  </a:srgb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Fees, Charges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4472C4">
                  <a:lumMod val="75000"/>
                </a:srgb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34" name="Rectangle 33">
            <a:extLst>
              <a:ext uri="{FF2B5EF4-FFF2-40B4-BE49-F238E27FC236}">
                <a16:creationId xmlns:a16="http://schemas.microsoft.com/office/drawing/2014/main" id="{E00757B2-AE9D-F74C-A83A-670D1FE990CD}"/>
              </a:ext>
            </a:extLst>
          </p:cNvPr>
          <p:cNvSpPr/>
          <p:nvPr/>
        </p:nvSpPr>
        <p:spPr>
          <a:xfrm>
            <a:off x="7280915" y="3413511"/>
            <a:ext cx="1509008" cy="75399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F7E98530-3BB6-AF4D-AAC2-CBD90099FACC}"/>
              </a:ext>
            </a:extLst>
          </p:cNvPr>
          <p:cNvSpPr txBox="1"/>
          <p:nvPr/>
        </p:nvSpPr>
        <p:spPr>
          <a:xfrm>
            <a:off x="7303485" y="4167507"/>
            <a:ext cx="1497723" cy="120032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4472C4">
                  <a:lumMod val="75000"/>
                </a:srgb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75000"/>
                  </a:srgb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In-sourcing, Grant Funding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4472C4">
                  <a:lumMod val="75000"/>
                </a:srgb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37" name="Rectangle 36">
            <a:extLst>
              <a:ext uri="{FF2B5EF4-FFF2-40B4-BE49-F238E27FC236}">
                <a16:creationId xmlns:a16="http://schemas.microsoft.com/office/drawing/2014/main" id="{E0A1A22A-FE9C-3945-9EBC-5542C8C1333C}"/>
              </a:ext>
            </a:extLst>
          </p:cNvPr>
          <p:cNvSpPr/>
          <p:nvPr/>
        </p:nvSpPr>
        <p:spPr>
          <a:xfrm>
            <a:off x="7292200" y="4390672"/>
            <a:ext cx="1509008" cy="75399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FE31BD32-B336-D445-A2FC-20AE958C0D62}"/>
              </a:ext>
            </a:extLst>
          </p:cNvPr>
          <p:cNvSpPr txBox="1"/>
          <p:nvPr/>
        </p:nvSpPr>
        <p:spPr>
          <a:xfrm>
            <a:off x="7292200" y="5291588"/>
            <a:ext cx="1497723"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4472C4">
                  <a:lumMod val="75000"/>
                </a:srgb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75000"/>
                  </a:srgb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Taxes, Rates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4472C4">
                  <a:lumMod val="75000"/>
                </a:srgb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40" name="Rectangle 39">
            <a:extLst>
              <a:ext uri="{FF2B5EF4-FFF2-40B4-BE49-F238E27FC236}">
                <a16:creationId xmlns:a16="http://schemas.microsoft.com/office/drawing/2014/main" id="{0D213D1C-F1AE-8D44-8D7E-1C9373C7E62F}"/>
              </a:ext>
            </a:extLst>
          </p:cNvPr>
          <p:cNvSpPr/>
          <p:nvPr/>
        </p:nvSpPr>
        <p:spPr>
          <a:xfrm>
            <a:off x="7280915" y="5376254"/>
            <a:ext cx="1509008" cy="75399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22504166-7832-C345-9C06-271A87715E48}"/>
              </a:ext>
            </a:extLst>
          </p:cNvPr>
          <p:cNvSpPr txBox="1"/>
          <p:nvPr/>
        </p:nvSpPr>
        <p:spPr>
          <a:xfrm>
            <a:off x="322729" y="389007"/>
            <a:ext cx="4159624"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PBB Blue Print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To Fund the Future</a:t>
            </a:r>
          </a:p>
        </p:txBody>
      </p:sp>
      <p:cxnSp>
        <p:nvCxnSpPr>
          <p:cNvPr id="44" name="Straight Connector 43">
            <a:extLst>
              <a:ext uri="{FF2B5EF4-FFF2-40B4-BE49-F238E27FC236}">
                <a16:creationId xmlns:a16="http://schemas.microsoft.com/office/drawing/2014/main" id="{3BB90F4F-D43A-AF4F-A2A1-02692B1C09E0}"/>
              </a:ext>
            </a:extLst>
          </p:cNvPr>
          <p:cNvCxnSpPr>
            <a:cxnSpLocks/>
          </p:cNvCxnSpPr>
          <p:nvPr/>
        </p:nvCxnSpPr>
        <p:spPr>
          <a:xfrm>
            <a:off x="2302228" y="4383741"/>
            <a:ext cx="0" cy="747464"/>
          </a:xfrm>
          <a:prstGeom prst="line">
            <a:avLst/>
          </a:prstGeom>
          <a:ln w="47625">
            <a:solidFill>
              <a:schemeClr val="accent1">
                <a:lumMod val="75000"/>
              </a:schemeClr>
            </a:solidFill>
            <a:prstDash val="lgDashDot"/>
          </a:ln>
        </p:spPr>
        <p:style>
          <a:lnRef idx="1">
            <a:schemeClr val="accent1"/>
          </a:lnRef>
          <a:fillRef idx="0">
            <a:schemeClr val="accent1"/>
          </a:fillRef>
          <a:effectRef idx="0">
            <a:schemeClr val="accent1"/>
          </a:effectRef>
          <a:fontRef idx="minor">
            <a:schemeClr val="tx1"/>
          </a:fontRef>
        </p:style>
      </p:cxnSp>
      <p:cxnSp>
        <p:nvCxnSpPr>
          <p:cNvPr id="47" name="Elbow Connector 46">
            <a:extLst>
              <a:ext uri="{FF2B5EF4-FFF2-40B4-BE49-F238E27FC236}">
                <a16:creationId xmlns:a16="http://schemas.microsoft.com/office/drawing/2014/main" id="{354F3A61-2113-4942-B1F6-2E2D3FFACBBB}"/>
              </a:ext>
            </a:extLst>
          </p:cNvPr>
          <p:cNvCxnSpPr>
            <a:cxnSpLocks/>
          </p:cNvCxnSpPr>
          <p:nvPr/>
        </p:nvCxnSpPr>
        <p:spPr>
          <a:xfrm>
            <a:off x="6852873" y="2468059"/>
            <a:ext cx="393674" cy="204106"/>
          </a:xfrm>
          <a:prstGeom prst="bentConnector3">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Elbow Connector 48">
            <a:extLst>
              <a:ext uri="{FF2B5EF4-FFF2-40B4-BE49-F238E27FC236}">
                <a16:creationId xmlns:a16="http://schemas.microsoft.com/office/drawing/2014/main" id="{0D22D45F-C726-2D45-9D4F-5C47F3C38FB0}"/>
              </a:ext>
            </a:extLst>
          </p:cNvPr>
          <p:cNvCxnSpPr>
            <a:cxnSpLocks/>
          </p:cNvCxnSpPr>
          <p:nvPr/>
        </p:nvCxnSpPr>
        <p:spPr>
          <a:xfrm flipV="1">
            <a:off x="6852873" y="1680721"/>
            <a:ext cx="404959" cy="781476"/>
          </a:xfrm>
          <a:prstGeom prst="bentConnector3">
            <a:avLst>
              <a:gd name="adj1" fmla="val 48553"/>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1" name="Elbow Connector 50">
            <a:extLst>
              <a:ext uri="{FF2B5EF4-FFF2-40B4-BE49-F238E27FC236}">
                <a16:creationId xmlns:a16="http://schemas.microsoft.com/office/drawing/2014/main" id="{56E5138F-D877-984D-96EB-3E58215DFEC5}"/>
              </a:ext>
            </a:extLst>
          </p:cNvPr>
          <p:cNvCxnSpPr>
            <a:cxnSpLocks/>
          </p:cNvCxnSpPr>
          <p:nvPr/>
        </p:nvCxnSpPr>
        <p:spPr>
          <a:xfrm flipV="1">
            <a:off x="6949358" y="697698"/>
            <a:ext cx="304027" cy="1767554"/>
          </a:xfrm>
          <a:prstGeom prst="bentConnector3">
            <a:avLst>
              <a:gd name="adj1" fmla="val 34171"/>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Elbow Connector 52">
            <a:extLst>
              <a:ext uri="{FF2B5EF4-FFF2-40B4-BE49-F238E27FC236}">
                <a16:creationId xmlns:a16="http://schemas.microsoft.com/office/drawing/2014/main" id="{BDD5CF2D-5FE2-7343-93C0-219C0600DE04}"/>
              </a:ext>
            </a:extLst>
          </p:cNvPr>
          <p:cNvCxnSpPr>
            <a:cxnSpLocks/>
          </p:cNvCxnSpPr>
          <p:nvPr/>
        </p:nvCxnSpPr>
        <p:spPr>
          <a:xfrm flipV="1">
            <a:off x="6967920" y="3766085"/>
            <a:ext cx="312995" cy="253528"/>
          </a:xfrm>
          <a:prstGeom prst="bentConnector3">
            <a:avLst>
              <a:gd name="adj1" fmla="val 33934"/>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Elbow Connector 54">
            <a:extLst>
              <a:ext uri="{FF2B5EF4-FFF2-40B4-BE49-F238E27FC236}">
                <a16:creationId xmlns:a16="http://schemas.microsoft.com/office/drawing/2014/main" id="{424CEE8A-B541-314A-A8D3-51F596408C3C}"/>
              </a:ext>
            </a:extLst>
          </p:cNvPr>
          <p:cNvCxnSpPr>
            <a:cxnSpLocks/>
          </p:cNvCxnSpPr>
          <p:nvPr/>
        </p:nvCxnSpPr>
        <p:spPr>
          <a:xfrm>
            <a:off x="6967920" y="4019613"/>
            <a:ext cx="324280" cy="723633"/>
          </a:xfrm>
          <a:prstGeom prst="bentConnector3">
            <a:avLst>
              <a:gd name="adj1" fmla="val 32686"/>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Elbow Connector 56">
            <a:extLst>
              <a:ext uri="{FF2B5EF4-FFF2-40B4-BE49-F238E27FC236}">
                <a16:creationId xmlns:a16="http://schemas.microsoft.com/office/drawing/2014/main" id="{A9F991F0-86F7-0440-8ABE-CB2067177614}"/>
              </a:ext>
            </a:extLst>
          </p:cNvPr>
          <p:cNvCxnSpPr>
            <a:cxnSpLocks/>
          </p:cNvCxnSpPr>
          <p:nvPr/>
        </p:nvCxnSpPr>
        <p:spPr>
          <a:xfrm>
            <a:off x="6874041" y="4031596"/>
            <a:ext cx="402641" cy="1721656"/>
          </a:xfrm>
          <a:prstGeom prst="bentConnector3">
            <a:avLst>
              <a:gd name="adj1" fmla="val 50001"/>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62" name="Picture 61">
            <a:extLst>
              <a:ext uri="{FF2B5EF4-FFF2-40B4-BE49-F238E27FC236}">
                <a16:creationId xmlns:a16="http://schemas.microsoft.com/office/drawing/2014/main" id="{8CAE440D-D7EF-194A-A68E-E5FB46A4B6FA}"/>
              </a:ext>
            </a:extLst>
          </p:cNvPr>
          <p:cNvPicPr>
            <a:picLocks noChangeAspect="1"/>
          </p:cNvPicPr>
          <p:nvPr/>
        </p:nvPicPr>
        <p:blipFill>
          <a:blip r:embed="rId2"/>
          <a:stretch>
            <a:fillRect/>
          </a:stretch>
        </p:blipFill>
        <p:spPr>
          <a:xfrm>
            <a:off x="10274300" y="6077503"/>
            <a:ext cx="1887534" cy="512664"/>
          </a:xfrm>
          <a:prstGeom prst="rect">
            <a:avLst/>
          </a:prstGeom>
        </p:spPr>
      </p:pic>
      <p:sp>
        <p:nvSpPr>
          <p:cNvPr id="69" name="TextBox 68">
            <a:extLst>
              <a:ext uri="{FF2B5EF4-FFF2-40B4-BE49-F238E27FC236}">
                <a16:creationId xmlns:a16="http://schemas.microsoft.com/office/drawing/2014/main" id="{9C38CD03-9FA2-7847-A87D-2C7B3CB39310}"/>
              </a:ext>
            </a:extLst>
          </p:cNvPr>
          <p:cNvSpPr txBox="1"/>
          <p:nvPr/>
        </p:nvSpPr>
        <p:spPr>
          <a:xfrm>
            <a:off x="8859370" y="3419500"/>
            <a:ext cx="3205024" cy="830997"/>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472C4">
                    <a:lumMod val="75000"/>
                  </a:srgbClr>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Do our fees cover the costs of providing the service?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472C4">
                    <a:lumMod val="75000"/>
                  </a:srgbClr>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Can we in-source, or provide any services regionally for a fee?</a:t>
            </a:r>
          </a:p>
        </p:txBody>
      </p:sp>
      <p:sp>
        <p:nvSpPr>
          <p:cNvPr id="70" name="TextBox 69">
            <a:extLst>
              <a:ext uri="{FF2B5EF4-FFF2-40B4-BE49-F238E27FC236}">
                <a16:creationId xmlns:a16="http://schemas.microsoft.com/office/drawing/2014/main" id="{F954091F-9B29-5D41-B75C-DB5753628D20}"/>
              </a:ext>
            </a:extLst>
          </p:cNvPr>
          <p:cNvSpPr txBox="1"/>
          <p:nvPr/>
        </p:nvSpPr>
        <p:spPr>
          <a:xfrm>
            <a:off x="8859370" y="4415233"/>
            <a:ext cx="3155428" cy="830997"/>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472C4">
                    <a:lumMod val="75000"/>
                  </a:srgbClr>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Are we reporting the true cost of services to granting agency?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472C4">
                    <a:lumMod val="75000"/>
                  </a:srgbClr>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Can we recoup additional funding, or attain new grant opportunities?</a:t>
            </a:r>
          </a:p>
        </p:txBody>
      </p:sp>
      <p:sp>
        <p:nvSpPr>
          <p:cNvPr id="71" name="TextBox 70">
            <a:extLst>
              <a:ext uri="{FF2B5EF4-FFF2-40B4-BE49-F238E27FC236}">
                <a16:creationId xmlns:a16="http://schemas.microsoft.com/office/drawing/2014/main" id="{5598DD4E-F8BF-E548-A2AC-01E4DF924DD6}"/>
              </a:ext>
            </a:extLst>
          </p:cNvPr>
          <p:cNvSpPr txBox="1"/>
          <p:nvPr/>
        </p:nvSpPr>
        <p:spPr>
          <a:xfrm>
            <a:off x="8859370" y="5381274"/>
            <a:ext cx="3155428" cy="830997"/>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472C4">
                    <a:lumMod val="75000"/>
                  </a:srgbClr>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Last resort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472C4">
                    <a:lumMod val="75000"/>
                  </a:srgbClr>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Do we have no options left besides raising additional revenue from tax and rate payers?</a:t>
            </a:r>
          </a:p>
        </p:txBody>
      </p:sp>
      <p:sp>
        <p:nvSpPr>
          <p:cNvPr id="38" name="TextBox 37">
            <a:extLst>
              <a:ext uri="{FF2B5EF4-FFF2-40B4-BE49-F238E27FC236}">
                <a16:creationId xmlns:a16="http://schemas.microsoft.com/office/drawing/2014/main" id="{35464243-E6B8-6249-B293-B354EA121866}"/>
              </a:ext>
            </a:extLst>
          </p:cNvPr>
          <p:cNvSpPr txBox="1"/>
          <p:nvPr/>
        </p:nvSpPr>
        <p:spPr>
          <a:xfrm>
            <a:off x="8859370" y="333400"/>
            <a:ext cx="3155428" cy="830997"/>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chemeClr val="accent1">
                    <a:lumMod val="75000"/>
                  </a:schemeClr>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Can we leverage partners, or source services with public/private providers, in order to free up our resources?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chemeClr val="accent1">
                    <a:lumMod val="75000"/>
                  </a:schemeClr>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Focus on the “irreducible core”</a:t>
            </a:r>
          </a:p>
        </p:txBody>
      </p:sp>
      <p:sp>
        <p:nvSpPr>
          <p:cNvPr id="42" name="TextBox 41">
            <a:extLst>
              <a:ext uri="{FF2B5EF4-FFF2-40B4-BE49-F238E27FC236}">
                <a16:creationId xmlns:a16="http://schemas.microsoft.com/office/drawing/2014/main" id="{27211DD8-2E25-6D4C-A6BD-7478F8052FE0}"/>
              </a:ext>
            </a:extLst>
          </p:cNvPr>
          <p:cNvSpPr txBox="1"/>
          <p:nvPr/>
        </p:nvSpPr>
        <p:spPr>
          <a:xfrm>
            <a:off x="8859370" y="1329133"/>
            <a:ext cx="3155428" cy="830997"/>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00"/>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Can we apply technology to automate or free up human resources?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00"/>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Can we augment service delivery with volunteers?</a:t>
            </a:r>
          </a:p>
        </p:txBody>
      </p:sp>
      <p:sp>
        <p:nvSpPr>
          <p:cNvPr id="43" name="TextBox 42">
            <a:extLst>
              <a:ext uri="{FF2B5EF4-FFF2-40B4-BE49-F238E27FC236}">
                <a16:creationId xmlns:a16="http://schemas.microsoft.com/office/drawing/2014/main" id="{1049F361-994B-CC4A-8E9B-097C757300B1}"/>
              </a:ext>
            </a:extLst>
          </p:cNvPr>
          <p:cNvSpPr txBox="1"/>
          <p:nvPr/>
        </p:nvSpPr>
        <p:spPr>
          <a:xfrm>
            <a:off x="8859370" y="2295174"/>
            <a:ext cx="3155428" cy="830997"/>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472C4">
                    <a:lumMod val="75000"/>
                  </a:srgbClr>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For programs less aligned with Results, can we reduce service levels, and free up resources? Or, can we eliminate services to free resources?</a:t>
            </a:r>
          </a:p>
        </p:txBody>
      </p:sp>
    </p:spTree>
    <p:extLst>
      <p:ext uri="{BB962C8B-B14F-4D97-AF65-F5344CB8AC3E}">
        <p14:creationId xmlns:p14="http://schemas.microsoft.com/office/powerpoint/2010/main" val="35544377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Shape 229"/>
          <p:cNvSpPr>
            <a:spLocks noGrp="1"/>
          </p:cNvSpPr>
          <p:nvPr>
            <p:ph type="title"/>
          </p:nvPr>
        </p:nvSpPr>
        <p:spPr>
          <a:prstGeom prst="rect">
            <a:avLst/>
          </a:prstGeom>
          <a:effectLst>
            <a:outerShdw blurRad="50800" dist="38100" dir="8100000" algn="tr" rotWithShape="0">
              <a:prstClr val="black">
                <a:alpha val="40000"/>
              </a:prstClr>
            </a:outerShdw>
          </a:effectLst>
        </p:spPr>
        <p:txBody>
          <a:bodyPr>
            <a:normAutofit/>
          </a:bodyPr>
          <a:lstStyle/>
          <a:p>
            <a:r>
              <a:rPr lang="en-US" sz="4900" b="1" dirty="0">
                <a:solidFill>
                  <a:srgbClr val="0070C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Program Efficiency</a:t>
            </a:r>
            <a:endParaRPr dirty="0"/>
          </a:p>
        </p:txBody>
      </p:sp>
      <p:grpSp>
        <p:nvGrpSpPr>
          <p:cNvPr id="12" name="Group 11">
            <a:extLst>
              <a:ext uri="{FF2B5EF4-FFF2-40B4-BE49-F238E27FC236}">
                <a16:creationId xmlns:a16="http://schemas.microsoft.com/office/drawing/2014/main" id="{DA592488-3FCF-7746-8423-1FD1B085800F}"/>
              </a:ext>
            </a:extLst>
          </p:cNvPr>
          <p:cNvGrpSpPr/>
          <p:nvPr/>
        </p:nvGrpSpPr>
        <p:grpSpPr>
          <a:xfrm>
            <a:off x="575372" y="1708949"/>
            <a:ext cx="3541485" cy="4851507"/>
            <a:chOff x="205923" y="1708950"/>
            <a:chExt cx="3541485" cy="4851507"/>
          </a:xfrm>
        </p:grpSpPr>
        <p:sp>
          <p:nvSpPr>
            <p:cNvPr id="13" name="Round Same Side Corner Rectangle 12">
              <a:extLst>
                <a:ext uri="{FF2B5EF4-FFF2-40B4-BE49-F238E27FC236}">
                  <a16:creationId xmlns:a16="http://schemas.microsoft.com/office/drawing/2014/main" id="{E57226DE-5308-AD40-84E8-604EDBF05B18}"/>
                </a:ext>
              </a:extLst>
            </p:cNvPr>
            <p:cNvSpPr/>
            <p:nvPr/>
          </p:nvSpPr>
          <p:spPr>
            <a:xfrm>
              <a:off x="205923" y="1708950"/>
              <a:ext cx="3541485" cy="4851507"/>
            </a:xfrm>
            <a:prstGeom prst="round2SameRect">
              <a:avLst/>
            </a:prstGeom>
            <a:solidFill>
              <a:srgbClr val="00B0F0">
                <a:alpha val="9000"/>
              </a:srgbClr>
            </a:solidFill>
            <a:ln w="12700" cap="flat">
              <a:noFill/>
              <a:miter lim="400000"/>
            </a:ln>
            <a:effectLst>
              <a:outerShdw blurRad="50800" dist="38100" dir="2700000" algn="tl" rotWithShape="0">
                <a:prstClr val="black">
                  <a:alpha val="94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FFFFFF"/>
                </a:solidFill>
                <a:effectLst/>
                <a:uFillTx/>
                <a:latin typeface="+mn-lt"/>
                <a:ea typeface="+mn-ea"/>
                <a:cs typeface="+mn-cs"/>
                <a:sym typeface="Helvetica Neue Light"/>
              </a:endParaRPr>
            </a:p>
          </p:txBody>
        </p:sp>
        <p:pic>
          <p:nvPicPr>
            <p:cNvPr id="7" name="Picture 6">
              <a:extLst>
                <a:ext uri="{FF2B5EF4-FFF2-40B4-BE49-F238E27FC236}">
                  <a16:creationId xmlns:a16="http://schemas.microsoft.com/office/drawing/2014/main" id="{AA135DC1-D973-D548-9511-DE57E565AA9B}"/>
                </a:ext>
              </a:extLst>
            </p:cNvPr>
            <p:cNvPicPr>
              <a:picLocks noChangeAspect="1"/>
            </p:cNvPicPr>
            <p:nvPr/>
          </p:nvPicPr>
          <p:blipFill>
            <a:blip r:embed="rId2"/>
            <a:stretch>
              <a:fillRect/>
            </a:stretch>
          </p:blipFill>
          <p:spPr>
            <a:xfrm>
              <a:off x="533400" y="2220685"/>
              <a:ext cx="2886532" cy="4194629"/>
            </a:xfrm>
            <a:prstGeom prst="rect">
              <a:avLst/>
            </a:prstGeom>
          </p:spPr>
        </p:pic>
        <p:sp>
          <p:nvSpPr>
            <p:cNvPr id="8" name="TextBox 7">
              <a:extLst>
                <a:ext uri="{FF2B5EF4-FFF2-40B4-BE49-F238E27FC236}">
                  <a16:creationId xmlns:a16="http://schemas.microsoft.com/office/drawing/2014/main" id="{5160F718-C035-5549-B79C-8597302CAEFD}"/>
                </a:ext>
              </a:extLst>
            </p:cNvPr>
            <p:cNvSpPr txBox="1"/>
            <p:nvPr/>
          </p:nvSpPr>
          <p:spPr>
            <a:xfrm>
              <a:off x="533400" y="1708950"/>
              <a:ext cx="2886532"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2400" b="1" dirty="0">
                  <a:solidFill>
                    <a:srgbClr val="000000"/>
                  </a:solidFill>
                  <a:latin typeface="Helvetica Neue Condensed" panose="02000503000000020004" pitchFamily="2" charset="0"/>
                  <a:ea typeface="Helvetica Neue Condensed" panose="02000503000000020004" pitchFamily="2" charset="0"/>
                  <a:cs typeface="Helvetica Neue Condensed" panose="02000503000000020004" pitchFamily="2" charset="0"/>
                  <a:sym typeface="Helvetica Neue Light"/>
                </a:rPr>
                <a:t>”Knocker-Ups”</a:t>
              </a:r>
              <a:endParaRPr kumimoji="0" lang="en-US" sz="2400" b="1" u="none" strike="noStrike" cap="none" spc="0" normalizeH="0" baseline="0" dirty="0">
                <a:ln>
                  <a:noFill/>
                </a:ln>
                <a:solidFill>
                  <a:srgbClr val="000000"/>
                </a:solidFill>
                <a:effectLst/>
                <a:uFillTx/>
                <a:latin typeface="Helvetica Neue Condensed" panose="02000503000000020004" pitchFamily="2" charset="0"/>
                <a:ea typeface="Helvetica Neue Condensed" panose="02000503000000020004" pitchFamily="2" charset="0"/>
                <a:cs typeface="Helvetica Neue Condensed" panose="02000503000000020004" pitchFamily="2" charset="0"/>
                <a:sym typeface="Helvetica Neue Light"/>
              </a:endParaRPr>
            </a:p>
          </p:txBody>
        </p:sp>
      </p:grpSp>
      <p:grpSp>
        <p:nvGrpSpPr>
          <p:cNvPr id="14" name="Group 13">
            <a:extLst>
              <a:ext uri="{FF2B5EF4-FFF2-40B4-BE49-F238E27FC236}">
                <a16:creationId xmlns:a16="http://schemas.microsoft.com/office/drawing/2014/main" id="{A9E1B582-AAB2-ED48-A937-BCD79F5BDCC8}"/>
              </a:ext>
            </a:extLst>
          </p:cNvPr>
          <p:cNvGrpSpPr/>
          <p:nvPr/>
        </p:nvGrpSpPr>
        <p:grpSpPr>
          <a:xfrm>
            <a:off x="4444334" y="1708949"/>
            <a:ext cx="3541485" cy="4851507"/>
            <a:chOff x="4557486" y="1708950"/>
            <a:chExt cx="3541485" cy="4851507"/>
          </a:xfrm>
        </p:grpSpPr>
        <p:sp>
          <p:nvSpPr>
            <p:cNvPr id="11" name="Round Same Side Corner Rectangle 10">
              <a:extLst>
                <a:ext uri="{FF2B5EF4-FFF2-40B4-BE49-F238E27FC236}">
                  <a16:creationId xmlns:a16="http://schemas.microsoft.com/office/drawing/2014/main" id="{16CE15B5-B5FC-FA40-95F0-2690A8FBEC47}"/>
                </a:ext>
              </a:extLst>
            </p:cNvPr>
            <p:cNvSpPr/>
            <p:nvPr/>
          </p:nvSpPr>
          <p:spPr>
            <a:xfrm>
              <a:off x="4557486" y="1708950"/>
              <a:ext cx="3541485" cy="4851507"/>
            </a:xfrm>
            <a:prstGeom prst="round2SameRect">
              <a:avLst/>
            </a:prstGeom>
            <a:solidFill>
              <a:srgbClr val="00B0F0">
                <a:alpha val="9000"/>
              </a:srgbClr>
            </a:solidFill>
            <a:ln w="12700" cap="flat">
              <a:noFill/>
              <a:miter lim="400000"/>
            </a:ln>
            <a:effectLst>
              <a:outerShdw blurRad="50800" dist="38100" dir="2700000" algn="tl" rotWithShape="0">
                <a:prstClr val="black">
                  <a:alpha val="94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FFFFFF"/>
                </a:solidFill>
                <a:effectLst/>
                <a:uFillTx/>
                <a:latin typeface="+mn-lt"/>
                <a:ea typeface="+mn-ea"/>
                <a:cs typeface="+mn-cs"/>
                <a:sym typeface="Helvetica Neue Light"/>
              </a:endParaRPr>
            </a:p>
          </p:txBody>
        </p:sp>
        <p:grpSp>
          <p:nvGrpSpPr>
            <p:cNvPr id="9" name="Group 8">
              <a:extLst>
                <a:ext uri="{FF2B5EF4-FFF2-40B4-BE49-F238E27FC236}">
                  <a16:creationId xmlns:a16="http://schemas.microsoft.com/office/drawing/2014/main" id="{5B7EDE1A-08E1-8C48-B444-A17379D8479E}"/>
                </a:ext>
              </a:extLst>
            </p:cNvPr>
            <p:cNvGrpSpPr/>
            <p:nvPr/>
          </p:nvGrpSpPr>
          <p:grpSpPr>
            <a:xfrm>
              <a:off x="4734801" y="1708950"/>
              <a:ext cx="3191776" cy="4706364"/>
              <a:chOff x="4734801" y="1708950"/>
              <a:chExt cx="3191776" cy="4706364"/>
            </a:xfrm>
          </p:grpSpPr>
          <p:pic>
            <p:nvPicPr>
              <p:cNvPr id="6" name="Picture 5">
                <a:extLst>
                  <a:ext uri="{FF2B5EF4-FFF2-40B4-BE49-F238E27FC236}">
                    <a16:creationId xmlns:a16="http://schemas.microsoft.com/office/drawing/2014/main" id="{28AD5C38-1AED-5C4F-8207-61623C75B4A6}"/>
                  </a:ext>
                </a:extLst>
              </p:cNvPr>
              <p:cNvPicPr>
                <a:picLocks noChangeAspect="1"/>
              </p:cNvPicPr>
              <p:nvPr/>
            </p:nvPicPr>
            <p:blipFill>
              <a:blip r:embed="rId3"/>
              <a:stretch>
                <a:fillRect/>
              </a:stretch>
            </p:blipFill>
            <p:spPr>
              <a:xfrm>
                <a:off x="4734802" y="2220685"/>
                <a:ext cx="3191775" cy="4194629"/>
              </a:xfrm>
              <a:prstGeom prst="rect">
                <a:avLst/>
              </a:prstGeom>
            </p:spPr>
          </p:pic>
          <p:sp>
            <p:nvSpPr>
              <p:cNvPr id="10" name="TextBox 9">
                <a:extLst>
                  <a:ext uri="{FF2B5EF4-FFF2-40B4-BE49-F238E27FC236}">
                    <a16:creationId xmlns:a16="http://schemas.microsoft.com/office/drawing/2014/main" id="{F51DA283-430E-334E-84BC-A5D3167C4532}"/>
                  </a:ext>
                </a:extLst>
              </p:cNvPr>
              <p:cNvSpPr txBox="1"/>
              <p:nvPr/>
            </p:nvSpPr>
            <p:spPr>
              <a:xfrm>
                <a:off x="4734801" y="1708950"/>
                <a:ext cx="3191775"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2400" b="1" dirty="0">
                    <a:solidFill>
                      <a:srgbClr val="000000"/>
                    </a:solidFill>
                    <a:latin typeface="Helvetica Neue Condensed" panose="02000503000000020004" pitchFamily="2" charset="0"/>
                    <a:ea typeface="Helvetica Neue Condensed" panose="02000503000000020004" pitchFamily="2" charset="0"/>
                    <a:cs typeface="Helvetica Neue Condensed" panose="02000503000000020004" pitchFamily="2" charset="0"/>
                    <a:sym typeface="Helvetica Neue Light"/>
                  </a:rPr>
                  <a:t>“Lamp Lighters”</a:t>
                </a:r>
                <a:endParaRPr kumimoji="0" lang="en-US" sz="2400" b="1" u="none" strike="noStrike" cap="none" spc="0" normalizeH="0" baseline="0" dirty="0">
                  <a:ln>
                    <a:noFill/>
                  </a:ln>
                  <a:solidFill>
                    <a:srgbClr val="000000"/>
                  </a:solidFill>
                  <a:effectLst/>
                  <a:uFillTx/>
                  <a:latin typeface="Helvetica Neue Condensed" panose="02000503000000020004" pitchFamily="2" charset="0"/>
                  <a:ea typeface="Helvetica Neue Condensed" panose="02000503000000020004" pitchFamily="2" charset="0"/>
                  <a:cs typeface="Helvetica Neue Condensed" panose="02000503000000020004" pitchFamily="2" charset="0"/>
                  <a:sym typeface="Helvetica Neue Light"/>
                </a:endParaRPr>
              </a:p>
            </p:txBody>
          </p:sp>
        </p:grpSp>
      </p:grpSp>
      <p:sp>
        <p:nvSpPr>
          <p:cNvPr id="17" name="Round Same Side Corner Rectangle 16">
            <a:extLst>
              <a:ext uri="{FF2B5EF4-FFF2-40B4-BE49-F238E27FC236}">
                <a16:creationId xmlns:a16="http://schemas.microsoft.com/office/drawing/2014/main" id="{2DF8F520-FDD1-7B4B-AAA8-FF786A7540EA}"/>
              </a:ext>
            </a:extLst>
          </p:cNvPr>
          <p:cNvSpPr/>
          <p:nvPr/>
        </p:nvSpPr>
        <p:spPr>
          <a:xfrm>
            <a:off x="8313296" y="1708949"/>
            <a:ext cx="3541485" cy="4851507"/>
          </a:xfrm>
          <a:prstGeom prst="round2SameRect">
            <a:avLst/>
          </a:prstGeom>
          <a:solidFill>
            <a:srgbClr val="FF8807"/>
          </a:solidFill>
          <a:ln w="12700" cap="flat">
            <a:noFill/>
            <a:miter lim="400000"/>
          </a:ln>
          <a:effectLst>
            <a:outerShdw blurRad="50800" dist="38100" dir="2700000" algn="tl" rotWithShape="0">
              <a:prstClr val="black">
                <a:alpha val="94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FFFFFF"/>
              </a:solidFill>
              <a:effectLst/>
              <a:uFillTx/>
              <a:latin typeface="+mn-lt"/>
              <a:ea typeface="+mn-ea"/>
              <a:cs typeface="+mn-cs"/>
              <a:sym typeface="Helvetica Neue Light"/>
            </a:endParaRPr>
          </a:p>
        </p:txBody>
      </p:sp>
      <p:sp>
        <p:nvSpPr>
          <p:cNvPr id="20" name="TextBox 19">
            <a:extLst>
              <a:ext uri="{FF2B5EF4-FFF2-40B4-BE49-F238E27FC236}">
                <a16:creationId xmlns:a16="http://schemas.microsoft.com/office/drawing/2014/main" id="{E6D03636-4257-CE42-9E87-9C7EA3BBFB7A}"/>
              </a:ext>
            </a:extLst>
          </p:cNvPr>
          <p:cNvSpPr txBox="1"/>
          <p:nvPr/>
        </p:nvSpPr>
        <p:spPr>
          <a:xfrm>
            <a:off x="8490611" y="1698451"/>
            <a:ext cx="3191775"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2400" b="1" dirty="0">
                <a:solidFill>
                  <a:schemeClr val="bg1"/>
                </a:solidFill>
                <a:latin typeface="Helvetica Neue Condensed" panose="02000503000000020004" pitchFamily="2" charset="0"/>
                <a:ea typeface="Helvetica Neue Condensed" panose="02000503000000020004" pitchFamily="2" charset="0"/>
                <a:cs typeface="Helvetica Neue Condensed" panose="02000503000000020004" pitchFamily="2" charset="0"/>
                <a:sym typeface="Helvetica Neue Light"/>
              </a:rPr>
              <a:t>What Will Be 2030’s</a:t>
            </a:r>
          </a:p>
          <a:p>
            <a:pPr marL="0" marR="0" indent="0" algn="ctr" defTabSz="825500" rtl="0" fontAlgn="auto" latinLnBrk="0" hangingPunct="0">
              <a:lnSpc>
                <a:spcPct val="100000"/>
              </a:lnSpc>
              <a:spcBef>
                <a:spcPts val="0"/>
              </a:spcBef>
              <a:spcAft>
                <a:spcPts val="0"/>
              </a:spcAft>
              <a:buClrTx/>
              <a:buSzTx/>
              <a:buFontTx/>
              <a:buNone/>
              <a:tabLst/>
            </a:pPr>
            <a:r>
              <a:rPr lang="en-US" sz="2400" b="1" dirty="0">
                <a:solidFill>
                  <a:schemeClr val="bg1"/>
                </a:solidFill>
                <a:latin typeface="Helvetica Neue Condensed" panose="02000503000000020004" pitchFamily="2" charset="0"/>
                <a:ea typeface="Helvetica Neue Condensed" panose="02000503000000020004" pitchFamily="2" charset="0"/>
                <a:cs typeface="Helvetica Neue Condensed" panose="02000503000000020004" pitchFamily="2" charset="0"/>
                <a:sym typeface="Helvetica Neue Light"/>
              </a:rPr>
              <a:t>“Knocker-Ups?”</a:t>
            </a:r>
            <a:endParaRPr kumimoji="0" lang="en-US" sz="2400" b="1" u="none" strike="noStrike" cap="none" spc="0" normalizeH="0" baseline="0" dirty="0">
              <a:solidFill>
                <a:schemeClr val="bg1"/>
              </a:solidFill>
              <a:effectLst/>
              <a:uFillTx/>
              <a:latin typeface="Helvetica Neue Condensed" panose="02000503000000020004" pitchFamily="2" charset="0"/>
              <a:ea typeface="Helvetica Neue Condensed" panose="02000503000000020004" pitchFamily="2" charset="0"/>
              <a:cs typeface="Helvetica Neue Condensed" panose="02000503000000020004" pitchFamily="2" charset="0"/>
              <a:sym typeface="Helvetica Neue Light"/>
            </a:endParaRPr>
          </a:p>
        </p:txBody>
      </p:sp>
      <p:sp>
        <p:nvSpPr>
          <p:cNvPr id="15" name="Rectangle 14">
            <a:extLst>
              <a:ext uri="{FF2B5EF4-FFF2-40B4-BE49-F238E27FC236}">
                <a16:creationId xmlns:a16="http://schemas.microsoft.com/office/drawing/2014/main" id="{0C829AAF-5E8C-2749-82C1-0B54D3BDD2F8}"/>
              </a:ext>
            </a:extLst>
          </p:cNvPr>
          <p:cNvSpPr/>
          <p:nvPr/>
        </p:nvSpPr>
        <p:spPr>
          <a:xfrm>
            <a:off x="8679543" y="2510971"/>
            <a:ext cx="2772228" cy="390434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FFFFFF"/>
              </a:solidFill>
              <a:effectLst/>
              <a:uFillTx/>
              <a:latin typeface="+mn-lt"/>
              <a:ea typeface="+mn-ea"/>
              <a:cs typeface="+mn-cs"/>
              <a:sym typeface="Helvetica Neue Light"/>
            </a:endParaRPr>
          </a:p>
        </p:txBody>
      </p:sp>
      <p:sp>
        <p:nvSpPr>
          <p:cNvPr id="21" name="TextBox 20">
            <a:extLst>
              <a:ext uri="{FF2B5EF4-FFF2-40B4-BE49-F238E27FC236}">
                <a16:creationId xmlns:a16="http://schemas.microsoft.com/office/drawing/2014/main" id="{28806EDA-2815-1E41-962F-30C6CD985EA2}"/>
              </a:ext>
            </a:extLst>
          </p:cNvPr>
          <p:cNvSpPr txBox="1"/>
          <p:nvPr/>
        </p:nvSpPr>
        <p:spPr>
          <a:xfrm>
            <a:off x="8723087" y="2824271"/>
            <a:ext cx="2670628" cy="33034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342900" marR="0" indent="-342900"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1600" dirty="0">
                <a:solidFill>
                  <a:srgbClr val="000000"/>
                </a:solidFill>
                <a:latin typeface="Futura Medium" panose="020B0602020204020303" pitchFamily="34" charset="-79"/>
                <a:ea typeface="Helvetica Neue Thin" panose="020B0403020202020204" pitchFamily="34" charset="0"/>
                <a:cs typeface="Futura Medium" panose="020B0602020204020303" pitchFamily="34" charset="-79"/>
                <a:sym typeface="Helvetica Neue Light"/>
              </a:rPr>
              <a:t>Intergalactic Space Port</a:t>
            </a:r>
          </a:p>
          <a:p>
            <a:pPr marL="342900" marR="0" indent="-342900"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600" u="none" strike="noStrike" cap="none" spc="0" normalizeH="0" baseline="0" dirty="0">
                <a:ln>
                  <a:noFill/>
                </a:ln>
                <a:solidFill>
                  <a:srgbClr val="000000"/>
                </a:solidFill>
                <a:effectLst/>
                <a:uFillTx/>
                <a:latin typeface="Futura Medium" panose="020B0602020204020303" pitchFamily="34" charset="-79"/>
                <a:ea typeface="Helvetica Neue Thin" panose="020B0403020202020204" pitchFamily="34" charset="0"/>
                <a:cs typeface="Futura Medium" panose="020B0602020204020303" pitchFamily="34" charset="-79"/>
                <a:sym typeface="Helvetica Neue Light"/>
              </a:rPr>
              <a:t>Ygnacio Valley Road Cone Program</a:t>
            </a:r>
          </a:p>
          <a:p>
            <a:pPr marL="342900" marR="0" indent="-342900" defTabSz="825500" rtl="0" fontAlgn="auto" latinLnBrk="0" hangingPunct="0">
              <a:lnSpc>
                <a:spcPct val="100000"/>
              </a:lnSpc>
              <a:spcBef>
                <a:spcPts val="0"/>
              </a:spcBef>
              <a:spcAft>
                <a:spcPts val="0"/>
              </a:spcAft>
              <a:buClrTx/>
              <a:buSzTx/>
              <a:buFont typeface="Arial" panose="020B0604020202020204" pitchFamily="34" charset="0"/>
              <a:buChar char="•"/>
              <a:tabLst/>
            </a:pPr>
            <a:endParaRPr lang="en-US" sz="1600" dirty="0">
              <a:solidFill>
                <a:srgbClr val="000000"/>
              </a:solidFill>
              <a:latin typeface="Futura Medium" panose="020B0602020204020303" pitchFamily="34" charset="-79"/>
              <a:ea typeface="Helvetica Neue Thin" panose="020B0403020202020204" pitchFamily="34" charset="0"/>
              <a:cs typeface="Futura Medium" panose="020B0602020204020303" pitchFamily="34" charset="-79"/>
              <a:sym typeface="Helvetica Neue Light"/>
            </a:endParaRPr>
          </a:p>
          <a:p>
            <a:pPr marL="342900" marR="0" indent="-342900"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1600" dirty="0">
                <a:solidFill>
                  <a:srgbClr val="000000"/>
                </a:solidFill>
                <a:latin typeface="Futura Medium" panose="020B0602020204020303" pitchFamily="34" charset="-79"/>
                <a:ea typeface="Helvetica Neue Thin" panose="020B0403020202020204" pitchFamily="34" charset="0"/>
                <a:cs typeface="Futura Medium" panose="020B0602020204020303" pitchFamily="34" charset="-79"/>
                <a:sym typeface="Helvetica Neue Light"/>
              </a:rPr>
              <a:t>Parking</a:t>
            </a:r>
          </a:p>
          <a:p>
            <a:pPr marL="342900" marR="0" indent="-342900"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1600" dirty="0">
                <a:solidFill>
                  <a:srgbClr val="000000"/>
                </a:solidFill>
                <a:latin typeface="Futura Medium" panose="020B0602020204020303" pitchFamily="34" charset="-79"/>
                <a:ea typeface="Helvetica Neue Thin" panose="020B0403020202020204" pitchFamily="34" charset="0"/>
                <a:cs typeface="Futura Medium" panose="020B0602020204020303" pitchFamily="34" charset="-79"/>
                <a:sym typeface="Helvetica Neue Light"/>
              </a:rPr>
              <a:t>Traffic Patrol</a:t>
            </a:r>
          </a:p>
          <a:p>
            <a:pPr marL="342900" marR="0" indent="-342900"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1600" dirty="0">
                <a:solidFill>
                  <a:srgbClr val="000000"/>
                </a:solidFill>
                <a:latin typeface="Futura Medium" panose="020B0602020204020303" pitchFamily="34" charset="-79"/>
                <a:ea typeface="Helvetica Neue Thin" panose="020B0403020202020204" pitchFamily="34" charset="0"/>
                <a:cs typeface="Futura Medium" panose="020B0602020204020303" pitchFamily="34" charset="-79"/>
                <a:sym typeface="Helvetica Neue Light"/>
              </a:rPr>
              <a:t>Parking Meter Reading</a:t>
            </a:r>
          </a:p>
          <a:p>
            <a:pPr marL="342900" marR="0" indent="-342900"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1600" dirty="0">
                <a:solidFill>
                  <a:srgbClr val="000000"/>
                </a:solidFill>
                <a:latin typeface="Futura Medium" panose="020B0602020204020303" pitchFamily="34" charset="-79"/>
                <a:ea typeface="Helvetica Neue Thin" panose="020B0403020202020204" pitchFamily="34" charset="0"/>
                <a:cs typeface="Futura Medium" panose="020B0602020204020303" pitchFamily="34" charset="-79"/>
                <a:sym typeface="Helvetica Neue Light"/>
              </a:rPr>
              <a:t>Water Meter Reading (Utilities)</a:t>
            </a:r>
          </a:p>
          <a:p>
            <a:pPr marL="342900" marR="0" indent="-342900" defTabSz="825500" rtl="0" fontAlgn="auto" latinLnBrk="0" hangingPunct="0">
              <a:lnSpc>
                <a:spcPct val="100000"/>
              </a:lnSpc>
              <a:spcBef>
                <a:spcPts val="0"/>
              </a:spcBef>
              <a:spcAft>
                <a:spcPts val="0"/>
              </a:spcAft>
              <a:buClrTx/>
              <a:buSzTx/>
              <a:buFont typeface="Arial" panose="020B0604020202020204" pitchFamily="34" charset="0"/>
              <a:buChar char="•"/>
              <a:tabLst/>
            </a:pPr>
            <a:endParaRPr lang="en-US" sz="1600" dirty="0">
              <a:solidFill>
                <a:srgbClr val="000000"/>
              </a:solidFill>
              <a:latin typeface="Futura Medium" panose="020B0602020204020303" pitchFamily="34" charset="-79"/>
              <a:ea typeface="Helvetica Neue Thin" panose="020B0403020202020204" pitchFamily="34" charset="0"/>
              <a:cs typeface="Futura Medium" panose="020B0602020204020303" pitchFamily="34" charset="-79"/>
              <a:sym typeface="Helvetica Neue Light"/>
            </a:endParaRPr>
          </a:p>
          <a:p>
            <a:pPr marL="342900" marR="0" indent="-342900"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1600" dirty="0">
                <a:solidFill>
                  <a:srgbClr val="000000"/>
                </a:solidFill>
                <a:latin typeface="Futura Medium" panose="020B0602020204020303" pitchFamily="34" charset="-79"/>
                <a:ea typeface="Helvetica Neue Thin" panose="020B0403020202020204" pitchFamily="34" charset="0"/>
                <a:cs typeface="Futura Medium" panose="020B0602020204020303" pitchFamily="34" charset="-79"/>
                <a:sym typeface="Helvetica Neue Light"/>
              </a:rPr>
              <a:t>Priority Based Budgeting Implementers</a:t>
            </a:r>
          </a:p>
          <a:p>
            <a:pPr marL="342900" marR="0" indent="-342900" defTabSz="825500"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1600" u="none" strike="noStrike" cap="none" spc="0" normalizeH="0" baseline="0" dirty="0">
              <a:ln>
                <a:noFill/>
              </a:ln>
              <a:solidFill>
                <a:srgbClr val="000000"/>
              </a:solidFill>
              <a:effectLst/>
              <a:uFillTx/>
              <a:latin typeface="Futura Medium" panose="020B0602020204020303" pitchFamily="34" charset="-79"/>
              <a:ea typeface="Helvetica Neue Thin" panose="020B0403020202020204" pitchFamily="34" charset="0"/>
              <a:cs typeface="Futura Medium" panose="020B0602020204020303" pitchFamily="34" charset="-79"/>
              <a:sym typeface="Helvetica Neue Light"/>
            </a:endParaRPr>
          </a:p>
        </p:txBody>
      </p:sp>
    </p:spTree>
    <p:extLst>
      <p:ext uri="{BB962C8B-B14F-4D97-AF65-F5344CB8AC3E}">
        <p14:creationId xmlns:p14="http://schemas.microsoft.com/office/powerpoint/2010/main" val="3977480346"/>
      </p:ext>
    </p:extLst>
  </p:cSld>
  <p:clrMapOvr>
    <a:masterClrMapping/>
  </p:clrMapOvr>
  <p:transition spd="med"/>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50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50000">
                                          <p:cBhvr additive="base">
                                            <p:cTn id="7"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50000">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14:bounceEnd="50000">
                                          <p:cBhvr additive="base">
                                            <p:cTn id="13"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14:presetBounceEnd="50000">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14:bounceEnd="50000">
                                          <p:cBhvr additive="base">
                                            <p:cTn id="19"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14:presetBounceEnd="50000">
                                      <p:stCondLst>
                                        <p:cond delay="0"/>
                                      </p:stCondLst>
                                      <p:childTnLst>
                                        <p:set>
                                          <p:cBhvr>
                                            <p:cTn id="24" dur="1" fill="hold">
                                              <p:stCondLst>
                                                <p:cond delay="0"/>
                                              </p:stCondLst>
                                            </p:cTn>
                                            <p:tgtEl>
                                              <p:spTgt spid="21">
                                                <p:txEl>
                                                  <p:pRg st="0" end="0"/>
                                                </p:txEl>
                                              </p:spTgt>
                                            </p:tgtEl>
                                            <p:attrNameLst>
                                              <p:attrName>style.visibility</p:attrName>
                                            </p:attrNameLst>
                                          </p:cBhvr>
                                          <p:to>
                                            <p:strVal val="visible"/>
                                          </p:to>
                                        </p:set>
                                        <p:anim calcmode="lin" valueType="num" p14:bounceEnd="50000">
                                          <p:cBhvr additive="base">
                                            <p:cTn id="25" dur="500" fill="hold"/>
                                            <p:tgtEl>
                                              <p:spTgt spid="21">
                                                <p:txEl>
                                                  <p:pRg st="0" end="0"/>
                                                </p:txEl>
                                              </p:spTgt>
                                            </p:tgtEl>
                                            <p:attrNameLst>
                                              <p:attrName>ppt_x</p:attrName>
                                            </p:attrNameLst>
                                          </p:cBhvr>
                                          <p:tavLst>
                                            <p:tav tm="0">
                                              <p:val>
                                                <p:strVal val="#ppt_x"/>
                                              </p:val>
                                            </p:tav>
                                            <p:tav tm="100000">
                                              <p:val>
                                                <p:strVal val="#ppt_x"/>
                                              </p:val>
                                            </p:tav>
                                          </p:tavLst>
                                        </p:anim>
                                        <p:anim calcmode="lin" valueType="num" p14:bounceEnd="50000">
                                          <p:cBhvr additive="base">
                                            <p:cTn id="26"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14:presetBounceEnd="50000">
                                      <p:stCondLst>
                                        <p:cond delay="0"/>
                                      </p:stCondLst>
                                      <p:childTnLst>
                                        <p:set>
                                          <p:cBhvr>
                                            <p:cTn id="30" dur="1" fill="hold">
                                              <p:stCondLst>
                                                <p:cond delay="0"/>
                                              </p:stCondLst>
                                            </p:cTn>
                                            <p:tgtEl>
                                              <p:spTgt spid="21">
                                                <p:txEl>
                                                  <p:pRg st="1" end="1"/>
                                                </p:txEl>
                                              </p:spTgt>
                                            </p:tgtEl>
                                            <p:attrNameLst>
                                              <p:attrName>style.visibility</p:attrName>
                                            </p:attrNameLst>
                                          </p:cBhvr>
                                          <p:to>
                                            <p:strVal val="visible"/>
                                          </p:to>
                                        </p:set>
                                        <p:anim calcmode="lin" valueType="num" p14:bounceEnd="50000">
                                          <p:cBhvr additive="base">
                                            <p:cTn id="31" dur="500" fill="hold"/>
                                            <p:tgtEl>
                                              <p:spTgt spid="21">
                                                <p:txEl>
                                                  <p:pRg st="1" end="1"/>
                                                </p:txEl>
                                              </p:spTgt>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2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14:presetBounceEnd="50000">
                                      <p:stCondLst>
                                        <p:cond delay="0"/>
                                      </p:stCondLst>
                                      <p:childTnLst>
                                        <p:set>
                                          <p:cBhvr>
                                            <p:cTn id="36" dur="1" fill="hold">
                                              <p:stCondLst>
                                                <p:cond delay="0"/>
                                              </p:stCondLst>
                                            </p:cTn>
                                            <p:tgtEl>
                                              <p:spTgt spid="21">
                                                <p:txEl>
                                                  <p:pRg st="3" end="3"/>
                                                </p:txEl>
                                              </p:spTgt>
                                            </p:tgtEl>
                                            <p:attrNameLst>
                                              <p:attrName>style.visibility</p:attrName>
                                            </p:attrNameLst>
                                          </p:cBhvr>
                                          <p:to>
                                            <p:strVal val="visible"/>
                                          </p:to>
                                        </p:set>
                                        <p:anim calcmode="lin" valueType="num" p14:bounceEnd="50000">
                                          <p:cBhvr additive="base">
                                            <p:cTn id="37" dur="500" fill="hold"/>
                                            <p:tgtEl>
                                              <p:spTgt spid="21">
                                                <p:txEl>
                                                  <p:pRg st="3" end="3"/>
                                                </p:txEl>
                                              </p:spTgt>
                                            </p:tgtEl>
                                            <p:attrNameLst>
                                              <p:attrName>ppt_x</p:attrName>
                                            </p:attrNameLst>
                                          </p:cBhvr>
                                          <p:tavLst>
                                            <p:tav tm="0">
                                              <p:val>
                                                <p:strVal val="#ppt_x"/>
                                              </p:val>
                                            </p:tav>
                                            <p:tav tm="100000">
                                              <p:val>
                                                <p:strVal val="#ppt_x"/>
                                              </p:val>
                                            </p:tav>
                                          </p:tavLst>
                                        </p:anim>
                                        <p:anim calcmode="lin" valueType="num" p14:bounceEnd="50000">
                                          <p:cBhvr additive="base">
                                            <p:cTn id="38" dur="500" fill="hold"/>
                                            <p:tgtEl>
                                              <p:spTgt spid="2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14:presetBounceEnd="50000">
                                      <p:stCondLst>
                                        <p:cond delay="0"/>
                                      </p:stCondLst>
                                      <p:childTnLst>
                                        <p:set>
                                          <p:cBhvr>
                                            <p:cTn id="42" dur="1" fill="hold">
                                              <p:stCondLst>
                                                <p:cond delay="0"/>
                                              </p:stCondLst>
                                            </p:cTn>
                                            <p:tgtEl>
                                              <p:spTgt spid="21">
                                                <p:txEl>
                                                  <p:pRg st="4" end="4"/>
                                                </p:txEl>
                                              </p:spTgt>
                                            </p:tgtEl>
                                            <p:attrNameLst>
                                              <p:attrName>style.visibility</p:attrName>
                                            </p:attrNameLst>
                                          </p:cBhvr>
                                          <p:to>
                                            <p:strVal val="visible"/>
                                          </p:to>
                                        </p:set>
                                        <p:anim calcmode="lin" valueType="num" p14:bounceEnd="50000">
                                          <p:cBhvr additive="base">
                                            <p:cTn id="43" dur="500" fill="hold"/>
                                            <p:tgtEl>
                                              <p:spTgt spid="21">
                                                <p:txEl>
                                                  <p:pRg st="4" end="4"/>
                                                </p:txEl>
                                              </p:spTgt>
                                            </p:tgtEl>
                                            <p:attrNameLst>
                                              <p:attrName>ppt_x</p:attrName>
                                            </p:attrNameLst>
                                          </p:cBhvr>
                                          <p:tavLst>
                                            <p:tav tm="0">
                                              <p:val>
                                                <p:strVal val="#ppt_x"/>
                                              </p:val>
                                            </p:tav>
                                            <p:tav tm="100000">
                                              <p:val>
                                                <p:strVal val="#ppt_x"/>
                                              </p:val>
                                            </p:tav>
                                          </p:tavLst>
                                        </p:anim>
                                        <p:anim calcmode="lin" valueType="num" p14:bounceEnd="50000">
                                          <p:cBhvr additive="base">
                                            <p:cTn id="44" dur="500" fill="hold"/>
                                            <p:tgtEl>
                                              <p:spTgt spid="2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14:presetBounceEnd="50000">
                                      <p:stCondLst>
                                        <p:cond delay="0"/>
                                      </p:stCondLst>
                                      <p:childTnLst>
                                        <p:set>
                                          <p:cBhvr>
                                            <p:cTn id="48" dur="1" fill="hold">
                                              <p:stCondLst>
                                                <p:cond delay="0"/>
                                              </p:stCondLst>
                                            </p:cTn>
                                            <p:tgtEl>
                                              <p:spTgt spid="21">
                                                <p:txEl>
                                                  <p:pRg st="5" end="5"/>
                                                </p:txEl>
                                              </p:spTgt>
                                            </p:tgtEl>
                                            <p:attrNameLst>
                                              <p:attrName>style.visibility</p:attrName>
                                            </p:attrNameLst>
                                          </p:cBhvr>
                                          <p:to>
                                            <p:strVal val="visible"/>
                                          </p:to>
                                        </p:set>
                                        <p:anim calcmode="lin" valueType="num" p14:bounceEnd="50000">
                                          <p:cBhvr additive="base">
                                            <p:cTn id="49" dur="500" fill="hold"/>
                                            <p:tgtEl>
                                              <p:spTgt spid="21">
                                                <p:txEl>
                                                  <p:pRg st="5" end="5"/>
                                                </p:txEl>
                                              </p:spTgt>
                                            </p:tgtEl>
                                            <p:attrNameLst>
                                              <p:attrName>ppt_x</p:attrName>
                                            </p:attrNameLst>
                                          </p:cBhvr>
                                          <p:tavLst>
                                            <p:tav tm="0">
                                              <p:val>
                                                <p:strVal val="#ppt_x"/>
                                              </p:val>
                                            </p:tav>
                                            <p:tav tm="100000">
                                              <p:val>
                                                <p:strVal val="#ppt_x"/>
                                              </p:val>
                                            </p:tav>
                                          </p:tavLst>
                                        </p:anim>
                                        <p:anim calcmode="lin" valueType="num" p14:bounceEnd="50000">
                                          <p:cBhvr additive="base">
                                            <p:cTn id="50" dur="500" fill="hold"/>
                                            <p:tgtEl>
                                              <p:spTgt spid="2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14:presetBounceEnd="50000">
                                      <p:stCondLst>
                                        <p:cond delay="0"/>
                                      </p:stCondLst>
                                      <p:childTnLst>
                                        <p:set>
                                          <p:cBhvr>
                                            <p:cTn id="54" dur="1" fill="hold">
                                              <p:stCondLst>
                                                <p:cond delay="0"/>
                                              </p:stCondLst>
                                            </p:cTn>
                                            <p:tgtEl>
                                              <p:spTgt spid="21">
                                                <p:txEl>
                                                  <p:pRg st="6" end="6"/>
                                                </p:txEl>
                                              </p:spTgt>
                                            </p:tgtEl>
                                            <p:attrNameLst>
                                              <p:attrName>style.visibility</p:attrName>
                                            </p:attrNameLst>
                                          </p:cBhvr>
                                          <p:to>
                                            <p:strVal val="visible"/>
                                          </p:to>
                                        </p:set>
                                        <p:anim calcmode="lin" valueType="num" p14:bounceEnd="50000">
                                          <p:cBhvr additive="base">
                                            <p:cTn id="55" dur="500" fill="hold"/>
                                            <p:tgtEl>
                                              <p:spTgt spid="21">
                                                <p:txEl>
                                                  <p:pRg st="6" end="6"/>
                                                </p:txEl>
                                              </p:spTgt>
                                            </p:tgtEl>
                                            <p:attrNameLst>
                                              <p:attrName>ppt_x</p:attrName>
                                            </p:attrNameLst>
                                          </p:cBhvr>
                                          <p:tavLst>
                                            <p:tav tm="0">
                                              <p:val>
                                                <p:strVal val="#ppt_x"/>
                                              </p:val>
                                            </p:tav>
                                            <p:tav tm="100000">
                                              <p:val>
                                                <p:strVal val="#ppt_x"/>
                                              </p:val>
                                            </p:tav>
                                          </p:tavLst>
                                        </p:anim>
                                        <p:anim calcmode="lin" valueType="num" p14:bounceEnd="50000">
                                          <p:cBhvr additive="base">
                                            <p:cTn id="56" dur="500" fill="hold"/>
                                            <p:tgtEl>
                                              <p:spTgt spid="2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14:presetBounceEnd="50000">
                                      <p:stCondLst>
                                        <p:cond delay="0"/>
                                      </p:stCondLst>
                                      <p:childTnLst>
                                        <p:set>
                                          <p:cBhvr>
                                            <p:cTn id="60" dur="1" fill="hold">
                                              <p:stCondLst>
                                                <p:cond delay="0"/>
                                              </p:stCondLst>
                                            </p:cTn>
                                            <p:tgtEl>
                                              <p:spTgt spid="21">
                                                <p:txEl>
                                                  <p:pRg st="8" end="8"/>
                                                </p:txEl>
                                              </p:spTgt>
                                            </p:tgtEl>
                                            <p:attrNameLst>
                                              <p:attrName>style.visibility</p:attrName>
                                            </p:attrNameLst>
                                          </p:cBhvr>
                                          <p:to>
                                            <p:strVal val="visible"/>
                                          </p:to>
                                        </p:set>
                                        <p:anim calcmode="lin" valueType="num" p14:bounceEnd="50000">
                                          <p:cBhvr additive="base">
                                            <p:cTn id="61" dur="500" fill="hold"/>
                                            <p:tgtEl>
                                              <p:spTgt spid="21">
                                                <p:txEl>
                                                  <p:pRg st="8" end="8"/>
                                                </p:txEl>
                                              </p:spTgt>
                                            </p:tgtEl>
                                            <p:attrNameLst>
                                              <p:attrName>ppt_x</p:attrName>
                                            </p:attrNameLst>
                                          </p:cBhvr>
                                          <p:tavLst>
                                            <p:tav tm="0">
                                              <p:val>
                                                <p:strVal val="#ppt_x"/>
                                              </p:val>
                                            </p:tav>
                                            <p:tav tm="100000">
                                              <p:val>
                                                <p:strVal val="#ppt_x"/>
                                              </p:val>
                                            </p:tav>
                                          </p:tavLst>
                                        </p:anim>
                                        <p:anim calcmode="lin" valueType="num" p14:bounceEnd="50000">
                                          <p:cBhvr additive="base">
                                            <p:cTn id="62" dur="500" fill="hold"/>
                                            <p:tgtEl>
                                              <p:spTgt spid="21">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1">
                                                <p:txEl>
                                                  <p:pRg st="0" end="0"/>
                                                </p:txEl>
                                              </p:spTgt>
                                            </p:tgtEl>
                                            <p:attrNameLst>
                                              <p:attrName>style.visibility</p:attrName>
                                            </p:attrNameLst>
                                          </p:cBhvr>
                                          <p:to>
                                            <p:strVal val="visible"/>
                                          </p:to>
                                        </p:set>
                                        <p:anim calcmode="lin" valueType="num">
                                          <p:cBhvr additive="base">
                                            <p:cTn id="25"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1">
                                                <p:txEl>
                                                  <p:pRg st="1" end="1"/>
                                                </p:txEl>
                                              </p:spTgt>
                                            </p:tgtEl>
                                            <p:attrNameLst>
                                              <p:attrName>style.visibility</p:attrName>
                                            </p:attrNameLst>
                                          </p:cBhvr>
                                          <p:to>
                                            <p:strVal val="visible"/>
                                          </p:to>
                                        </p:set>
                                        <p:anim calcmode="lin" valueType="num">
                                          <p:cBhvr additive="base">
                                            <p:cTn id="31" dur="500" fill="hold"/>
                                            <p:tgtEl>
                                              <p:spTgt spid="21">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1">
                                                <p:txEl>
                                                  <p:pRg st="3" end="3"/>
                                                </p:txEl>
                                              </p:spTgt>
                                            </p:tgtEl>
                                            <p:attrNameLst>
                                              <p:attrName>style.visibility</p:attrName>
                                            </p:attrNameLst>
                                          </p:cBhvr>
                                          <p:to>
                                            <p:strVal val="visible"/>
                                          </p:to>
                                        </p:set>
                                        <p:anim calcmode="lin" valueType="num">
                                          <p:cBhvr additive="base">
                                            <p:cTn id="37" dur="500" fill="hold"/>
                                            <p:tgtEl>
                                              <p:spTgt spid="21">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1">
                                                <p:txEl>
                                                  <p:pRg st="4" end="4"/>
                                                </p:txEl>
                                              </p:spTgt>
                                            </p:tgtEl>
                                            <p:attrNameLst>
                                              <p:attrName>style.visibility</p:attrName>
                                            </p:attrNameLst>
                                          </p:cBhvr>
                                          <p:to>
                                            <p:strVal val="visible"/>
                                          </p:to>
                                        </p:set>
                                        <p:anim calcmode="lin" valueType="num">
                                          <p:cBhvr additive="base">
                                            <p:cTn id="43" dur="500" fill="hold"/>
                                            <p:tgtEl>
                                              <p:spTgt spid="21">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1">
                                                <p:txEl>
                                                  <p:pRg st="5" end="5"/>
                                                </p:txEl>
                                              </p:spTgt>
                                            </p:tgtEl>
                                            <p:attrNameLst>
                                              <p:attrName>style.visibility</p:attrName>
                                            </p:attrNameLst>
                                          </p:cBhvr>
                                          <p:to>
                                            <p:strVal val="visible"/>
                                          </p:to>
                                        </p:set>
                                        <p:anim calcmode="lin" valueType="num">
                                          <p:cBhvr additive="base">
                                            <p:cTn id="49" dur="500" fill="hold"/>
                                            <p:tgtEl>
                                              <p:spTgt spid="21">
                                                <p:txEl>
                                                  <p:pRg st="5" end="5"/>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1">
                                                <p:txEl>
                                                  <p:pRg st="6" end="6"/>
                                                </p:txEl>
                                              </p:spTgt>
                                            </p:tgtEl>
                                            <p:attrNameLst>
                                              <p:attrName>style.visibility</p:attrName>
                                            </p:attrNameLst>
                                          </p:cBhvr>
                                          <p:to>
                                            <p:strVal val="visible"/>
                                          </p:to>
                                        </p:set>
                                        <p:anim calcmode="lin" valueType="num">
                                          <p:cBhvr additive="base">
                                            <p:cTn id="55" dur="500" fill="hold"/>
                                            <p:tgtEl>
                                              <p:spTgt spid="21">
                                                <p:txEl>
                                                  <p:pRg st="6" end="6"/>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1">
                                                <p:txEl>
                                                  <p:pRg st="8" end="8"/>
                                                </p:txEl>
                                              </p:spTgt>
                                            </p:tgtEl>
                                            <p:attrNameLst>
                                              <p:attrName>style.visibility</p:attrName>
                                            </p:attrNameLst>
                                          </p:cBhvr>
                                          <p:to>
                                            <p:strVal val="visible"/>
                                          </p:to>
                                        </p:set>
                                        <p:anim calcmode="lin" valueType="num">
                                          <p:cBhvr additive="base">
                                            <p:cTn id="61" dur="500" fill="hold"/>
                                            <p:tgtEl>
                                              <p:spTgt spid="21">
                                                <p:txEl>
                                                  <p:pRg st="8" end="8"/>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1">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Shape 229"/>
          <p:cNvSpPr>
            <a:spLocks noGrp="1"/>
          </p:cNvSpPr>
          <p:nvPr>
            <p:ph type="title"/>
          </p:nvPr>
        </p:nvSpPr>
        <p:spPr>
          <a:prstGeom prst="rect">
            <a:avLst/>
          </a:prstGeom>
          <a:effectLst>
            <a:outerShdw blurRad="50800" dist="38100" dir="8100000" algn="tr" rotWithShape="0">
              <a:prstClr val="black">
                <a:alpha val="40000"/>
              </a:prstClr>
            </a:outerShdw>
          </a:effectLst>
        </p:spPr>
        <p:txBody>
          <a:bodyPr>
            <a:normAutofit/>
          </a:bodyPr>
          <a:lstStyle/>
          <a:p>
            <a:r>
              <a:rPr lang="en-US" sz="4900" b="1" dirty="0">
                <a:solidFill>
                  <a:srgbClr val="0070C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Program Benchmarking</a:t>
            </a:r>
            <a:endParaRPr dirty="0"/>
          </a:p>
        </p:txBody>
      </p:sp>
      <p:pic>
        <p:nvPicPr>
          <p:cNvPr id="2" name="Picture 1"/>
          <p:cNvPicPr>
            <a:picLocks noChangeAspect="1"/>
          </p:cNvPicPr>
          <p:nvPr/>
        </p:nvPicPr>
        <p:blipFill>
          <a:blip r:embed="rId2"/>
          <a:stretch>
            <a:fillRect/>
          </a:stretch>
        </p:blipFill>
        <p:spPr>
          <a:xfrm>
            <a:off x="533400" y="1543326"/>
            <a:ext cx="4979504" cy="5008738"/>
          </a:xfrm>
          <a:prstGeom prst="rect">
            <a:avLst/>
          </a:prstGeom>
        </p:spPr>
      </p:pic>
      <p:sp>
        <p:nvSpPr>
          <p:cNvPr id="5" name="Text Placeholder 1"/>
          <p:cNvSpPr>
            <a:spLocks noGrp="1"/>
          </p:cNvSpPr>
          <p:nvPr>
            <p:ph type="body" idx="1"/>
          </p:nvPr>
        </p:nvSpPr>
        <p:spPr>
          <a:xfrm>
            <a:off x="5963478" y="1543326"/>
            <a:ext cx="5688772" cy="5008738"/>
          </a:xfrm>
        </p:spPr>
        <p:txBody>
          <a:bodyPr numCol="1">
            <a:normAutofit/>
          </a:bodyPr>
          <a:lstStyle/>
          <a:p>
            <a:pPr>
              <a:lnSpc>
                <a:spcPct val="120000"/>
              </a:lnSpc>
              <a:spcBef>
                <a:spcPts val="500"/>
              </a:spcBef>
            </a:pPr>
            <a:r>
              <a:rPr lang="en-US" b="1" dirty="0"/>
              <a:t>Program Costs, Fees for Service, Level of Mandate, FTE, </a:t>
            </a:r>
            <a:r>
              <a:rPr lang="en-US" b="1" dirty="0" err="1"/>
              <a:t>etc</a:t>
            </a:r>
            <a:endParaRPr lang="en-US" b="1" dirty="0"/>
          </a:p>
          <a:p>
            <a:pPr lvl="1">
              <a:lnSpc>
                <a:spcPct val="120000"/>
              </a:lnSpc>
              <a:spcBef>
                <a:spcPts val="500"/>
              </a:spcBef>
            </a:pPr>
            <a:r>
              <a:rPr lang="en-US" dirty="0"/>
              <a:t>how much are other jurisdictions paying for each service? </a:t>
            </a:r>
          </a:p>
          <a:p>
            <a:pPr lvl="1">
              <a:lnSpc>
                <a:spcPct val="120000"/>
              </a:lnSpc>
              <a:spcBef>
                <a:spcPts val="500"/>
              </a:spcBef>
            </a:pPr>
            <a:r>
              <a:rPr lang="en-US" dirty="0"/>
              <a:t>do they charge a fee?</a:t>
            </a:r>
          </a:p>
          <a:p>
            <a:pPr lvl="1">
              <a:lnSpc>
                <a:spcPct val="120000"/>
              </a:lnSpc>
              <a:spcBef>
                <a:spcPts val="500"/>
              </a:spcBef>
            </a:pPr>
            <a:r>
              <a:rPr lang="en-US" dirty="0"/>
              <a:t>do they use automation, or labor?</a:t>
            </a:r>
          </a:p>
          <a:p>
            <a:pPr lvl="1">
              <a:lnSpc>
                <a:spcPct val="120000"/>
              </a:lnSpc>
              <a:spcBef>
                <a:spcPts val="500"/>
              </a:spcBef>
            </a:pPr>
            <a:r>
              <a:rPr lang="en-US" dirty="0"/>
              <a:t>is it mandated, or regulated?</a:t>
            </a:r>
          </a:p>
          <a:p>
            <a:pPr lvl="1">
              <a:lnSpc>
                <a:spcPct val="120000"/>
              </a:lnSpc>
              <a:spcBef>
                <a:spcPts val="500"/>
              </a:spcBef>
            </a:pPr>
            <a:r>
              <a:rPr lang="en-US" dirty="0"/>
              <a:t>filter by population, geography, budget size, city/county, </a:t>
            </a:r>
            <a:r>
              <a:rPr lang="en-US" dirty="0" err="1"/>
              <a:t>etc</a:t>
            </a:r>
            <a:endParaRPr lang="en-US" dirty="0"/>
          </a:p>
        </p:txBody>
      </p:sp>
    </p:spTree>
    <p:extLst>
      <p:ext uri="{BB962C8B-B14F-4D97-AF65-F5344CB8AC3E}">
        <p14:creationId xmlns:p14="http://schemas.microsoft.com/office/powerpoint/2010/main" val="2946061703"/>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a:spLocks noGrp="1"/>
          </p:cNvSpPr>
          <p:nvPr>
            <p:ph type="body" idx="1"/>
          </p:nvPr>
        </p:nvSpPr>
        <p:spPr>
          <a:xfrm>
            <a:off x="533400" y="1543326"/>
            <a:ext cx="6801954" cy="5008738"/>
          </a:xfrm>
        </p:spPr>
        <p:txBody>
          <a:bodyPr numCol="1">
            <a:normAutofit fontScale="92500" lnSpcReduction="10000"/>
          </a:bodyPr>
          <a:lstStyle/>
          <a:p>
            <a:pPr>
              <a:lnSpc>
                <a:spcPct val="120000"/>
              </a:lnSpc>
              <a:spcBef>
                <a:spcPts val="500"/>
              </a:spcBef>
            </a:pPr>
            <a:r>
              <a:rPr lang="en-US" b="1" dirty="0"/>
              <a:t>Consider two classic studies:</a:t>
            </a:r>
          </a:p>
          <a:p>
            <a:pPr lvl="1">
              <a:lnSpc>
                <a:spcPct val="120000"/>
              </a:lnSpc>
              <a:spcBef>
                <a:spcPts val="500"/>
              </a:spcBef>
            </a:pPr>
            <a:r>
              <a:rPr lang="en-US" b="1" dirty="0"/>
              <a:t>1.) “Leak Detection” </a:t>
            </a:r>
            <a:r>
              <a:rPr lang="en-US" dirty="0"/>
              <a:t>- cities spend tons finding and repairing leaks in water mains, pipes and taps. Cities pay so much to treat drinking water, they can’t afford the water losses associated with old, failing infrastructure. </a:t>
            </a:r>
          </a:p>
          <a:p>
            <a:pPr lvl="1">
              <a:lnSpc>
                <a:spcPct val="120000"/>
              </a:lnSpc>
              <a:spcBef>
                <a:spcPts val="500"/>
              </a:spcBef>
            </a:pPr>
            <a:r>
              <a:rPr lang="en-US" b="1" dirty="0"/>
              <a:t>2.) “Meter Reading” </a:t>
            </a:r>
            <a:r>
              <a:rPr lang="en-US" dirty="0"/>
              <a:t>- one of the great debates is “to automate” versus using “real labor” - technology is bringing the costs down to a level where automation is definitely the key, but it requires one-time installment of new technology for the meters - is it worth it?</a:t>
            </a:r>
          </a:p>
        </p:txBody>
      </p:sp>
      <p:pic>
        <p:nvPicPr>
          <p:cNvPr id="3" name="Picture 2"/>
          <p:cNvPicPr>
            <a:picLocks noChangeAspect="1"/>
          </p:cNvPicPr>
          <p:nvPr/>
        </p:nvPicPr>
        <p:blipFill>
          <a:blip r:embed="rId2"/>
          <a:stretch>
            <a:fillRect/>
          </a:stretch>
        </p:blipFill>
        <p:spPr>
          <a:xfrm>
            <a:off x="7858650" y="1543326"/>
            <a:ext cx="3793601" cy="5008738"/>
          </a:xfrm>
          <a:prstGeom prst="rect">
            <a:avLst/>
          </a:prstGeom>
        </p:spPr>
      </p:pic>
      <p:sp>
        <p:nvSpPr>
          <p:cNvPr id="7" name="Shape 229">
            <a:extLst>
              <a:ext uri="{FF2B5EF4-FFF2-40B4-BE49-F238E27FC236}">
                <a16:creationId xmlns:a16="http://schemas.microsoft.com/office/drawing/2014/main" id="{CE19B8D4-2C28-C340-8A77-5B2689315BFB}"/>
              </a:ext>
            </a:extLst>
          </p:cNvPr>
          <p:cNvSpPr>
            <a:spLocks noGrp="1"/>
          </p:cNvSpPr>
          <p:nvPr>
            <p:ph type="title"/>
          </p:nvPr>
        </p:nvSpPr>
        <p:spPr>
          <a:xfrm>
            <a:off x="533400" y="234950"/>
            <a:ext cx="11118850" cy="984250"/>
          </a:xfrm>
          <a:prstGeom prst="rect">
            <a:avLst/>
          </a:prstGeom>
          <a:effectLst>
            <a:outerShdw blurRad="50800" dist="38100" dir="8100000" algn="tr" rotWithShape="0">
              <a:prstClr val="black">
                <a:alpha val="40000"/>
              </a:prstClr>
            </a:outerShdw>
          </a:effectLst>
        </p:spPr>
        <p:txBody>
          <a:bodyPr>
            <a:normAutofit/>
          </a:bodyPr>
          <a:lstStyle/>
          <a:p>
            <a:r>
              <a:rPr lang="en-US" sz="4900" b="1" dirty="0">
                <a:solidFill>
                  <a:srgbClr val="0070C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Program Benchmarking</a:t>
            </a:r>
            <a:endParaRPr dirty="0"/>
          </a:p>
        </p:txBody>
      </p:sp>
    </p:spTree>
    <p:extLst>
      <p:ext uri="{BB962C8B-B14F-4D97-AF65-F5344CB8AC3E}">
        <p14:creationId xmlns:p14="http://schemas.microsoft.com/office/powerpoint/2010/main" val="3022034155"/>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Shape 167"/>
          <p:cNvSpPr>
            <a:spLocks noGrp="1"/>
          </p:cNvSpPr>
          <p:nvPr>
            <p:ph type="title"/>
          </p:nvPr>
        </p:nvSpPr>
        <p:spPr>
          <a:prstGeom prst="rect">
            <a:avLst/>
          </a:prstGeom>
          <a:effectLst>
            <a:outerShdw blurRad="50800" dist="38100" dir="2700000" algn="tl" rotWithShape="0">
              <a:prstClr val="black">
                <a:alpha val="40000"/>
              </a:prstClr>
            </a:outerShdw>
          </a:effectLst>
        </p:spPr>
        <p:txBody>
          <a:bodyPr/>
          <a:lstStyle/>
          <a:p>
            <a:r>
              <a:rPr lang="en-US" sz="4400" b="1" dirty="0">
                <a:solidFill>
                  <a:srgbClr val="0070C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Benchmarking: “Meter Reading” </a:t>
            </a:r>
            <a:r>
              <a:rPr lang="en-US" sz="2200" i="1" dirty="0">
                <a:solidFill>
                  <a:schemeClr val="tx1">
                    <a:lumMod val="50000"/>
                    <a:lumOff val="50000"/>
                  </a:schemeClr>
                </a:solidFill>
              </a:rPr>
              <a:t>(automated or manual)</a:t>
            </a:r>
            <a:endParaRPr sz="3000" b="1" i="1" dirty="0">
              <a:solidFill>
                <a:srgbClr val="0070C0"/>
              </a:solidFill>
            </a:endParaRPr>
          </a:p>
        </p:txBody>
      </p:sp>
      <p:pic>
        <p:nvPicPr>
          <p:cNvPr id="2" name="Picture 1"/>
          <p:cNvPicPr>
            <a:picLocks noChangeAspect="1"/>
          </p:cNvPicPr>
          <p:nvPr/>
        </p:nvPicPr>
        <p:blipFill>
          <a:blip r:embed="rId3"/>
          <a:stretch>
            <a:fillRect/>
          </a:stretch>
        </p:blipFill>
        <p:spPr>
          <a:xfrm>
            <a:off x="533401" y="4706939"/>
            <a:ext cx="11017668" cy="1793875"/>
          </a:xfrm>
          <a:prstGeom prst="rect">
            <a:avLst/>
          </a:prstGeom>
          <a:ln w="19050">
            <a:solidFill>
              <a:srgbClr val="00B0F0"/>
            </a:solidFill>
          </a:ln>
        </p:spPr>
      </p:pic>
      <p:pic>
        <p:nvPicPr>
          <p:cNvPr id="3" name="Picture 2"/>
          <p:cNvPicPr>
            <a:picLocks noChangeAspect="1"/>
          </p:cNvPicPr>
          <p:nvPr/>
        </p:nvPicPr>
        <p:blipFill>
          <a:blip r:embed="rId4"/>
          <a:stretch>
            <a:fillRect/>
          </a:stretch>
        </p:blipFill>
        <p:spPr>
          <a:xfrm>
            <a:off x="8243889" y="1482725"/>
            <a:ext cx="3307181" cy="2869258"/>
          </a:xfrm>
          <a:prstGeom prst="rect">
            <a:avLst/>
          </a:prstGeom>
        </p:spPr>
      </p:pic>
      <p:pic>
        <p:nvPicPr>
          <p:cNvPr id="4" name="Picture 3"/>
          <p:cNvPicPr>
            <a:picLocks noChangeAspect="1"/>
          </p:cNvPicPr>
          <p:nvPr/>
        </p:nvPicPr>
        <p:blipFill>
          <a:blip r:embed="rId5"/>
          <a:stretch>
            <a:fillRect/>
          </a:stretch>
        </p:blipFill>
        <p:spPr>
          <a:xfrm>
            <a:off x="533401" y="1482726"/>
            <a:ext cx="6881813" cy="2887365"/>
          </a:xfrm>
          <a:prstGeom prst="rect">
            <a:avLst/>
          </a:prstGeom>
        </p:spPr>
      </p:pic>
    </p:spTree>
    <p:extLst>
      <p:ext uri="{BB962C8B-B14F-4D97-AF65-F5344CB8AC3E}">
        <p14:creationId xmlns:p14="http://schemas.microsoft.com/office/powerpoint/2010/main" val="531097510"/>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4D64E6-ADBA-9D4C-8875-700A11D808E6}"/>
              </a:ext>
            </a:extLst>
          </p:cNvPr>
          <p:cNvPicPr>
            <a:picLocks noChangeAspect="1"/>
          </p:cNvPicPr>
          <p:nvPr/>
        </p:nvPicPr>
        <p:blipFill>
          <a:blip r:embed="rId3"/>
          <a:stretch>
            <a:fillRect/>
          </a:stretch>
        </p:blipFill>
        <p:spPr>
          <a:xfrm>
            <a:off x="0" y="0"/>
            <a:ext cx="12192000" cy="6892266"/>
          </a:xfrm>
          <a:prstGeom prst="rect">
            <a:avLst/>
          </a:prstGeom>
        </p:spPr>
      </p:pic>
      <p:pic>
        <p:nvPicPr>
          <p:cNvPr id="5" name="Picture 4" descr="Diagram&#10;&#10;Description automatically generated">
            <a:extLst>
              <a:ext uri="{FF2B5EF4-FFF2-40B4-BE49-F238E27FC236}">
                <a16:creationId xmlns:a16="http://schemas.microsoft.com/office/drawing/2014/main" id="{11ABE72A-E307-E140-91D4-95CDD05E6B78}"/>
              </a:ext>
            </a:extLst>
          </p:cNvPr>
          <p:cNvPicPr>
            <a:picLocks noChangeAspect="1"/>
          </p:cNvPicPr>
          <p:nvPr/>
        </p:nvPicPr>
        <p:blipFill>
          <a:blip r:embed="rId4"/>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B8EFB17C-D150-5E40-8A8F-92D80955B7E7}"/>
              </a:ext>
            </a:extLst>
          </p:cNvPr>
          <p:cNvSpPr/>
          <p:nvPr/>
        </p:nvSpPr>
        <p:spPr>
          <a:xfrm>
            <a:off x="0" y="0"/>
            <a:ext cx="4684295" cy="68922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2376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90C390FF-E4FA-994A-9017-F9950745D462}"/>
              </a:ext>
            </a:extLst>
          </p:cNvPr>
          <p:cNvSpPr/>
          <p:nvPr/>
        </p:nvSpPr>
        <p:spPr>
          <a:xfrm>
            <a:off x="167348" y="3168169"/>
            <a:ext cx="4349598"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600" normalizeH="0" baseline="0" noProof="0" dirty="0">
                <a:ln>
                  <a:noFill/>
                </a:ln>
                <a:solidFill>
                  <a:prstClr val="black"/>
                </a:solidFill>
                <a:effectLst/>
                <a:uLnTx/>
                <a:uFillTx/>
                <a:latin typeface="Lato Bold" panose="020F0802020204030203" pitchFamily="34" charset="0"/>
                <a:ea typeface="+mn-ea"/>
                <a:cs typeface="+mn-cs"/>
              </a:rPr>
              <a:t>FREE UP AND REPURPOSE</a:t>
            </a:r>
          </a:p>
        </p:txBody>
      </p:sp>
      <p:sp>
        <p:nvSpPr>
          <p:cNvPr id="4" name="Up Arrow 3">
            <a:extLst>
              <a:ext uri="{FF2B5EF4-FFF2-40B4-BE49-F238E27FC236}">
                <a16:creationId xmlns:a16="http://schemas.microsoft.com/office/drawing/2014/main" id="{125A4602-1109-474A-B227-5EE2E85D4854}"/>
              </a:ext>
            </a:extLst>
          </p:cNvPr>
          <p:cNvSpPr/>
          <p:nvPr/>
        </p:nvSpPr>
        <p:spPr>
          <a:xfrm rot="10800000">
            <a:off x="5005136" y="-657727"/>
            <a:ext cx="1315453" cy="2164152"/>
          </a:xfrm>
          <a:prstGeom prst="upArrow">
            <a:avLst/>
          </a:prstGeom>
          <a:gradFill flip="none" rotWithShape="1">
            <a:gsLst>
              <a:gs pos="15000">
                <a:srgbClr val="10376E">
                  <a:alpha val="8000"/>
                </a:srgbClr>
              </a:gs>
              <a:gs pos="46000">
                <a:srgbClr val="10376E">
                  <a:alpha val="75000"/>
                </a:srgbClr>
              </a:gs>
              <a:gs pos="91000">
                <a:srgbClr val="AFECFF"/>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28D8AF9-BAE0-1946-8E4B-4FA299854527}"/>
              </a:ext>
            </a:extLst>
          </p:cNvPr>
          <p:cNvSpPr/>
          <p:nvPr/>
        </p:nvSpPr>
        <p:spPr>
          <a:xfrm>
            <a:off x="53048" y="2179796"/>
            <a:ext cx="4578198"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600" normalizeH="0" baseline="0" noProof="0" dirty="0">
                <a:ln>
                  <a:noFill/>
                </a:ln>
                <a:solidFill>
                  <a:prstClr val="black"/>
                </a:solidFill>
                <a:effectLst/>
                <a:uLnTx/>
                <a:uFillTx/>
                <a:latin typeface="Lato Bold" panose="020F0802020204030203" pitchFamily="34" charset="0"/>
                <a:ea typeface="+mn-ea"/>
                <a:cs typeface="+mn-cs"/>
              </a:rPr>
              <a:t>OPPORTUNISTIC OPPORTUNITY:</a:t>
            </a:r>
          </a:p>
        </p:txBody>
      </p:sp>
    </p:spTree>
    <p:extLst>
      <p:ext uri="{BB962C8B-B14F-4D97-AF65-F5344CB8AC3E}">
        <p14:creationId xmlns:p14="http://schemas.microsoft.com/office/powerpoint/2010/main" val="41671352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39750" y="4508500"/>
            <a:ext cx="11112500" cy="2108200"/>
          </a:xfrm>
          <a:prstGeom prst="rect">
            <a:avLst/>
          </a:prstGeom>
          <a:ln>
            <a:solidFill>
              <a:srgbClr val="00B0F0"/>
            </a:solidFill>
          </a:ln>
        </p:spPr>
      </p:pic>
      <p:pic>
        <p:nvPicPr>
          <p:cNvPr id="6" name="Picture 5"/>
          <p:cNvPicPr>
            <a:picLocks noChangeAspect="1"/>
          </p:cNvPicPr>
          <p:nvPr/>
        </p:nvPicPr>
        <p:blipFill>
          <a:blip r:embed="rId4"/>
          <a:stretch>
            <a:fillRect/>
          </a:stretch>
        </p:blipFill>
        <p:spPr>
          <a:xfrm>
            <a:off x="533400" y="1427626"/>
            <a:ext cx="6429718" cy="2872448"/>
          </a:xfrm>
          <a:prstGeom prst="rect">
            <a:avLst/>
          </a:prstGeom>
        </p:spPr>
      </p:pic>
      <p:pic>
        <p:nvPicPr>
          <p:cNvPr id="7" name="Picture 6"/>
          <p:cNvPicPr>
            <a:picLocks noChangeAspect="1"/>
          </p:cNvPicPr>
          <p:nvPr/>
        </p:nvPicPr>
        <p:blipFill>
          <a:blip r:embed="rId5"/>
          <a:stretch>
            <a:fillRect/>
          </a:stretch>
        </p:blipFill>
        <p:spPr>
          <a:xfrm>
            <a:off x="7142922" y="1427627"/>
            <a:ext cx="4509328" cy="2872447"/>
          </a:xfrm>
          <a:prstGeom prst="rect">
            <a:avLst/>
          </a:prstGeom>
        </p:spPr>
      </p:pic>
      <p:sp>
        <p:nvSpPr>
          <p:cNvPr id="8" name="Shape 167">
            <a:extLst>
              <a:ext uri="{FF2B5EF4-FFF2-40B4-BE49-F238E27FC236}">
                <a16:creationId xmlns:a16="http://schemas.microsoft.com/office/drawing/2014/main" id="{C62FE593-00EA-A74A-B5C5-9E4C221ADD45}"/>
              </a:ext>
            </a:extLst>
          </p:cNvPr>
          <p:cNvSpPr>
            <a:spLocks noGrp="1"/>
          </p:cNvSpPr>
          <p:nvPr>
            <p:ph type="title"/>
          </p:nvPr>
        </p:nvSpPr>
        <p:spPr>
          <a:xfrm>
            <a:off x="533400" y="234950"/>
            <a:ext cx="11118850" cy="984250"/>
          </a:xfrm>
          <a:prstGeom prst="rect">
            <a:avLst/>
          </a:prstGeom>
          <a:effectLst>
            <a:outerShdw blurRad="50800" dist="38100" dir="2700000" algn="tl" rotWithShape="0">
              <a:prstClr val="black">
                <a:alpha val="40000"/>
              </a:prstClr>
            </a:outerShdw>
          </a:effectLst>
        </p:spPr>
        <p:txBody>
          <a:bodyPr/>
          <a:lstStyle/>
          <a:p>
            <a:r>
              <a:rPr lang="en-US" sz="4400" b="1" dirty="0">
                <a:solidFill>
                  <a:srgbClr val="0070C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Benchmarking: “Leak Detection and Repair”</a:t>
            </a:r>
            <a:endParaRPr sz="3000" b="1" i="1" dirty="0">
              <a:solidFill>
                <a:srgbClr val="0070C0"/>
              </a:solidFill>
            </a:endParaRPr>
          </a:p>
        </p:txBody>
      </p:sp>
    </p:spTree>
    <p:extLst>
      <p:ext uri="{BB962C8B-B14F-4D97-AF65-F5344CB8AC3E}">
        <p14:creationId xmlns:p14="http://schemas.microsoft.com/office/powerpoint/2010/main" val="4146291337"/>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D9C215-4EB2-1E4B-B66E-032B263EBFB2}"/>
              </a:ext>
            </a:extLst>
          </p:cNvPr>
          <p:cNvPicPr>
            <a:picLocks noChangeAspect="1"/>
          </p:cNvPicPr>
          <p:nvPr/>
        </p:nvPicPr>
        <p:blipFill rotWithShape="1">
          <a:blip r:embed="rId3">
            <a:alphaModFix amt="20000"/>
          </a:blip>
          <a:srcRect l="7319"/>
          <a:stretch/>
        </p:blipFill>
        <p:spPr>
          <a:xfrm>
            <a:off x="0" y="0"/>
            <a:ext cx="12192000" cy="6858000"/>
          </a:xfrm>
          <a:prstGeom prst="rect">
            <a:avLst/>
          </a:prstGeom>
          <a:effectLst>
            <a:outerShdw blurRad="50800" dist="50800" dir="5400000" algn="ctr" rotWithShape="0">
              <a:schemeClr val="accent5">
                <a:lumMod val="40000"/>
                <a:lumOff val="60000"/>
                <a:alpha val="58000"/>
              </a:schemeClr>
            </a:outerShdw>
          </a:effectLst>
        </p:spPr>
      </p:pic>
      <p:sp>
        <p:nvSpPr>
          <p:cNvPr id="15" name="Shape 167">
            <a:extLst>
              <a:ext uri="{FF2B5EF4-FFF2-40B4-BE49-F238E27FC236}">
                <a16:creationId xmlns:a16="http://schemas.microsoft.com/office/drawing/2014/main" id="{5AB78070-C089-4740-BF41-B3931DB02C89}"/>
              </a:ext>
            </a:extLst>
          </p:cNvPr>
          <p:cNvSpPr txBox="1">
            <a:spLocks/>
          </p:cNvSpPr>
          <p:nvPr/>
        </p:nvSpPr>
        <p:spPr>
          <a:xfrm>
            <a:off x="536575" y="676275"/>
            <a:ext cx="11118850" cy="984250"/>
          </a:xfrm>
          <a:prstGeom prst="rect">
            <a:avLst/>
          </a:prstGeom>
          <a:effectLst/>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7030A0"/>
                </a:solidFill>
                <a:effectLst>
                  <a:outerShdw blurRad="50800" dist="38100" dir="2700000" algn="tl" rotWithShape="0">
                    <a:prstClr val="black">
                      <a:alpha val="40000"/>
                    </a:prstClr>
                  </a:outerShdw>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Taking Action on Your PBB Data:</a:t>
            </a:r>
          </a:p>
        </p:txBody>
      </p:sp>
      <p:sp>
        <p:nvSpPr>
          <p:cNvPr id="2" name="Rounded Rectangle 1">
            <a:extLst>
              <a:ext uri="{FF2B5EF4-FFF2-40B4-BE49-F238E27FC236}">
                <a16:creationId xmlns:a16="http://schemas.microsoft.com/office/drawing/2014/main" id="{0FCB32AD-BD62-1749-AAEA-EF8AFD719446}"/>
              </a:ext>
            </a:extLst>
          </p:cNvPr>
          <p:cNvSpPr/>
          <p:nvPr/>
        </p:nvSpPr>
        <p:spPr>
          <a:xfrm>
            <a:off x="957943" y="2336800"/>
            <a:ext cx="3120571" cy="407851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8EA811FE-D60F-FC41-8EDA-2AF3DD9FCDB9}"/>
              </a:ext>
            </a:extLst>
          </p:cNvPr>
          <p:cNvSpPr txBox="1"/>
          <p:nvPr/>
        </p:nvSpPr>
        <p:spPr>
          <a:xfrm>
            <a:off x="1201053" y="1582058"/>
            <a:ext cx="2634346"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Basic Program Attributes: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What characteristics of programs would make the best opportunities?</a:t>
            </a:r>
          </a:p>
        </p:txBody>
      </p:sp>
      <p:cxnSp>
        <p:nvCxnSpPr>
          <p:cNvPr id="6" name="Straight Arrow Connector 5">
            <a:extLst>
              <a:ext uri="{FF2B5EF4-FFF2-40B4-BE49-F238E27FC236}">
                <a16:creationId xmlns:a16="http://schemas.microsoft.com/office/drawing/2014/main" id="{9D5E025C-6B11-CC47-8358-A65EB25D52B7}"/>
              </a:ext>
            </a:extLst>
          </p:cNvPr>
          <p:cNvCxnSpPr/>
          <p:nvPr/>
        </p:nvCxnSpPr>
        <p:spPr>
          <a:xfrm>
            <a:off x="1473198" y="2960914"/>
            <a:ext cx="209005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DD24285-E35E-D543-AF6F-6ADD9FF35CE0}"/>
              </a:ext>
            </a:extLst>
          </p:cNvPr>
          <p:cNvSpPr txBox="1"/>
          <p:nvPr/>
        </p:nvSpPr>
        <p:spPr>
          <a:xfrm>
            <a:off x="1411172" y="2518228"/>
            <a:ext cx="2214112" cy="3048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Cost Recovery</a:t>
            </a:r>
          </a:p>
        </p:txBody>
      </p:sp>
      <p:sp>
        <p:nvSpPr>
          <p:cNvPr id="8" name="Oval 7">
            <a:extLst>
              <a:ext uri="{FF2B5EF4-FFF2-40B4-BE49-F238E27FC236}">
                <a16:creationId xmlns:a16="http://schemas.microsoft.com/office/drawing/2014/main" id="{7F8412FD-920E-F943-BE5C-28390534FBEF}"/>
              </a:ext>
            </a:extLst>
          </p:cNvPr>
          <p:cNvSpPr/>
          <p:nvPr/>
        </p:nvSpPr>
        <p:spPr>
          <a:xfrm>
            <a:off x="1712689" y="2866570"/>
            <a:ext cx="232228" cy="2082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3E96CEE5-CA7B-4247-A532-4C61C8E1E51C}"/>
              </a:ext>
            </a:extLst>
          </p:cNvPr>
          <p:cNvSpPr txBox="1"/>
          <p:nvPr/>
        </p:nvSpPr>
        <p:spPr>
          <a:xfrm>
            <a:off x="1201053" y="2986257"/>
            <a:ext cx="54429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Low</a:t>
            </a:r>
          </a:p>
        </p:txBody>
      </p:sp>
      <p:sp>
        <p:nvSpPr>
          <p:cNvPr id="23" name="TextBox 22">
            <a:extLst>
              <a:ext uri="{FF2B5EF4-FFF2-40B4-BE49-F238E27FC236}">
                <a16:creationId xmlns:a16="http://schemas.microsoft.com/office/drawing/2014/main" id="{F989E05F-4487-AF45-A00B-CB8DCD6E2FDA}"/>
              </a:ext>
            </a:extLst>
          </p:cNvPr>
          <p:cNvSpPr txBox="1"/>
          <p:nvPr/>
        </p:nvSpPr>
        <p:spPr>
          <a:xfrm>
            <a:off x="3291110" y="2981848"/>
            <a:ext cx="54429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High</a:t>
            </a:r>
          </a:p>
        </p:txBody>
      </p:sp>
      <p:grpSp>
        <p:nvGrpSpPr>
          <p:cNvPr id="24" name="Group 23">
            <a:extLst>
              <a:ext uri="{FF2B5EF4-FFF2-40B4-BE49-F238E27FC236}">
                <a16:creationId xmlns:a16="http://schemas.microsoft.com/office/drawing/2014/main" id="{64266D18-61AC-004E-A335-BEB9EE02F9C9}"/>
              </a:ext>
            </a:extLst>
          </p:cNvPr>
          <p:cNvGrpSpPr/>
          <p:nvPr/>
        </p:nvGrpSpPr>
        <p:grpSpPr>
          <a:xfrm>
            <a:off x="9547797" y="930275"/>
            <a:ext cx="2148114" cy="476249"/>
            <a:chOff x="9878449" y="762985"/>
            <a:chExt cx="2148114" cy="476249"/>
          </a:xfrm>
        </p:grpSpPr>
        <p:sp>
          <p:nvSpPr>
            <p:cNvPr id="26" name="TextBox 25">
              <a:extLst>
                <a:ext uri="{FF2B5EF4-FFF2-40B4-BE49-F238E27FC236}">
                  <a16:creationId xmlns:a16="http://schemas.microsoft.com/office/drawing/2014/main" id="{7C99788F-E436-EB41-AD0B-05E2B99B7F8D}"/>
                </a:ext>
              </a:extLst>
            </p:cNvPr>
            <p:cNvSpPr txBox="1"/>
            <p:nvPr/>
          </p:nvSpPr>
          <p:spPr>
            <a:xfrm>
              <a:off x="9878449" y="842091"/>
              <a:ext cx="2148114" cy="318036"/>
            </a:xfrm>
            <a:prstGeom prst="rect">
              <a:avLst/>
            </a:prstGeom>
            <a:solidFill>
              <a:srgbClr val="0070C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Narrow" panose="020B0604020202020204" pitchFamily="34" charset="0"/>
                  <a:ea typeface="Helvetica Neue Thin" panose="020B0403020202020204" pitchFamily="34" charset="0"/>
                  <a:cs typeface="Arial Narrow" panose="020B0604020202020204" pitchFamily="34" charset="0"/>
                  <a:sym typeface="Helvetica Neue Light"/>
                </a:rPr>
                <a:t>Program Efficiency</a:t>
              </a:r>
            </a:p>
          </p:txBody>
        </p:sp>
        <p:sp>
          <p:nvSpPr>
            <p:cNvPr id="27" name="Rectangle 26">
              <a:extLst>
                <a:ext uri="{FF2B5EF4-FFF2-40B4-BE49-F238E27FC236}">
                  <a16:creationId xmlns:a16="http://schemas.microsoft.com/office/drawing/2014/main" id="{E2AD2500-6F4D-C541-AB67-494B39887372}"/>
                </a:ext>
              </a:extLst>
            </p:cNvPr>
            <p:cNvSpPr/>
            <p:nvPr/>
          </p:nvSpPr>
          <p:spPr>
            <a:xfrm>
              <a:off x="10252763" y="762985"/>
              <a:ext cx="1399487" cy="476249"/>
            </a:xfrm>
            <a:prstGeom prst="rect">
              <a:avLst/>
            </a:prstGeom>
            <a:noFill/>
          </p:spPr>
          <p:txBody>
            <a:bodyPr wrap="none" lIns="91440" tIns="45720" rIns="91440" bIns="4572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noFill/>
                    <a:prstDash val="solid"/>
                  </a:ln>
                  <a:solidFill>
                    <a:srgbClr val="0070C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PBB Blue Print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2700">
                    <a:noFill/>
                    <a:prstDash val="solid"/>
                  </a:ln>
                  <a:solidFill>
                    <a:srgbClr val="00206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Opportunity Area</a:t>
              </a:r>
            </a:p>
          </p:txBody>
        </p:sp>
      </p:grpSp>
      <p:cxnSp>
        <p:nvCxnSpPr>
          <p:cNvPr id="32" name="Straight Arrow Connector 31">
            <a:extLst>
              <a:ext uri="{FF2B5EF4-FFF2-40B4-BE49-F238E27FC236}">
                <a16:creationId xmlns:a16="http://schemas.microsoft.com/office/drawing/2014/main" id="{1C55C20F-1307-B847-875D-993DFDA84E9D}"/>
              </a:ext>
            </a:extLst>
          </p:cNvPr>
          <p:cNvCxnSpPr/>
          <p:nvPr/>
        </p:nvCxnSpPr>
        <p:spPr>
          <a:xfrm>
            <a:off x="1473198" y="3896972"/>
            <a:ext cx="209005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9C505745-3409-6B4A-8640-FC851455D840}"/>
              </a:ext>
            </a:extLst>
          </p:cNvPr>
          <p:cNvSpPr txBox="1"/>
          <p:nvPr/>
        </p:nvSpPr>
        <p:spPr>
          <a:xfrm>
            <a:off x="1411172" y="3454286"/>
            <a:ext cx="2214112" cy="3048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Degree of Mandate</a:t>
            </a:r>
          </a:p>
        </p:txBody>
      </p:sp>
      <p:sp>
        <p:nvSpPr>
          <p:cNvPr id="38" name="TextBox 37">
            <a:extLst>
              <a:ext uri="{FF2B5EF4-FFF2-40B4-BE49-F238E27FC236}">
                <a16:creationId xmlns:a16="http://schemas.microsoft.com/office/drawing/2014/main" id="{F9950497-697F-C748-86F6-C7D278C0B9EB}"/>
              </a:ext>
            </a:extLst>
          </p:cNvPr>
          <p:cNvSpPr txBox="1"/>
          <p:nvPr/>
        </p:nvSpPr>
        <p:spPr>
          <a:xfrm>
            <a:off x="1201053" y="3922315"/>
            <a:ext cx="54429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Low</a:t>
            </a:r>
          </a:p>
        </p:txBody>
      </p:sp>
      <p:sp>
        <p:nvSpPr>
          <p:cNvPr id="39" name="TextBox 38">
            <a:extLst>
              <a:ext uri="{FF2B5EF4-FFF2-40B4-BE49-F238E27FC236}">
                <a16:creationId xmlns:a16="http://schemas.microsoft.com/office/drawing/2014/main" id="{CDF7BA1B-33B3-9240-B93D-BA27E11FD5E7}"/>
              </a:ext>
            </a:extLst>
          </p:cNvPr>
          <p:cNvSpPr txBox="1"/>
          <p:nvPr/>
        </p:nvSpPr>
        <p:spPr>
          <a:xfrm>
            <a:off x="3291110" y="3917906"/>
            <a:ext cx="54429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High</a:t>
            </a:r>
          </a:p>
        </p:txBody>
      </p:sp>
      <p:cxnSp>
        <p:nvCxnSpPr>
          <p:cNvPr id="40" name="Straight Arrow Connector 39">
            <a:extLst>
              <a:ext uri="{FF2B5EF4-FFF2-40B4-BE49-F238E27FC236}">
                <a16:creationId xmlns:a16="http://schemas.microsoft.com/office/drawing/2014/main" id="{0DC4D23D-A8AF-864E-A183-DE06BC3E037B}"/>
              </a:ext>
            </a:extLst>
          </p:cNvPr>
          <p:cNvCxnSpPr/>
          <p:nvPr/>
        </p:nvCxnSpPr>
        <p:spPr>
          <a:xfrm>
            <a:off x="1473198" y="4863534"/>
            <a:ext cx="209005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68770DA9-046A-934F-86A7-BE3ED95C10F3}"/>
              </a:ext>
            </a:extLst>
          </p:cNvPr>
          <p:cNvSpPr txBox="1"/>
          <p:nvPr/>
        </p:nvSpPr>
        <p:spPr>
          <a:xfrm>
            <a:off x="1411172" y="4420848"/>
            <a:ext cx="2214112" cy="3048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Reliance from Users</a:t>
            </a:r>
          </a:p>
        </p:txBody>
      </p:sp>
      <p:sp>
        <p:nvSpPr>
          <p:cNvPr id="43" name="TextBox 42">
            <a:extLst>
              <a:ext uri="{FF2B5EF4-FFF2-40B4-BE49-F238E27FC236}">
                <a16:creationId xmlns:a16="http://schemas.microsoft.com/office/drawing/2014/main" id="{07134936-375C-5F48-BDD8-ECF87B654792}"/>
              </a:ext>
            </a:extLst>
          </p:cNvPr>
          <p:cNvSpPr txBox="1"/>
          <p:nvPr/>
        </p:nvSpPr>
        <p:spPr>
          <a:xfrm>
            <a:off x="1201053" y="4888877"/>
            <a:ext cx="54429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Low</a:t>
            </a:r>
          </a:p>
        </p:txBody>
      </p:sp>
      <p:sp>
        <p:nvSpPr>
          <p:cNvPr id="44" name="TextBox 43">
            <a:extLst>
              <a:ext uri="{FF2B5EF4-FFF2-40B4-BE49-F238E27FC236}">
                <a16:creationId xmlns:a16="http://schemas.microsoft.com/office/drawing/2014/main" id="{34B767D2-9956-7C4C-B256-579E75108015}"/>
              </a:ext>
            </a:extLst>
          </p:cNvPr>
          <p:cNvSpPr txBox="1"/>
          <p:nvPr/>
        </p:nvSpPr>
        <p:spPr>
          <a:xfrm>
            <a:off x="3291110" y="4884468"/>
            <a:ext cx="54429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High</a:t>
            </a:r>
          </a:p>
        </p:txBody>
      </p:sp>
      <p:cxnSp>
        <p:nvCxnSpPr>
          <p:cNvPr id="45" name="Straight Arrow Connector 44">
            <a:extLst>
              <a:ext uri="{FF2B5EF4-FFF2-40B4-BE49-F238E27FC236}">
                <a16:creationId xmlns:a16="http://schemas.microsoft.com/office/drawing/2014/main" id="{2A8C6CB7-079B-2945-A9F3-93C278D91867}"/>
              </a:ext>
            </a:extLst>
          </p:cNvPr>
          <p:cNvCxnSpPr/>
          <p:nvPr/>
        </p:nvCxnSpPr>
        <p:spPr>
          <a:xfrm>
            <a:off x="1473197" y="5854366"/>
            <a:ext cx="209005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540D6EB5-AB82-ED48-8173-AC364364293E}"/>
              </a:ext>
            </a:extLst>
          </p:cNvPr>
          <p:cNvSpPr txBox="1"/>
          <p:nvPr/>
        </p:nvSpPr>
        <p:spPr>
          <a:xfrm>
            <a:off x="1411171" y="5411680"/>
            <a:ext cx="2214112" cy="3048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Change in Demand</a:t>
            </a:r>
          </a:p>
        </p:txBody>
      </p:sp>
      <p:sp>
        <p:nvSpPr>
          <p:cNvPr id="47" name="Oval 46">
            <a:extLst>
              <a:ext uri="{FF2B5EF4-FFF2-40B4-BE49-F238E27FC236}">
                <a16:creationId xmlns:a16="http://schemas.microsoft.com/office/drawing/2014/main" id="{507D1640-4062-2E49-89E9-C342081BF43F}"/>
              </a:ext>
            </a:extLst>
          </p:cNvPr>
          <p:cNvSpPr/>
          <p:nvPr/>
        </p:nvSpPr>
        <p:spPr>
          <a:xfrm>
            <a:off x="2931885" y="5760022"/>
            <a:ext cx="232228" cy="2082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TextBox 47">
            <a:extLst>
              <a:ext uri="{FF2B5EF4-FFF2-40B4-BE49-F238E27FC236}">
                <a16:creationId xmlns:a16="http://schemas.microsoft.com/office/drawing/2014/main" id="{B67C12AA-0EE5-6B4B-B71F-80226654BC30}"/>
              </a:ext>
            </a:extLst>
          </p:cNvPr>
          <p:cNvSpPr txBox="1"/>
          <p:nvPr/>
        </p:nvSpPr>
        <p:spPr>
          <a:xfrm>
            <a:off x="1201052" y="5879709"/>
            <a:ext cx="54429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Low</a:t>
            </a:r>
          </a:p>
        </p:txBody>
      </p:sp>
      <p:sp>
        <p:nvSpPr>
          <p:cNvPr id="49" name="TextBox 48">
            <a:extLst>
              <a:ext uri="{FF2B5EF4-FFF2-40B4-BE49-F238E27FC236}">
                <a16:creationId xmlns:a16="http://schemas.microsoft.com/office/drawing/2014/main" id="{C99A2255-4955-204E-A344-2A0B839B45EE}"/>
              </a:ext>
            </a:extLst>
          </p:cNvPr>
          <p:cNvSpPr txBox="1"/>
          <p:nvPr/>
        </p:nvSpPr>
        <p:spPr>
          <a:xfrm>
            <a:off x="3291109" y="5875300"/>
            <a:ext cx="54429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High</a:t>
            </a:r>
          </a:p>
        </p:txBody>
      </p:sp>
      <p:sp>
        <p:nvSpPr>
          <p:cNvPr id="50" name="Rounded Rectangle 49">
            <a:extLst>
              <a:ext uri="{FF2B5EF4-FFF2-40B4-BE49-F238E27FC236}">
                <a16:creationId xmlns:a16="http://schemas.microsoft.com/office/drawing/2014/main" id="{71CA9F67-2AA0-024A-8A18-956F77DC817F}"/>
              </a:ext>
            </a:extLst>
          </p:cNvPr>
          <p:cNvSpPr/>
          <p:nvPr/>
        </p:nvSpPr>
        <p:spPr>
          <a:xfrm>
            <a:off x="5171050" y="2318601"/>
            <a:ext cx="3120571" cy="407851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2" name="Straight Arrow Connector 51">
            <a:extLst>
              <a:ext uri="{FF2B5EF4-FFF2-40B4-BE49-F238E27FC236}">
                <a16:creationId xmlns:a16="http://schemas.microsoft.com/office/drawing/2014/main" id="{6A567E53-6046-884F-87BE-269849A610B0}"/>
              </a:ext>
            </a:extLst>
          </p:cNvPr>
          <p:cNvCxnSpPr/>
          <p:nvPr/>
        </p:nvCxnSpPr>
        <p:spPr>
          <a:xfrm>
            <a:off x="5686305" y="2942715"/>
            <a:ext cx="209005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ECB9213E-B717-724D-8F39-53149E5B98FD}"/>
              </a:ext>
            </a:extLst>
          </p:cNvPr>
          <p:cNvSpPr txBox="1"/>
          <p:nvPr/>
        </p:nvSpPr>
        <p:spPr>
          <a:xfrm>
            <a:off x="5624279" y="2500029"/>
            <a:ext cx="2214112" cy="3048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Program Relevance</a:t>
            </a:r>
          </a:p>
        </p:txBody>
      </p:sp>
      <p:sp>
        <p:nvSpPr>
          <p:cNvPr id="55" name="TextBox 54">
            <a:extLst>
              <a:ext uri="{FF2B5EF4-FFF2-40B4-BE49-F238E27FC236}">
                <a16:creationId xmlns:a16="http://schemas.microsoft.com/office/drawing/2014/main" id="{2EE6194E-1B5D-BC4F-950B-0DAD6D076882}"/>
              </a:ext>
            </a:extLst>
          </p:cNvPr>
          <p:cNvSpPr txBox="1"/>
          <p:nvPr/>
        </p:nvSpPr>
        <p:spPr>
          <a:xfrm>
            <a:off x="5414160" y="2968058"/>
            <a:ext cx="54429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Low</a:t>
            </a:r>
          </a:p>
        </p:txBody>
      </p:sp>
      <p:sp>
        <p:nvSpPr>
          <p:cNvPr id="56" name="TextBox 55">
            <a:extLst>
              <a:ext uri="{FF2B5EF4-FFF2-40B4-BE49-F238E27FC236}">
                <a16:creationId xmlns:a16="http://schemas.microsoft.com/office/drawing/2014/main" id="{15180891-A8EE-C046-92DA-BA9CAA23C5F5}"/>
              </a:ext>
            </a:extLst>
          </p:cNvPr>
          <p:cNvSpPr txBox="1"/>
          <p:nvPr/>
        </p:nvSpPr>
        <p:spPr>
          <a:xfrm>
            <a:off x="7504217" y="2963649"/>
            <a:ext cx="54429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05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High</a:t>
            </a:r>
          </a:p>
        </p:txBody>
      </p:sp>
      <p:cxnSp>
        <p:nvCxnSpPr>
          <p:cNvPr id="57" name="Straight Arrow Connector 56">
            <a:extLst>
              <a:ext uri="{FF2B5EF4-FFF2-40B4-BE49-F238E27FC236}">
                <a16:creationId xmlns:a16="http://schemas.microsoft.com/office/drawing/2014/main" id="{D5A8D248-1673-9C49-934B-A181D35D02B9}"/>
              </a:ext>
            </a:extLst>
          </p:cNvPr>
          <p:cNvCxnSpPr/>
          <p:nvPr/>
        </p:nvCxnSpPr>
        <p:spPr>
          <a:xfrm>
            <a:off x="5686305" y="3878773"/>
            <a:ext cx="209005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6FA3D183-752C-2C4C-AC84-DA48170717CF}"/>
              </a:ext>
            </a:extLst>
          </p:cNvPr>
          <p:cNvSpPr txBox="1"/>
          <p:nvPr/>
        </p:nvSpPr>
        <p:spPr>
          <a:xfrm>
            <a:off x="5624279" y="3436087"/>
            <a:ext cx="2214112" cy="3048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Total Program Cost</a:t>
            </a:r>
          </a:p>
        </p:txBody>
      </p:sp>
      <p:sp>
        <p:nvSpPr>
          <p:cNvPr id="59" name="Oval 58">
            <a:extLst>
              <a:ext uri="{FF2B5EF4-FFF2-40B4-BE49-F238E27FC236}">
                <a16:creationId xmlns:a16="http://schemas.microsoft.com/office/drawing/2014/main" id="{68383ED8-7A01-4A40-8483-8D3F90AA792B}"/>
              </a:ext>
            </a:extLst>
          </p:cNvPr>
          <p:cNvSpPr/>
          <p:nvPr/>
        </p:nvSpPr>
        <p:spPr>
          <a:xfrm>
            <a:off x="7159507" y="3784429"/>
            <a:ext cx="232228" cy="2082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TextBox 59">
            <a:extLst>
              <a:ext uri="{FF2B5EF4-FFF2-40B4-BE49-F238E27FC236}">
                <a16:creationId xmlns:a16="http://schemas.microsoft.com/office/drawing/2014/main" id="{9B212590-B431-DA48-9A40-7203E62E3D4A}"/>
              </a:ext>
            </a:extLst>
          </p:cNvPr>
          <p:cNvSpPr txBox="1"/>
          <p:nvPr/>
        </p:nvSpPr>
        <p:spPr>
          <a:xfrm>
            <a:off x="5414160" y="3904116"/>
            <a:ext cx="54429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Low</a:t>
            </a:r>
          </a:p>
        </p:txBody>
      </p:sp>
      <p:sp>
        <p:nvSpPr>
          <p:cNvPr id="61" name="TextBox 60">
            <a:extLst>
              <a:ext uri="{FF2B5EF4-FFF2-40B4-BE49-F238E27FC236}">
                <a16:creationId xmlns:a16="http://schemas.microsoft.com/office/drawing/2014/main" id="{8B5B0B8E-996D-8944-A2AD-E69A9B67BF85}"/>
              </a:ext>
            </a:extLst>
          </p:cNvPr>
          <p:cNvSpPr txBox="1"/>
          <p:nvPr/>
        </p:nvSpPr>
        <p:spPr>
          <a:xfrm>
            <a:off x="7504217" y="3899707"/>
            <a:ext cx="54429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High</a:t>
            </a:r>
          </a:p>
        </p:txBody>
      </p:sp>
      <p:cxnSp>
        <p:nvCxnSpPr>
          <p:cNvPr id="62" name="Straight Arrow Connector 61">
            <a:extLst>
              <a:ext uri="{FF2B5EF4-FFF2-40B4-BE49-F238E27FC236}">
                <a16:creationId xmlns:a16="http://schemas.microsoft.com/office/drawing/2014/main" id="{32E2A541-0BA4-9E4D-8643-FF39EC3EFCD1}"/>
              </a:ext>
            </a:extLst>
          </p:cNvPr>
          <p:cNvCxnSpPr/>
          <p:nvPr/>
        </p:nvCxnSpPr>
        <p:spPr>
          <a:xfrm>
            <a:off x="5686305" y="4845335"/>
            <a:ext cx="209005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FF54772A-0CEE-E548-ACFE-EBD331493811}"/>
              </a:ext>
            </a:extLst>
          </p:cNvPr>
          <p:cNvSpPr txBox="1"/>
          <p:nvPr/>
        </p:nvSpPr>
        <p:spPr>
          <a:xfrm>
            <a:off x="5624279" y="4402649"/>
            <a:ext cx="2214112" cy="3048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Workload (FTE?)</a:t>
            </a:r>
          </a:p>
        </p:txBody>
      </p:sp>
      <p:sp>
        <p:nvSpPr>
          <p:cNvPr id="65" name="TextBox 64">
            <a:extLst>
              <a:ext uri="{FF2B5EF4-FFF2-40B4-BE49-F238E27FC236}">
                <a16:creationId xmlns:a16="http://schemas.microsoft.com/office/drawing/2014/main" id="{DF444426-2268-5342-8E7A-500D31503FE1}"/>
              </a:ext>
            </a:extLst>
          </p:cNvPr>
          <p:cNvSpPr txBox="1"/>
          <p:nvPr/>
        </p:nvSpPr>
        <p:spPr>
          <a:xfrm>
            <a:off x="5414160" y="4870678"/>
            <a:ext cx="54429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Low</a:t>
            </a:r>
          </a:p>
        </p:txBody>
      </p:sp>
      <p:sp>
        <p:nvSpPr>
          <p:cNvPr id="66" name="TextBox 65">
            <a:extLst>
              <a:ext uri="{FF2B5EF4-FFF2-40B4-BE49-F238E27FC236}">
                <a16:creationId xmlns:a16="http://schemas.microsoft.com/office/drawing/2014/main" id="{4423383E-DBFE-2B4A-8720-40983B36C15C}"/>
              </a:ext>
            </a:extLst>
          </p:cNvPr>
          <p:cNvSpPr txBox="1"/>
          <p:nvPr/>
        </p:nvSpPr>
        <p:spPr>
          <a:xfrm>
            <a:off x="7504217" y="4866269"/>
            <a:ext cx="54429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High</a:t>
            </a:r>
          </a:p>
        </p:txBody>
      </p:sp>
      <p:cxnSp>
        <p:nvCxnSpPr>
          <p:cNvPr id="67" name="Straight Arrow Connector 66">
            <a:extLst>
              <a:ext uri="{FF2B5EF4-FFF2-40B4-BE49-F238E27FC236}">
                <a16:creationId xmlns:a16="http://schemas.microsoft.com/office/drawing/2014/main" id="{A29AC3B2-0179-154D-A560-CB8984E6C5B8}"/>
              </a:ext>
            </a:extLst>
          </p:cNvPr>
          <p:cNvCxnSpPr/>
          <p:nvPr/>
        </p:nvCxnSpPr>
        <p:spPr>
          <a:xfrm>
            <a:off x="5686304" y="5836167"/>
            <a:ext cx="209005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F99C4EFA-0271-0142-ABBE-F0A44B1E1F94}"/>
              </a:ext>
            </a:extLst>
          </p:cNvPr>
          <p:cNvSpPr txBox="1"/>
          <p:nvPr/>
        </p:nvSpPr>
        <p:spPr>
          <a:xfrm>
            <a:off x="5624278" y="5393481"/>
            <a:ext cx="2214112" cy="3048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Political Sensitivity?</a:t>
            </a:r>
          </a:p>
        </p:txBody>
      </p:sp>
      <p:sp>
        <p:nvSpPr>
          <p:cNvPr id="70" name="TextBox 69">
            <a:extLst>
              <a:ext uri="{FF2B5EF4-FFF2-40B4-BE49-F238E27FC236}">
                <a16:creationId xmlns:a16="http://schemas.microsoft.com/office/drawing/2014/main" id="{295B074C-C5EC-054E-8C2D-84B0EDF17095}"/>
              </a:ext>
            </a:extLst>
          </p:cNvPr>
          <p:cNvSpPr txBox="1"/>
          <p:nvPr/>
        </p:nvSpPr>
        <p:spPr>
          <a:xfrm>
            <a:off x="5414159" y="5861510"/>
            <a:ext cx="54429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Low</a:t>
            </a:r>
          </a:p>
        </p:txBody>
      </p:sp>
      <p:sp>
        <p:nvSpPr>
          <p:cNvPr id="71" name="TextBox 70">
            <a:extLst>
              <a:ext uri="{FF2B5EF4-FFF2-40B4-BE49-F238E27FC236}">
                <a16:creationId xmlns:a16="http://schemas.microsoft.com/office/drawing/2014/main" id="{C17E0BEE-E815-B240-B476-D7F4C9626C84}"/>
              </a:ext>
            </a:extLst>
          </p:cNvPr>
          <p:cNvSpPr txBox="1"/>
          <p:nvPr/>
        </p:nvSpPr>
        <p:spPr>
          <a:xfrm>
            <a:off x="7504216" y="5857101"/>
            <a:ext cx="54429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High</a:t>
            </a:r>
          </a:p>
        </p:txBody>
      </p:sp>
      <p:sp>
        <p:nvSpPr>
          <p:cNvPr id="73" name="TextBox 72">
            <a:extLst>
              <a:ext uri="{FF2B5EF4-FFF2-40B4-BE49-F238E27FC236}">
                <a16:creationId xmlns:a16="http://schemas.microsoft.com/office/drawing/2014/main" id="{9FF1B7D3-AF85-3D46-AC80-E495D43D1F10}"/>
              </a:ext>
            </a:extLst>
          </p:cNvPr>
          <p:cNvSpPr txBox="1"/>
          <p:nvPr/>
        </p:nvSpPr>
        <p:spPr>
          <a:xfrm>
            <a:off x="5346862" y="1588034"/>
            <a:ext cx="2768939"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Other PBB Considerations: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What characteristics of programs would make the best opportunities?</a:t>
            </a:r>
          </a:p>
        </p:txBody>
      </p:sp>
      <p:sp>
        <p:nvSpPr>
          <p:cNvPr id="12" name="Rounded Rectangle 11">
            <a:extLst>
              <a:ext uri="{FF2B5EF4-FFF2-40B4-BE49-F238E27FC236}">
                <a16:creationId xmlns:a16="http://schemas.microsoft.com/office/drawing/2014/main" id="{CDA20D73-CA29-3545-8888-EE1B4B6F549A}"/>
              </a:ext>
            </a:extLst>
          </p:cNvPr>
          <p:cNvSpPr/>
          <p:nvPr/>
        </p:nvSpPr>
        <p:spPr>
          <a:xfrm rot="20921217">
            <a:off x="9299058" y="3045622"/>
            <a:ext cx="2107628" cy="28485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lvl="0" indent="-285750">
              <a:buFont typeface="Arial" panose="020B0604020202020204" pitchFamily="34" charset="0"/>
              <a:buChar char="•"/>
              <a:defRPr/>
            </a:pPr>
            <a:r>
              <a:rPr lang="en-US" sz="1400" dirty="0">
                <a:solidFill>
                  <a:schemeClr val="bg2">
                    <a:lumMod val="50000"/>
                  </a:schemeClr>
                </a:solidFill>
              </a:rPr>
              <a:t>What other factors might you take into consideration?</a:t>
            </a:r>
          </a:p>
        </p:txBody>
      </p:sp>
      <p:pic>
        <p:nvPicPr>
          <p:cNvPr id="13" name="Picture 12">
            <a:extLst>
              <a:ext uri="{FF2B5EF4-FFF2-40B4-BE49-F238E27FC236}">
                <a16:creationId xmlns:a16="http://schemas.microsoft.com/office/drawing/2014/main" id="{71BC496D-FA04-794E-A7EE-64A2DE9FEA60}"/>
              </a:ext>
            </a:extLst>
          </p:cNvPr>
          <p:cNvPicPr>
            <a:picLocks noChangeAspect="1"/>
          </p:cNvPicPr>
          <p:nvPr/>
        </p:nvPicPr>
        <p:blipFill rotWithShape="1">
          <a:blip r:embed="rId4"/>
          <a:srcRect t="17847"/>
          <a:stretch/>
        </p:blipFill>
        <p:spPr>
          <a:xfrm rot="20898723">
            <a:off x="9372547" y="3106740"/>
            <a:ext cx="1587500" cy="782507"/>
          </a:xfrm>
          <a:prstGeom prst="rect">
            <a:avLst/>
          </a:prstGeom>
        </p:spPr>
      </p:pic>
    </p:spTree>
    <p:extLst>
      <p:ext uri="{BB962C8B-B14F-4D97-AF65-F5344CB8AC3E}">
        <p14:creationId xmlns:p14="http://schemas.microsoft.com/office/powerpoint/2010/main" val="7138869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3000"/>
                <a:lumOff val="57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6E62E5-603E-C545-9BCF-394A12D0CACA}"/>
              </a:ext>
            </a:extLst>
          </p:cNvPr>
          <p:cNvSpPr txBox="1"/>
          <p:nvPr/>
        </p:nvSpPr>
        <p:spPr>
          <a:xfrm>
            <a:off x="560141" y="2434354"/>
            <a:ext cx="3686346"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We have new needs…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00"/>
                </a:solidFill>
                <a:effectLst/>
                <a:uLnTx/>
                <a:uFillTx/>
                <a:latin typeface="Avenir Light" panose="020B0402020203020204" pitchFamily="34" charset="77"/>
                <a:ea typeface="+mn-ea"/>
                <a:cs typeface="+mn-cs"/>
              </a:rPr>
              <a:t>…to launch </a:t>
            </a:r>
            <a:r>
              <a:rPr kumimoji="0" lang="en-US" sz="1800" b="1" i="0" u="none" strike="noStrike" kern="1200" cap="none" spc="0" normalizeH="0" baseline="0" noProof="0" dirty="0">
                <a:ln>
                  <a:noFill/>
                </a:ln>
                <a:solidFill>
                  <a:srgbClr val="FFFF00"/>
                </a:solidFill>
                <a:effectLst/>
                <a:uLnTx/>
                <a:uFillTx/>
                <a:latin typeface="Avenir Light" panose="020B0402020203020204" pitchFamily="34" charset="77"/>
                <a:ea typeface="+mn-ea"/>
                <a:cs typeface="+mn-cs"/>
              </a:rPr>
              <a:t>new programs </a:t>
            </a:r>
            <a:r>
              <a:rPr kumimoji="0" lang="en-US" sz="1800" b="0" i="0" u="none" strike="noStrike" kern="1200" cap="none" spc="0" normalizeH="0" baseline="0" noProof="0" dirty="0">
                <a:ln>
                  <a:noFill/>
                </a:ln>
                <a:solidFill>
                  <a:srgbClr val="FFFF00"/>
                </a:solidFill>
                <a:effectLst/>
                <a:uLnTx/>
                <a:uFillTx/>
                <a:latin typeface="Avenir Light" panose="020B0402020203020204" pitchFamily="34" charset="77"/>
                <a:ea typeface="+mn-ea"/>
                <a:cs typeface="+mn-cs"/>
              </a:rPr>
              <a:t>to tackle emerging challenges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00"/>
                </a:solidFill>
                <a:effectLst/>
                <a:uLnTx/>
                <a:uFillTx/>
                <a:latin typeface="Avenir Light" panose="020B0402020203020204" pitchFamily="34" charset="77"/>
                <a:ea typeface="+mn-ea"/>
                <a:cs typeface="+mn-cs"/>
              </a:rPr>
              <a:t>…to </a:t>
            </a:r>
            <a:r>
              <a:rPr kumimoji="0" lang="en-US" sz="1800" b="1" i="0" u="none" strike="noStrike" kern="1200" cap="none" spc="0" normalizeH="0" baseline="0" noProof="0" dirty="0">
                <a:ln>
                  <a:noFill/>
                </a:ln>
                <a:solidFill>
                  <a:srgbClr val="FFFF00"/>
                </a:solidFill>
                <a:effectLst/>
                <a:uLnTx/>
                <a:uFillTx/>
                <a:latin typeface="Avenir Light" panose="020B0402020203020204" pitchFamily="34" charset="77"/>
                <a:ea typeface="+mn-ea"/>
                <a:cs typeface="+mn-cs"/>
              </a:rPr>
              <a:t>enhance current programs </a:t>
            </a:r>
            <a:r>
              <a:rPr kumimoji="0" lang="en-US" sz="1800" b="0" i="0" u="none" strike="noStrike" kern="1200" cap="none" spc="0" normalizeH="0" baseline="0" noProof="0" dirty="0">
                <a:ln>
                  <a:noFill/>
                </a:ln>
                <a:solidFill>
                  <a:srgbClr val="FFFF00"/>
                </a:solidFill>
                <a:effectLst/>
                <a:uLnTx/>
                <a:uFillTx/>
                <a:latin typeface="Avenir Light" panose="020B0402020203020204" pitchFamily="34" charset="77"/>
                <a:ea typeface="+mn-ea"/>
                <a:cs typeface="+mn-cs"/>
              </a:rPr>
              <a:t>that need additional resources</a:t>
            </a:r>
          </a:p>
        </p:txBody>
      </p:sp>
      <p:sp>
        <p:nvSpPr>
          <p:cNvPr id="6" name="TextBox 5">
            <a:extLst>
              <a:ext uri="{FF2B5EF4-FFF2-40B4-BE49-F238E27FC236}">
                <a16:creationId xmlns:a16="http://schemas.microsoft.com/office/drawing/2014/main" id="{218F8940-95F1-7B47-B309-650D557C2074}"/>
              </a:ext>
            </a:extLst>
          </p:cNvPr>
          <p:cNvSpPr txBox="1"/>
          <p:nvPr/>
        </p:nvSpPr>
        <p:spPr>
          <a:xfrm>
            <a:off x="749332" y="5131205"/>
            <a:ext cx="357877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75000"/>
                  </a:srgb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We have no new needs…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Preserve, maintain current services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Or, seek to lower tax rates or refund tax-payers</a:t>
            </a:r>
          </a:p>
        </p:txBody>
      </p:sp>
      <p:sp>
        <p:nvSpPr>
          <p:cNvPr id="15" name="Rectangle 14">
            <a:extLst>
              <a:ext uri="{FF2B5EF4-FFF2-40B4-BE49-F238E27FC236}">
                <a16:creationId xmlns:a16="http://schemas.microsoft.com/office/drawing/2014/main" id="{918B82F6-04D2-7542-A6F5-181C85E4F81D}"/>
              </a:ext>
            </a:extLst>
          </p:cNvPr>
          <p:cNvSpPr/>
          <p:nvPr/>
        </p:nvSpPr>
        <p:spPr>
          <a:xfrm>
            <a:off x="322729" y="2057368"/>
            <a:ext cx="4159624" cy="2478773"/>
          </a:xfrm>
          <a:prstGeom prst="rect">
            <a:avLst/>
          </a:prstGeom>
          <a:no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7A80AFD4-4DB3-3542-83FD-0BCD598CDDAD}"/>
              </a:ext>
            </a:extLst>
          </p:cNvPr>
          <p:cNvGrpSpPr/>
          <p:nvPr/>
        </p:nvGrpSpPr>
        <p:grpSpPr>
          <a:xfrm>
            <a:off x="4219391" y="1790424"/>
            <a:ext cx="2710429" cy="2907083"/>
            <a:chOff x="4473391" y="1790424"/>
            <a:chExt cx="2710429" cy="2907083"/>
          </a:xfrm>
        </p:grpSpPr>
        <p:sp>
          <p:nvSpPr>
            <p:cNvPr id="7" name="TextBox 6">
              <a:extLst>
                <a:ext uri="{FF2B5EF4-FFF2-40B4-BE49-F238E27FC236}">
                  <a16:creationId xmlns:a16="http://schemas.microsoft.com/office/drawing/2014/main" id="{7A35A9ED-CEB7-1241-BF14-145AAA691C65}"/>
                </a:ext>
              </a:extLst>
            </p:cNvPr>
            <p:cNvSpPr txBox="1"/>
            <p:nvPr/>
          </p:nvSpPr>
          <p:spPr>
            <a:xfrm>
              <a:off x="5686097" y="2003587"/>
              <a:ext cx="149772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Free-up &amp;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Re-allocate Resources</a:t>
              </a:r>
            </a:p>
          </p:txBody>
        </p:sp>
        <p:sp>
          <p:nvSpPr>
            <p:cNvPr id="10" name="TextBox 9">
              <a:extLst>
                <a:ext uri="{FF2B5EF4-FFF2-40B4-BE49-F238E27FC236}">
                  <a16:creationId xmlns:a16="http://schemas.microsoft.com/office/drawing/2014/main" id="{5D81C588-9CC2-564D-9DF8-2FAC54C2540B}"/>
                </a:ext>
              </a:extLst>
            </p:cNvPr>
            <p:cNvSpPr txBox="1"/>
            <p:nvPr/>
          </p:nvSpPr>
          <p:spPr>
            <a:xfrm>
              <a:off x="5686097" y="3582372"/>
              <a:ext cx="149772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75000"/>
                    </a:srgb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Generate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75000"/>
                    </a:srgb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New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75000"/>
                    </a:srgb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Revenue</a:t>
              </a:r>
            </a:p>
          </p:txBody>
        </p:sp>
        <p:cxnSp>
          <p:nvCxnSpPr>
            <p:cNvPr id="17" name="Straight Connector 16">
              <a:extLst>
                <a:ext uri="{FF2B5EF4-FFF2-40B4-BE49-F238E27FC236}">
                  <a16:creationId xmlns:a16="http://schemas.microsoft.com/office/drawing/2014/main" id="{C83B0F8F-10E0-4E47-A718-3719CF398CF4}"/>
                </a:ext>
              </a:extLst>
            </p:cNvPr>
            <p:cNvCxnSpPr/>
            <p:nvPr/>
          </p:nvCxnSpPr>
          <p:spPr>
            <a:xfrm>
              <a:off x="4482353" y="2456335"/>
              <a:ext cx="1203744" cy="0"/>
            </a:xfrm>
            <a:prstGeom prst="line">
              <a:avLst/>
            </a:prstGeom>
            <a:ln w="47625">
              <a:solidFill>
                <a:srgbClr val="FFFF00"/>
              </a:solidFill>
              <a:prstDash val="lgDash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D746CC5-ADF2-0D44-AFB4-024C32373162}"/>
                </a:ext>
              </a:extLst>
            </p:cNvPr>
            <p:cNvCxnSpPr/>
            <p:nvPr/>
          </p:nvCxnSpPr>
          <p:spPr>
            <a:xfrm>
              <a:off x="4473391" y="4025147"/>
              <a:ext cx="1203744" cy="0"/>
            </a:xfrm>
            <a:prstGeom prst="line">
              <a:avLst/>
            </a:prstGeom>
            <a:ln w="47625">
              <a:solidFill>
                <a:schemeClr val="accent1">
                  <a:lumMod val="75000"/>
                </a:schemeClr>
              </a:solidFill>
              <a:prstDash val="lgDashDot"/>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FD4E3FB4-60FA-7F43-8090-F0AC82CF41E6}"/>
                </a:ext>
              </a:extLst>
            </p:cNvPr>
            <p:cNvSpPr/>
            <p:nvPr/>
          </p:nvSpPr>
          <p:spPr>
            <a:xfrm>
              <a:off x="5745527" y="3365685"/>
              <a:ext cx="1348647" cy="1331822"/>
            </a:xfrm>
            <a:prstGeom prst="ellipse">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55EC72AB-4817-2148-ACBD-05CE983E7295}"/>
                </a:ext>
              </a:extLst>
            </p:cNvPr>
            <p:cNvSpPr/>
            <p:nvPr/>
          </p:nvSpPr>
          <p:spPr>
            <a:xfrm>
              <a:off x="5745526" y="1790424"/>
              <a:ext cx="1348647" cy="1331822"/>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72C4">
                    <a:lumMod val="75000"/>
                  </a:srgbClr>
                </a:solidFill>
                <a:effectLst/>
                <a:highlight>
                  <a:srgbClr val="FFFF00"/>
                </a:highlight>
                <a:uLnTx/>
                <a:uFillTx/>
                <a:latin typeface="Calibri" panose="020F0502020204030204"/>
                <a:ea typeface="+mn-ea"/>
                <a:cs typeface="+mn-cs"/>
              </a:endParaRPr>
            </a:p>
          </p:txBody>
        </p:sp>
      </p:grpSp>
      <p:cxnSp>
        <p:nvCxnSpPr>
          <p:cNvPr id="22" name="Straight Connector 21">
            <a:extLst>
              <a:ext uri="{FF2B5EF4-FFF2-40B4-BE49-F238E27FC236}">
                <a16:creationId xmlns:a16="http://schemas.microsoft.com/office/drawing/2014/main" id="{4AA19EE2-3E2B-2241-B9DE-2EC6E6235EE9}"/>
              </a:ext>
            </a:extLst>
          </p:cNvPr>
          <p:cNvCxnSpPr>
            <a:cxnSpLocks/>
          </p:cNvCxnSpPr>
          <p:nvPr/>
        </p:nvCxnSpPr>
        <p:spPr>
          <a:xfrm flipV="1">
            <a:off x="6280149" y="3211892"/>
            <a:ext cx="5431493" cy="38070"/>
          </a:xfrm>
          <a:prstGeom prst="line">
            <a:avLst/>
          </a:prstGeom>
          <a:ln w="25400">
            <a:solidFill>
              <a:schemeClr val="bg1"/>
            </a:solidFill>
            <a:prstDash val="lgDashDot"/>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050E4F3-48C2-1845-BB07-6BFE933D7060}"/>
              </a:ext>
            </a:extLst>
          </p:cNvPr>
          <p:cNvSpPr txBox="1"/>
          <p:nvPr/>
        </p:nvSpPr>
        <p:spPr>
          <a:xfrm>
            <a:off x="7283232" y="236034"/>
            <a:ext cx="1497723"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0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75000"/>
                  </a:srgb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(Out)Sourcing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0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24" name="Rectangle 23">
            <a:extLst>
              <a:ext uri="{FF2B5EF4-FFF2-40B4-BE49-F238E27FC236}">
                <a16:creationId xmlns:a16="http://schemas.microsoft.com/office/drawing/2014/main" id="{FFCC39D5-4C9A-364D-BB12-1B9829552D53}"/>
              </a:ext>
            </a:extLst>
          </p:cNvPr>
          <p:cNvSpPr/>
          <p:nvPr/>
        </p:nvSpPr>
        <p:spPr>
          <a:xfrm>
            <a:off x="7271947" y="320700"/>
            <a:ext cx="1509008" cy="75399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44CAF40D-616B-FA40-96C6-DEC067B0008D}"/>
              </a:ext>
            </a:extLst>
          </p:cNvPr>
          <p:cNvSpPr txBox="1"/>
          <p:nvPr/>
        </p:nvSpPr>
        <p:spPr>
          <a:xfrm>
            <a:off x="7294517" y="1213195"/>
            <a:ext cx="1497723"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4472C4">
                  <a:lumMod val="75000"/>
                </a:srgb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1">
                    <a:lumMod val="75000"/>
                  </a:scheme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Efficiencies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4472C4">
                  <a:lumMod val="75000"/>
                </a:srgb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28" name="Rectangle 27">
            <a:extLst>
              <a:ext uri="{FF2B5EF4-FFF2-40B4-BE49-F238E27FC236}">
                <a16:creationId xmlns:a16="http://schemas.microsoft.com/office/drawing/2014/main" id="{32D8E074-04B6-4F40-8A14-A905A08F7862}"/>
              </a:ext>
            </a:extLst>
          </p:cNvPr>
          <p:cNvSpPr/>
          <p:nvPr/>
        </p:nvSpPr>
        <p:spPr>
          <a:xfrm>
            <a:off x="7283232" y="1297861"/>
            <a:ext cx="1509008" cy="75399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824D5412-7DC6-354D-9BAD-0B8D3620FF21}"/>
              </a:ext>
            </a:extLst>
          </p:cNvPr>
          <p:cNvSpPr txBox="1"/>
          <p:nvPr/>
        </p:nvSpPr>
        <p:spPr>
          <a:xfrm>
            <a:off x="7283232" y="2198777"/>
            <a:ext cx="1497723"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4472C4">
                  <a:lumMod val="75000"/>
                </a:srgb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Service Levels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4472C4">
                  <a:lumMod val="75000"/>
                </a:srgb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31" name="Rectangle 30">
            <a:extLst>
              <a:ext uri="{FF2B5EF4-FFF2-40B4-BE49-F238E27FC236}">
                <a16:creationId xmlns:a16="http://schemas.microsoft.com/office/drawing/2014/main" id="{878842C0-D516-A34F-8B08-895B7CAD1323}"/>
              </a:ext>
            </a:extLst>
          </p:cNvPr>
          <p:cNvSpPr/>
          <p:nvPr/>
        </p:nvSpPr>
        <p:spPr>
          <a:xfrm>
            <a:off x="7271947" y="2283443"/>
            <a:ext cx="1509008" cy="753996"/>
          </a:xfrm>
          <a:prstGeom prst="rect">
            <a:avLst/>
          </a:prstGeom>
          <a:no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1D47B70D-3299-014E-B7C5-8145B948A64D}"/>
              </a:ext>
            </a:extLst>
          </p:cNvPr>
          <p:cNvSpPr txBox="1"/>
          <p:nvPr/>
        </p:nvSpPr>
        <p:spPr>
          <a:xfrm>
            <a:off x="7292200" y="3328845"/>
            <a:ext cx="1497723"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4472C4">
                  <a:lumMod val="75000"/>
                </a:srgb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75000"/>
                  </a:srgb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Fees, Charges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4472C4">
                  <a:lumMod val="75000"/>
                </a:srgb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34" name="Rectangle 33">
            <a:extLst>
              <a:ext uri="{FF2B5EF4-FFF2-40B4-BE49-F238E27FC236}">
                <a16:creationId xmlns:a16="http://schemas.microsoft.com/office/drawing/2014/main" id="{E00757B2-AE9D-F74C-A83A-670D1FE990CD}"/>
              </a:ext>
            </a:extLst>
          </p:cNvPr>
          <p:cNvSpPr/>
          <p:nvPr/>
        </p:nvSpPr>
        <p:spPr>
          <a:xfrm>
            <a:off x="7280915" y="3413511"/>
            <a:ext cx="1509008" cy="75399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F7E98530-3BB6-AF4D-AAC2-CBD90099FACC}"/>
              </a:ext>
            </a:extLst>
          </p:cNvPr>
          <p:cNvSpPr txBox="1"/>
          <p:nvPr/>
        </p:nvSpPr>
        <p:spPr>
          <a:xfrm>
            <a:off x="7303485" y="4167507"/>
            <a:ext cx="1497723" cy="120032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4472C4">
                  <a:lumMod val="75000"/>
                </a:srgb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75000"/>
                  </a:srgb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In-sourcing, Grant Funding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4472C4">
                  <a:lumMod val="75000"/>
                </a:srgb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37" name="Rectangle 36">
            <a:extLst>
              <a:ext uri="{FF2B5EF4-FFF2-40B4-BE49-F238E27FC236}">
                <a16:creationId xmlns:a16="http://schemas.microsoft.com/office/drawing/2014/main" id="{E0A1A22A-FE9C-3945-9EBC-5542C8C1333C}"/>
              </a:ext>
            </a:extLst>
          </p:cNvPr>
          <p:cNvSpPr/>
          <p:nvPr/>
        </p:nvSpPr>
        <p:spPr>
          <a:xfrm>
            <a:off x="7292200" y="4390672"/>
            <a:ext cx="1509008" cy="75399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FE31BD32-B336-D445-A2FC-20AE958C0D62}"/>
              </a:ext>
            </a:extLst>
          </p:cNvPr>
          <p:cNvSpPr txBox="1"/>
          <p:nvPr/>
        </p:nvSpPr>
        <p:spPr>
          <a:xfrm>
            <a:off x="7292200" y="5291588"/>
            <a:ext cx="1497723"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4472C4">
                  <a:lumMod val="75000"/>
                </a:srgb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75000"/>
                  </a:srgb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Taxes, Rates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4472C4">
                  <a:lumMod val="75000"/>
                </a:srgb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40" name="Rectangle 39">
            <a:extLst>
              <a:ext uri="{FF2B5EF4-FFF2-40B4-BE49-F238E27FC236}">
                <a16:creationId xmlns:a16="http://schemas.microsoft.com/office/drawing/2014/main" id="{0D213D1C-F1AE-8D44-8D7E-1C9373C7E62F}"/>
              </a:ext>
            </a:extLst>
          </p:cNvPr>
          <p:cNvSpPr/>
          <p:nvPr/>
        </p:nvSpPr>
        <p:spPr>
          <a:xfrm>
            <a:off x="7280915" y="5376254"/>
            <a:ext cx="1509008" cy="75399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22504166-7832-C345-9C06-271A87715E48}"/>
              </a:ext>
            </a:extLst>
          </p:cNvPr>
          <p:cNvSpPr txBox="1"/>
          <p:nvPr/>
        </p:nvSpPr>
        <p:spPr>
          <a:xfrm>
            <a:off x="322729" y="389007"/>
            <a:ext cx="4159624"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PBB Blue Print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To Fund the Future</a:t>
            </a:r>
          </a:p>
        </p:txBody>
      </p:sp>
      <p:cxnSp>
        <p:nvCxnSpPr>
          <p:cNvPr id="44" name="Straight Connector 43">
            <a:extLst>
              <a:ext uri="{FF2B5EF4-FFF2-40B4-BE49-F238E27FC236}">
                <a16:creationId xmlns:a16="http://schemas.microsoft.com/office/drawing/2014/main" id="{3BB90F4F-D43A-AF4F-A2A1-02692B1C09E0}"/>
              </a:ext>
            </a:extLst>
          </p:cNvPr>
          <p:cNvCxnSpPr>
            <a:cxnSpLocks/>
          </p:cNvCxnSpPr>
          <p:nvPr/>
        </p:nvCxnSpPr>
        <p:spPr>
          <a:xfrm>
            <a:off x="2302228" y="4383741"/>
            <a:ext cx="0" cy="747464"/>
          </a:xfrm>
          <a:prstGeom prst="line">
            <a:avLst/>
          </a:prstGeom>
          <a:ln w="47625">
            <a:solidFill>
              <a:schemeClr val="accent1">
                <a:lumMod val="75000"/>
              </a:schemeClr>
            </a:solidFill>
            <a:prstDash val="lgDashDot"/>
          </a:ln>
        </p:spPr>
        <p:style>
          <a:lnRef idx="1">
            <a:schemeClr val="accent1"/>
          </a:lnRef>
          <a:fillRef idx="0">
            <a:schemeClr val="accent1"/>
          </a:fillRef>
          <a:effectRef idx="0">
            <a:schemeClr val="accent1"/>
          </a:effectRef>
          <a:fontRef idx="minor">
            <a:schemeClr val="tx1"/>
          </a:fontRef>
        </p:style>
      </p:cxnSp>
      <p:cxnSp>
        <p:nvCxnSpPr>
          <p:cNvPr id="47" name="Elbow Connector 46">
            <a:extLst>
              <a:ext uri="{FF2B5EF4-FFF2-40B4-BE49-F238E27FC236}">
                <a16:creationId xmlns:a16="http://schemas.microsoft.com/office/drawing/2014/main" id="{354F3A61-2113-4942-B1F6-2E2D3FFACBBB}"/>
              </a:ext>
            </a:extLst>
          </p:cNvPr>
          <p:cNvCxnSpPr>
            <a:cxnSpLocks/>
          </p:cNvCxnSpPr>
          <p:nvPr/>
        </p:nvCxnSpPr>
        <p:spPr>
          <a:xfrm>
            <a:off x="6852873" y="2468059"/>
            <a:ext cx="393674" cy="204106"/>
          </a:xfrm>
          <a:prstGeom prst="bentConnector3">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9" name="Elbow Connector 48">
            <a:extLst>
              <a:ext uri="{FF2B5EF4-FFF2-40B4-BE49-F238E27FC236}">
                <a16:creationId xmlns:a16="http://schemas.microsoft.com/office/drawing/2014/main" id="{0D22D45F-C726-2D45-9D4F-5C47F3C38FB0}"/>
              </a:ext>
            </a:extLst>
          </p:cNvPr>
          <p:cNvCxnSpPr>
            <a:cxnSpLocks/>
          </p:cNvCxnSpPr>
          <p:nvPr/>
        </p:nvCxnSpPr>
        <p:spPr>
          <a:xfrm flipV="1">
            <a:off x="6852873" y="1680721"/>
            <a:ext cx="404959" cy="781476"/>
          </a:xfrm>
          <a:prstGeom prst="bentConnector3">
            <a:avLst>
              <a:gd name="adj1" fmla="val 48553"/>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Elbow Connector 50">
            <a:extLst>
              <a:ext uri="{FF2B5EF4-FFF2-40B4-BE49-F238E27FC236}">
                <a16:creationId xmlns:a16="http://schemas.microsoft.com/office/drawing/2014/main" id="{56E5138F-D877-984D-96EB-3E58215DFEC5}"/>
              </a:ext>
            </a:extLst>
          </p:cNvPr>
          <p:cNvCxnSpPr>
            <a:cxnSpLocks/>
          </p:cNvCxnSpPr>
          <p:nvPr/>
        </p:nvCxnSpPr>
        <p:spPr>
          <a:xfrm flipV="1">
            <a:off x="6949358" y="697698"/>
            <a:ext cx="304027" cy="1767554"/>
          </a:xfrm>
          <a:prstGeom prst="bentConnector3">
            <a:avLst>
              <a:gd name="adj1" fmla="val 34171"/>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Elbow Connector 52">
            <a:extLst>
              <a:ext uri="{FF2B5EF4-FFF2-40B4-BE49-F238E27FC236}">
                <a16:creationId xmlns:a16="http://schemas.microsoft.com/office/drawing/2014/main" id="{BDD5CF2D-5FE2-7343-93C0-219C0600DE04}"/>
              </a:ext>
            </a:extLst>
          </p:cNvPr>
          <p:cNvCxnSpPr>
            <a:cxnSpLocks/>
          </p:cNvCxnSpPr>
          <p:nvPr/>
        </p:nvCxnSpPr>
        <p:spPr>
          <a:xfrm flipV="1">
            <a:off x="6967920" y="3766085"/>
            <a:ext cx="312995" cy="253528"/>
          </a:xfrm>
          <a:prstGeom prst="bentConnector3">
            <a:avLst>
              <a:gd name="adj1" fmla="val 33934"/>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Elbow Connector 54">
            <a:extLst>
              <a:ext uri="{FF2B5EF4-FFF2-40B4-BE49-F238E27FC236}">
                <a16:creationId xmlns:a16="http://schemas.microsoft.com/office/drawing/2014/main" id="{424CEE8A-B541-314A-A8D3-51F596408C3C}"/>
              </a:ext>
            </a:extLst>
          </p:cNvPr>
          <p:cNvCxnSpPr>
            <a:cxnSpLocks/>
          </p:cNvCxnSpPr>
          <p:nvPr/>
        </p:nvCxnSpPr>
        <p:spPr>
          <a:xfrm>
            <a:off x="6967920" y="4019613"/>
            <a:ext cx="324280" cy="723633"/>
          </a:xfrm>
          <a:prstGeom prst="bentConnector3">
            <a:avLst>
              <a:gd name="adj1" fmla="val 32686"/>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Elbow Connector 56">
            <a:extLst>
              <a:ext uri="{FF2B5EF4-FFF2-40B4-BE49-F238E27FC236}">
                <a16:creationId xmlns:a16="http://schemas.microsoft.com/office/drawing/2014/main" id="{A9F991F0-86F7-0440-8ABE-CB2067177614}"/>
              </a:ext>
            </a:extLst>
          </p:cNvPr>
          <p:cNvCxnSpPr>
            <a:cxnSpLocks/>
          </p:cNvCxnSpPr>
          <p:nvPr/>
        </p:nvCxnSpPr>
        <p:spPr>
          <a:xfrm>
            <a:off x="6874041" y="4031596"/>
            <a:ext cx="402641" cy="1721656"/>
          </a:xfrm>
          <a:prstGeom prst="bentConnector3">
            <a:avLst>
              <a:gd name="adj1" fmla="val 50001"/>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62" name="Picture 61">
            <a:extLst>
              <a:ext uri="{FF2B5EF4-FFF2-40B4-BE49-F238E27FC236}">
                <a16:creationId xmlns:a16="http://schemas.microsoft.com/office/drawing/2014/main" id="{8CAE440D-D7EF-194A-A68E-E5FB46A4B6FA}"/>
              </a:ext>
            </a:extLst>
          </p:cNvPr>
          <p:cNvPicPr>
            <a:picLocks noChangeAspect="1"/>
          </p:cNvPicPr>
          <p:nvPr/>
        </p:nvPicPr>
        <p:blipFill>
          <a:blip r:embed="rId2"/>
          <a:stretch>
            <a:fillRect/>
          </a:stretch>
        </p:blipFill>
        <p:spPr>
          <a:xfrm>
            <a:off x="10274300" y="6077503"/>
            <a:ext cx="1887534" cy="512664"/>
          </a:xfrm>
          <a:prstGeom prst="rect">
            <a:avLst/>
          </a:prstGeom>
        </p:spPr>
      </p:pic>
      <p:sp>
        <p:nvSpPr>
          <p:cNvPr id="69" name="TextBox 68">
            <a:extLst>
              <a:ext uri="{FF2B5EF4-FFF2-40B4-BE49-F238E27FC236}">
                <a16:creationId xmlns:a16="http://schemas.microsoft.com/office/drawing/2014/main" id="{9C38CD03-9FA2-7847-A87D-2C7B3CB39310}"/>
              </a:ext>
            </a:extLst>
          </p:cNvPr>
          <p:cNvSpPr txBox="1"/>
          <p:nvPr/>
        </p:nvSpPr>
        <p:spPr>
          <a:xfrm>
            <a:off x="8859370" y="3419500"/>
            <a:ext cx="3205024" cy="830997"/>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472C4">
                    <a:lumMod val="75000"/>
                  </a:srgbClr>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Do our fees cover the costs of providing the service?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472C4">
                    <a:lumMod val="75000"/>
                  </a:srgbClr>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Can we in-source, or provide any services regionally for a fee?</a:t>
            </a:r>
          </a:p>
        </p:txBody>
      </p:sp>
      <p:sp>
        <p:nvSpPr>
          <p:cNvPr id="70" name="TextBox 69">
            <a:extLst>
              <a:ext uri="{FF2B5EF4-FFF2-40B4-BE49-F238E27FC236}">
                <a16:creationId xmlns:a16="http://schemas.microsoft.com/office/drawing/2014/main" id="{F954091F-9B29-5D41-B75C-DB5753628D20}"/>
              </a:ext>
            </a:extLst>
          </p:cNvPr>
          <p:cNvSpPr txBox="1"/>
          <p:nvPr/>
        </p:nvSpPr>
        <p:spPr>
          <a:xfrm>
            <a:off x="8859370" y="4415233"/>
            <a:ext cx="3155428" cy="830997"/>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472C4">
                    <a:lumMod val="75000"/>
                  </a:srgbClr>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Are we reporting the true cost of services to granting agency?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472C4">
                    <a:lumMod val="75000"/>
                  </a:srgbClr>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Can we recoup additional funding, or attain new grant opportunities?</a:t>
            </a:r>
          </a:p>
        </p:txBody>
      </p:sp>
      <p:sp>
        <p:nvSpPr>
          <p:cNvPr id="71" name="TextBox 70">
            <a:extLst>
              <a:ext uri="{FF2B5EF4-FFF2-40B4-BE49-F238E27FC236}">
                <a16:creationId xmlns:a16="http://schemas.microsoft.com/office/drawing/2014/main" id="{5598DD4E-F8BF-E548-A2AC-01E4DF924DD6}"/>
              </a:ext>
            </a:extLst>
          </p:cNvPr>
          <p:cNvSpPr txBox="1"/>
          <p:nvPr/>
        </p:nvSpPr>
        <p:spPr>
          <a:xfrm>
            <a:off x="8859370" y="5381274"/>
            <a:ext cx="3155428" cy="830997"/>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472C4">
                    <a:lumMod val="75000"/>
                  </a:srgbClr>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Last resort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472C4">
                    <a:lumMod val="75000"/>
                  </a:srgbClr>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Do we have no options left besides raising additional revenue from tax and rate payers?</a:t>
            </a:r>
          </a:p>
        </p:txBody>
      </p:sp>
      <p:sp>
        <p:nvSpPr>
          <p:cNvPr id="38" name="TextBox 37">
            <a:extLst>
              <a:ext uri="{FF2B5EF4-FFF2-40B4-BE49-F238E27FC236}">
                <a16:creationId xmlns:a16="http://schemas.microsoft.com/office/drawing/2014/main" id="{35464243-E6B8-6249-B293-B354EA121866}"/>
              </a:ext>
            </a:extLst>
          </p:cNvPr>
          <p:cNvSpPr txBox="1"/>
          <p:nvPr/>
        </p:nvSpPr>
        <p:spPr>
          <a:xfrm>
            <a:off x="8859370" y="333400"/>
            <a:ext cx="3155428" cy="830997"/>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472C4">
                    <a:lumMod val="75000"/>
                  </a:srgbClr>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Can we leverage partners, or source services with public/private providers, in order to free up our resources?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472C4">
                    <a:lumMod val="75000"/>
                  </a:srgbClr>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Focus on the “irreducible core”</a:t>
            </a:r>
          </a:p>
        </p:txBody>
      </p:sp>
      <p:sp>
        <p:nvSpPr>
          <p:cNvPr id="42" name="TextBox 41">
            <a:extLst>
              <a:ext uri="{FF2B5EF4-FFF2-40B4-BE49-F238E27FC236}">
                <a16:creationId xmlns:a16="http://schemas.microsoft.com/office/drawing/2014/main" id="{27211DD8-2E25-6D4C-A6BD-7478F8052FE0}"/>
              </a:ext>
            </a:extLst>
          </p:cNvPr>
          <p:cNvSpPr txBox="1"/>
          <p:nvPr/>
        </p:nvSpPr>
        <p:spPr>
          <a:xfrm>
            <a:off x="8859370" y="1329133"/>
            <a:ext cx="3155428" cy="830997"/>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chemeClr val="accent1">
                    <a:lumMod val="75000"/>
                  </a:schemeClr>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Can we apply technology to automate or free up human resources?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chemeClr val="accent1">
                    <a:lumMod val="75000"/>
                  </a:schemeClr>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Can we augment service delivery with volunteers?</a:t>
            </a:r>
          </a:p>
        </p:txBody>
      </p:sp>
      <p:sp>
        <p:nvSpPr>
          <p:cNvPr id="43" name="TextBox 42">
            <a:extLst>
              <a:ext uri="{FF2B5EF4-FFF2-40B4-BE49-F238E27FC236}">
                <a16:creationId xmlns:a16="http://schemas.microsoft.com/office/drawing/2014/main" id="{1049F361-994B-CC4A-8E9B-097C757300B1}"/>
              </a:ext>
            </a:extLst>
          </p:cNvPr>
          <p:cNvSpPr txBox="1"/>
          <p:nvPr/>
        </p:nvSpPr>
        <p:spPr>
          <a:xfrm>
            <a:off x="8859370" y="2295174"/>
            <a:ext cx="3155428" cy="830997"/>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00"/>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For programs less aligned with Results, can we reduce service levels, and free up resources? Or, can we eliminate services to free resources?</a:t>
            </a:r>
          </a:p>
        </p:txBody>
      </p:sp>
    </p:spTree>
    <p:extLst>
      <p:ext uri="{BB962C8B-B14F-4D97-AF65-F5344CB8AC3E}">
        <p14:creationId xmlns:p14="http://schemas.microsoft.com/office/powerpoint/2010/main" val="584537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9B540C-44DA-4F69-89C9-7C84606640D3}" type="slidenum">
              <a:rPr kumimoji="0" lang="en-US" sz="900" b="0" i="0" u="none" strike="noStrike" kern="1200" cap="none" spc="0" normalizeH="0" baseline="0" noProof="0" smtClean="0">
                <a:ln>
                  <a:noFill/>
                </a:ln>
                <a:solidFill>
                  <a:prstClr val="black">
                    <a:lumMod val="65000"/>
                    <a:lumOff val="35000"/>
                  </a:prstClr>
                </a:solidFill>
                <a:effectLst/>
                <a:uLnTx/>
                <a:uFillTx/>
                <a:latin typeface="Helvetica Neue"/>
                <a:ea typeface="Helvetica Neue"/>
                <a:cs typeface="Helvetica Neue"/>
                <a:sym typeface="Helvetica Neue"/>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900" b="0" i="0" u="none" strike="noStrike" kern="1200" cap="none" spc="0" normalizeH="0" baseline="0" noProof="0" dirty="0">
              <a:ln>
                <a:noFill/>
              </a:ln>
              <a:solidFill>
                <a:prstClr val="black">
                  <a:lumMod val="65000"/>
                  <a:lumOff val="35000"/>
                </a:prstClr>
              </a:solidFill>
              <a:effectLst/>
              <a:uLnTx/>
              <a:uFillTx/>
              <a:latin typeface="Helvetica Neue"/>
              <a:ea typeface="Helvetica Neue"/>
              <a:cs typeface="Helvetica Neue"/>
              <a:sym typeface="Helvetica Neue"/>
            </a:endParaRPr>
          </a:p>
        </p:txBody>
      </p:sp>
      <p:sp>
        <p:nvSpPr>
          <p:cNvPr id="6" name="Shape 162"/>
          <p:cNvSpPr>
            <a:spLocks noGrp="1"/>
          </p:cNvSpPr>
          <p:nvPr>
            <p:ph type="title"/>
          </p:nvPr>
        </p:nvSpPr>
        <p:spPr>
          <a:xfrm>
            <a:off x="533400" y="234950"/>
            <a:ext cx="11084235" cy="984250"/>
          </a:xfrm>
          <a:prstGeom prst="rect">
            <a:avLst/>
          </a:prstGeom>
        </p:spPr>
        <p:txBody>
          <a:bodyPr>
            <a:normAutofit/>
          </a:bodyPr>
          <a:lstStyle/>
          <a:p>
            <a:r>
              <a:rPr lang="en-US" sz="3600" b="1" dirty="0">
                <a:solidFill>
                  <a:srgbClr val="0070C0"/>
                </a:solidFill>
                <a:effectLst>
                  <a:outerShdw blurRad="50800" dist="38100" dir="2700000" algn="tl" rotWithShape="0">
                    <a:prstClr val="black">
                      <a:alpha val="40000"/>
                    </a:prstClr>
                  </a:outerShdw>
                </a:effectLst>
                <a:latin typeface="Helvetica Neue Condensed" panose="02000503000000020004" pitchFamily="2" charset="0"/>
                <a:ea typeface="Helvetica Neue Condensed" panose="02000503000000020004" pitchFamily="2" charset="0"/>
                <a:cs typeface="Helvetica Neue Condensed" panose="02000503000000020004" pitchFamily="2" charset="0"/>
              </a:rPr>
              <a:t>Chris Fabian, Jefferson County CO, circa 2006</a:t>
            </a:r>
            <a:endParaRPr sz="3200" b="1" dirty="0">
              <a:solidFill>
                <a:srgbClr val="0070C0"/>
              </a:solidFill>
              <a:effectLst>
                <a:outerShdw blurRad="50800" dist="38100" dir="2700000" algn="tl" rotWithShape="0">
                  <a:prstClr val="black">
                    <a:alpha val="40000"/>
                  </a:prstClr>
                </a:outerShdw>
              </a:effectLst>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3" name="TextBox 2"/>
          <p:cNvSpPr txBox="1"/>
          <p:nvPr/>
        </p:nvSpPr>
        <p:spPr>
          <a:xfrm>
            <a:off x="10540457" y="1903992"/>
            <a:ext cx="717571" cy="17440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000000"/>
              </a:solidFill>
              <a:effectLst/>
              <a:uLnTx/>
              <a:uFillTx/>
              <a:latin typeface="Helvetica Neue Light"/>
              <a:ea typeface="Helvetica Neue Light"/>
              <a:sym typeface="Helvetica Neue Light"/>
            </a:endParaRPr>
          </a:p>
        </p:txBody>
      </p:sp>
      <p:sp>
        <p:nvSpPr>
          <p:cNvPr id="7" name="TextBox 6"/>
          <p:cNvSpPr txBox="1"/>
          <p:nvPr/>
        </p:nvSpPr>
        <p:spPr>
          <a:xfrm>
            <a:off x="9758731" y="2354830"/>
            <a:ext cx="1048661" cy="18979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Helvetica Neue Light"/>
              <a:ea typeface="Helvetica Neue Light"/>
              <a:sym typeface="Helvetica Neue Light"/>
            </a:endParaRPr>
          </a:p>
        </p:txBody>
      </p:sp>
      <p:sp>
        <p:nvSpPr>
          <p:cNvPr id="8" name="Shape 162"/>
          <p:cNvSpPr txBox="1">
            <a:spLocks/>
          </p:cNvSpPr>
          <p:nvPr/>
        </p:nvSpPr>
        <p:spPr>
          <a:xfrm>
            <a:off x="3562609" y="5310188"/>
            <a:ext cx="5025818" cy="984250"/>
          </a:xfrm>
          <a:prstGeom prst="rect">
            <a:avLst/>
          </a:prstGeom>
          <a:ln w="12700">
            <a:miter lim="400000"/>
          </a:ln>
          <a:extLst>
            <a:ext uri="{C572A759-6A51-4108-AA02-DFA0A04FC94B}">
              <ma14:wrappingTextBoxFlag xmlns="" xmlns:ma14="http://schemas.microsoft.com/office/mac/drawingml/2011/main" val="1"/>
            </a:ext>
          </a:extLst>
        </p:spPr>
        <p:txBody>
          <a:bodyPr lIns="25400" tIns="25400" rIns="25400" bIns="25400" anchor="b">
            <a:normAutofit fontScale="92500"/>
          </a:bodyPr>
          <a:lstStyle>
            <a:lvl1pPr marL="0" marR="0" indent="0" algn="l" defTabSz="825500" rtl="0" latinLnBrk="0">
              <a:lnSpc>
                <a:spcPct val="100000"/>
              </a:lnSpc>
              <a:spcBef>
                <a:spcPts val="0"/>
              </a:spcBef>
              <a:spcAft>
                <a:spcPts val="0"/>
              </a:spcAft>
              <a:buClrTx/>
              <a:buSzTx/>
              <a:buFontTx/>
              <a:buNone/>
              <a:tabLst/>
              <a:defRPr sz="5800" b="0" i="0" u="none" strike="noStrike" cap="none" spc="0" baseline="0">
                <a:ln>
                  <a:noFill/>
                </a:ln>
                <a:solidFill>
                  <a:srgbClr val="000000"/>
                </a:solidFill>
                <a:uFillTx/>
                <a:latin typeface="+mn-lt"/>
                <a:ea typeface="+mn-ea"/>
                <a:cs typeface="+mn-cs"/>
                <a:sym typeface="Helvetica Neue Light"/>
              </a:defRPr>
            </a:lvl1pPr>
            <a:lvl2pPr marL="0" marR="0" indent="228600" algn="l" defTabSz="825500" rtl="0" latinLnBrk="0">
              <a:lnSpc>
                <a:spcPct val="100000"/>
              </a:lnSpc>
              <a:spcBef>
                <a:spcPts val="0"/>
              </a:spcBef>
              <a:spcAft>
                <a:spcPts val="0"/>
              </a:spcAft>
              <a:buClrTx/>
              <a:buSzTx/>
              <a:buFontTx/>
              <a:buNone/>
              <a:tabLst/>
              <a:defRPr sz="5800" b="0" i="0" u="none" strike="noStrike" cap="none" spc="0" baseline="0">
                <a:ln>
                  <a:noFill/>
                </a:ln>
                <a:solidFill>
                  <a:srgbClr val="000000"/>
                </a:solidFill>
                <a:uFillTx/>
                <a:latin typeface="+mn-lt"/>
                <a:ea typeface="+mn-ea"/>
                <a:cs typeface="+mn-cs"/>
                <a:sym typeface="Helvetica Neue Light"/>
              </a:defRPr>
            </a:lvl2pPr>
            <a:lvl3pPr marL="0" marR="0" indent="457200" algn="l" defTabSz="825500" rtl="0" latinLnBrk="0">
              <a:lnSpc>
                <a:spcPct val="100000"/>
              </a:lnSpc>
              <a:spcBef>
                <a:spcPts val="0"/>
              </a:spcBef>
              <a:spcAft>
                <a:spcPts val="0"/>
              </a:spcAft>
              <a:buClrTx/>
              <a:buSzTx/>
              <a:buFontTx/>
              <a:buNone/>
              <a:tabLst/>
              <a:defRPr sz="5800" b="0" i="0" u="none" strike="noStrike" cap="none" spc="0" baseline="0">
                <a:ln>
                  <a:noFill/>
                </a:ln>
                <a:solidFill>
                  <a:srgbClr val="000000"/>
                </a:solidFill>
                <a:uFillTx/>
                <a:latin typeface="+mn-lt"/>
                <a:ea typeface="+mn-ea"/>
                <a:cs typeface="+mn-cs"/>
                <a:sym typeface="Helvetica Neue Light"/>
              </a:defRPr>
            </a:lvl3pPr>
            <a:lvl4pPr marL="0" marR="0" indent="685800" algn="l" defTabSz="825500" rtl="0" latinLnBrk="0">
              <a:lnSpc>
                <a:spcPct val="100000"/>
              </a:lnSpc>
              <a:spcBef>
                <a:spcPts val="0"/>
              </a:spcBef>
              <a:spcAft>
                <a:spcPts val="0"/>
              </a:spcAft>
              <a:buClrTx/>
              <a:buSzTx/>
              <a:buFontTx/>
              <a:buNone/>
              <a:tabLst/>
              <a:defRPr sz="5800" b="0" i="0" u="none" strike="noStrike" cap="none" spc="0" baseline="0">
                <a:ln>
                  <a:noFill/>
                </a:ln>
                <a:solidFill>
                  <a:srgbClr val="000000"/>
                </a:solidFill>
                <a:uFillTx/>
                <a:latin typeface="+mn-lt"/>
                <a:ea typeface="+mn-ea"/>
                <a:cs typeface="+mn-cs"/>
                <a:sym typeface="Helvetica Neue Light"/>
              </a:defRPr>
            </a:lvl4pPr>
            <a:lvl5pPr marL="0" marR="0" indent="914400" algn="l" defTabSz="825500" rtl="0" latinLnBrk="0">
              <a:lnSpc>
                <a:spcPct val="100000"/>
              </a:lnSpc>
              <a:spcBef>
                <a:spcPts val="0"/>
              </a:spcBef>
              <a:spcAft>
                <a:spcPts val="0"/>
              </a:spcAft>
              <a:buClrTx/>
              <a:buSzTx/>
              <a:buFontTx/>
              <a:buNone/>
              <a:tabLst/>
              <a:defRPr sz="5800" b="0" i="0" u="none" strike="noStrike" cap="none" spc="0" baseline="0">
                <a:ln>
                  <a:noFill/>
                </a:ln>
                <a:solidFill>
                  <a:srgbClr val="000000"/>
                </a:solidFill>
                <a:uFillTx/>
                <a:latin typeface="+mn-lt"/>
                <a:ea typeface="+mn-ea"/>
                <a:cs typeface="+mn-cs"/>
                <a:sym typeface="Helvetica Neue Light"/>
              </a:defRPr>
            </a:lvl5pPr>
            <a:lvl6pPr marL="0" marR="0" indent="1143000" algn="l" defTabSz="825500" rtl="0" latinLnBrk="0">
              <a:lnSpc>
                <a:spcPct val="100000"/>
              </a:lnSpc>
              <a:spcBef>
                <a:spcPts val="0"/>
              </a:spcBef>
              <a:spcAft>
                <a:spcPts val="0"/>
              </a:spcAft>
              <a:buClrTx/>
              <a:buSzTx/>
              <a:buFontTx/>
              <a:buNone/>
              <a:tabLst/>
              <a:defRPr sz="5800" b="0" i="0" u="none" strike="noStrike" cap="none" spc="0" baseline="0">
                <a:ln>
                  <a:noFill/>
                </a:ln>
                <a:solidFill>
                  <a:srgbClr val="000000"/>
                </a:solidFill>
                <a:uFillTx/>
                <a:latin typeface="+mn-lt"/>
                <a:ea typeface="+mn-ea"/>
                <a:cs typeface="+mn-cs"/>
                <a:sym typeface="Helvetica Neue Light"/>
              </a:defRPr>
            </a:lvl6pPr>
            <a:lvl7pPr marL="0" marR="0" indent="1371600" algn="l" defTabSz="825500" rtl="0" latinLnBrk="0">
              <a:lnSpc>
                <a:spcPct val="100000"/>
              </a:lnSpc>
              <a:spcBef>
                <a:spcPts val="0"/>
              </a:spcBef>
              <a:spcAft>
                <a:spcPts val="0"/>
              </a:spcAft>
              <a:buClrTx/>
              <a:buSzTx/>
              <a:buFontTx/>
              <a:buNone/>
              <a:tabLst/>
              <a:defRPr sz="5800" b="0" i="0" u="none" strike="noStrike" cap="none" spc="0" baseline="0">
                <a:ln>
                  <a:noFill/>
                </a:ln>
                <a:solidFill>
                  <a:srgbClr val="000000"/>
                </a:solidFill>
                <a:uFillTx/>
                <a:latin typeface="+mn-lt"/>
                <a:ea typeface="+mn-ea"/>
                <a:cs typeface="+mn-cs"/>
                <a:sym typeface="Helvetica Neue Light"/>
              </a:defRPr>
            </a:lvl7pPr>
            <a:lvl8pPr marL="0" marR="0" indent="1600200" algn="l" defTabSz="825500" rtl="0" latinLnBrk="0">
              <a:lnSpc>
                <a:spcPct val="100000"/>
              </a:lnSpc>
              <a:spcBef>
                <a:spcPts val="0"/>
              </a:spcBef>
              <a:spcAft>
                <a:spcPts val="0"/>
              </a:spcAft>
              <a:buClrTx/>
              <a:buSzTx/>
              <a:buFontTx/>
              <a:buNone/>
              <a:tabLst/>
              <a:defRPr sz="5800" b="0" i="0" u="none" strike="noStrike" cap="none" spc="0" baseline="0">
                <a:ln>
                  <a:noFill/>
                </a:ln>
                <a:solidFill>
                  <a:srgbClr val="000000"/>
                </a:solidFill>
                <a:uFillTx/>
                <a:latin typeface="+mn-lt"/>
                <a:ea typeface="+mn-ea"/>
                <a:cs typeface="+mn-cs"/>
                <a:sym typeface="Helvetica Neue Light"/>
              </a:defRPr>
            </a:lvl8pPr>
            <a:lvl9pPr marL="0" marR="0" indent="1828800" algn="l" defTabSz="825500" rtl="0" latinLnBrk="0">
              <a:lnSpc>
                <a:spcPct val="100000"/>
              </a:lnSpc>
              <a:spcBef>
                <a:spcPts val="0"/>
              </a:spcBef>
              <a:spcAft>
                <a:spcPts val="0"/>
              </a:spcAft>
              <a:buClrTx/>
              <a:buSzTx/>
              <a:buFontTx/>
              <a:buNone/>
              <a:tabLst/>
              <a:defRPr sz="5800" b="0" i="0" u="none" strike="noStrike" cap="none" spc="0" baseline="0">
                <a:ln>
                  <a:noFill/>
                </a:ln>
                <a:solidFill>
                  <a:srgbClr val="000000"/>
                </a:solidFill>
                <a:uFillTx/>
                <a:latin typeface="+mn-lt"/>
                <a:ea typeface="+mn-ea"/>
                <a:cs typeface="+mn-cs"/>
                <a:sym typeface="Helvetica Neue Light"/>
              </a:defRPr>
            </a:lvl9pPr>
          </a:lstStyle>
          <a:p>
            <a:pPr marL="0" marR="0" lvl="0" indent="0" algn="l" defTabSz="825500" rtl="0" eaLnBrk="1" fontAlgn="auto" latinLnBrk="0" hangingPunct="1">
              <a:lnSpc>
                <a:spcPct val="100000"/>
              </a:lnSpc>
              <a:spcBef>
                <a:spcPts val="0"/>
              </a:spcBef>
              <a:spcAft>
                <a:spcPts val="0"/>
              </a:spcAft>
              <a:buClrTx/>
              <a:buSzTx/>
              <a:buFontTx/>
              <a:buNone/>
              <a:tabLst/>
              <a:defRPr/>
            </a:pPr>
            <a:r>
              <a:rPr kumimoji="0" lang="en-US" sz="2900" b="1" i="0" u="none" strike="noStrike" kern="0" cap="none" spc="0" normalizeH="0" baseline="0" noProof="0" dirty="0">
                <a:ln>
                  <a:noFill/>
                </a:ln>
                <a:solidFill>
                  <a:srgbClr val="BB7B52">
                    <a:lumMod val="75000"/>
                  </a:srgbClr>
                </a:solidFill>
                <a:effectLst/>
                <a:uLnTx/>
                <a:uFillTx/>
                <a:latin typeface="Helvetica Neue Light"/>
                <a:ea typeface="Helvetica Neue Light"/>
                <a:sym typeface="Helvetica Neue Light"/>
              </a:rPr>
              <a:t>Pollution</a:t>
            </a:r>
            <a:r>
              <a:rPr kumimoji="0" lang="en-US" sz="2900" b="0" i="0" u="none" strike="noStrike" kern="0" cap="none" spc="0" normalizeH="0" baseline="0" noProof="0" dirty="0">
                <a:ln>
                  <a:noFill/>
                </a:ln>
                <a:solidFill>
                  <a:srgbClr val="000000"/>
                </a:solidFill>
                <a:effectLst/>
                <a:uLnTx/>
                <a:uFillTx/>
                <a:latin typeface="Helvetica Neue Light"/>
                <a:ea typeface="Helvetica Neue Light"/>
                <a:sym typeface="Helvetica Neue Light"/>
              </a:rPr>
              <a:t>: a “valuable resource” out of place (in the wrong place)</a:t>
            </a:r>
            <a:endParaRPr kumimoji="0" lang="en-US" sz="2400" b="1" i="0" u="none" strike="noStrike" kern="0" cap="none" spc="0" normalizeH="0" baseline="0" noProof="0" dirty="0">
              <a:ln>
                <a:noFill/>
              </a:ln>
              <a:solidFill>
                <a:srgbClr val="0070C0"/>
              </a:solidFill>
              <a:effectLst/>
              <a:uLnTx/>
              <a:uFillTx/>
              <a:latin typeface="Helvetica Neue Light"/>
              <a:ea typeface="Helvetica Neue Light"/>
              <a:sym typeface="Helvetica Neue Light"/>
            </a:endParaRPr>
          </a:p>
        </p:txBody>
      </p:sp>
      <p:pic>
        <p:nvPicPr>
          <p:cNvPr id="5" name="Picture 4"/>
          <p:cNvPicPr>
            <a:picLocks noChangeAspect="1"/>
          </p:cNvPicPr>
          <p:nvPr/>
        </p:nvPicPr>
        <p:blipFill>
          <a:blip r:embed="rId3"/>
          <a:stretch>
            <a:fillRect/>
          </a:stretch>
        </p:blipFill>
        <p:spPr>
          <a:xfrm>
            <a:off x="1182611" y="1585912"/>
            <a:ext cx="9624781" cy="3814763"/>
          </a:xfrm>
          <a:prstGeom prst="rect">
            <a:avLst/>
          </a:prstGeom>
        </p:spPr>
      </p:pic>
      <p:sp>
        <p:nvSpPr>
          <p:cNvPr id="9" name="TextBox 8"/>
          <p:cNvSpPr txBox="1"/>
          <p:nvPr/>
        </p:nvSpPr>
        <p:spPr>
          <a:xfrm>
            <a:off x="414338" y="1831300"/>
            <a:ext cx="1800225" cy="28212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srgbClr val="000000"/>
                </a:solidFill>
                <a:effectLst/>
                <a:uLnTx/>
                <a:uFillTx/>
                <a:latin typeface="Helvetica Neue Light"/>
                <a:ea typeface="Helvetica Neue Light"/>
                <a:sym typeface="Helvetica Neue Light"/>
              </a:rPr>
              <a:t>Quartile 1:</a:t>
            </a:r>
          </a:p>
          <a:p>
            <a:pPr marL="0" marR="0" lvl="0" indent="0" algn="l" defTabSz="412750" rtl="0" eaLnBrk="1" fontAlgn="auto" latinLnBrk="0" hangingPunct="0">
              <a:lnSpc>
                <a:spcPct val="100000"/>
              </a:lnSpc>
              <a:spcBef>
                <a:spcPts val="0"/>
              </a:spcBef>
              <a:spcAft>
                <a:spcPts val="0"/>
              </a:spcAft>
              <a:buClrTx/>
              <a:buSzTx/>
              <a:buFontTx/>
              <a:buNone/>
              <a:tabLst/>
              <a:defRPr/>
            </a:pPr>
            <a:endParaRPr kumimoji="0" lang="en-US" sz="1800" b="0" i="1" u="none" strike="noStrike" kern="0" cap="none" spc="0" normalizeH="0" baseline="0" noProof="0" dirty="0">
              <a:ln>
                <a:noFill/>
              </a:ln>
              <a:solidFill>
                <a:srgbClr val="000000"/>
              </a:solidFill>
              <a:effectLst/>
              <a:uLnTx/>
              <a:uFillTx/>
              <a:latin typeface="Helvetica Neue Light"/>
              <a:ea typeface="Helvetica Neue Light"/>
              <a:sym typeface="Helvetica Neue Light"/>
            </a:endParaRPr>
          </a:p>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srgbClr val="000000"/>
                </a:solidFill>
                <a:effectLst/>
                <a:uLnTx/>
                <a:uFillTx/>
                <a:latin typeface="Helvetica Neue Light"/>
                <a:ea typeface="Helvetica Neue Light"/>
                <a:sym typeface="Helvetica Neue Light"/>
              </a:rPr>
              <a:t>1.) Brought to the County to create PBB (as an evolution of BFO)</a:t>
            </a:r>
          </a:p>
          <a:p>
            <a:pPr marL="0" marR="0" lvl="0" indent="0" algn="l" defTabSz="412750" rtl="0" eaLnBrk="1" fontAlgn="auto" latinLnBrk="0" hangingPunct="0">
              <a:lnSpc>
                <a:spcPct val="100000"/>
              </a:lnSpc>
              <a:spcBef>
                <a:spcPts val="0"/>
              </a:spcBef>
              <a:spcAft>
                <a:spcPts val="0"/>
              </a:spcAft>
              <a:buClrTx/>
              <a:buSzTx/>
              <a:buFontTx/>
              <a:buNone/>
              <a:tabLst/>
              <a:defRPr/>
            </a:pPr>
            <a:endParaRPr kumimoji="0" lang="en-US" sz="1800" b="0" i="1" u="none" strike="noStrike" kern="0" cap="none" spc="0" normalizeH="0" baseline="0" noProof="0" dirty="0">
              <a:ln>
                <a:noFill/>
              </a:ln>
              <a:solidFill>
                <a:srgbClr val="000000"/>
              </a:solidFill>
              <a:effectLst/>
              <a:uLnTx/>
              <a:uFillTx/>
              <a:latin typeface="Helvetica Neue Light"/>
              <a:ea typeface="Helvetica Neue Light"/>
              <a:sym typeface="Helvetica Neue Light"/>
            </a:endParaRPr>
          </a:p>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srgbClr val="000000"/>
                </a:solidFill>
                <a:effectLst/>
                <a:uLnTx/>
                <a:uFillTx/>
                <a:latin typeface="Helvetica Neue Light"/>
                <a:ea typeface="Helvetica Neue Light"/>
                <a:sym typeface="Helvetica Neue Light"/>
              </a:rPr>
              <a:t>2.) Risk Management Director</a:t>
            </a:r>
          </a:p>
        </p:txBody>
      </p:sp>
      <p:sp>
        <p:nvSpPr>
          <p:cNvPr id="10" name="TextBox 9"/>
          <p:cNvSpPr txBox="1"/>
          <p:nvPr/>
        </p:nvSpPr>
        <p:spPr>
          <a:xfrm>
            <a:off x="8625410" y="2627621"/>
            <a:ext cx="1915048" cy="14362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srgbClr val="000000"/>
                </a:solidFill>
                <a:effectLst/>
                <a:uLnTx/>
                <a:uFillTx/>
                <a:latin typeface="Helvetica Neue Light"/>
                <a:ea typeface="Helvetica Neue Light"/>
                <a:sym typeface="Helvetica Neue Light"/>
              </a:rPr>
              <a:t>Quartile 4: </a:t>
            </a:r>
          </a:p>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1800" b="0" i="1" u="none" strike="noStrike" kern="0" cap="none" spc="0" normalizeH="0" baseline="0" noProof="0" dirty="0">
              <a:ln>
                <a:noFill/>
              </a:ln>
              <a:solidFill>
                <a:srgbClr val="000000"/>
              </a:solidFill>
              <a:effectLst/>
              <a:uLnTx/>
              <a:uFillTx/>
              <a:latin typeface="Helvetica Neue Light"/>
              <a:ea typeface="Helvetica Neue Light"/>
              <a:sym typeface="Helvetica Neue Light"/>
            </a:endParaRPr>
          </a:p>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srgbClr val="000000"/>
                </a:solidFill>
                <a:effectLst/>
                <a:uLnTx/>
                <a:uFillTx/>
                <a:latin typeface="Helvetica Neue Light"/>
                <a:ea typeface="Helvetica Neue Light"/>
                <a:sym typeface="Helvetica Neue Light"/>
              </a:rPr>
              <a:t>Employee “Safety Committee” for Risk Management</a:t>
            </a:r>
          </a:p>
        </p:txBody>
      </p:sp>
      <p:sp>
        <p:nvSpPr>
          <p:cNvPr id="11" name="TextBox 10"/>
          <p:cNvSpPr txBox="1"/>
          <p:nvPr/>
        </p:nvSpPr>
        <p:spPr>
          <a:xfrm>
            <a:off x="4157847" y="2972396"/>
            <a:ext cx="1800225" cy="14362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srgbClr val="000000"/>
                </a:solidFill>
                <a:effectLst/>
                <a:uLnTx/>
                <a:uFillTx/>
                <a:latin typeface="Helvetica Neue Light"/>
                <a:ea typeface="Helvetica Neue Light"/>
                <a:sym typeface="Helvetica Neue Light"/>
              </a:rPr>
              <a:t>Quartile 2:</a:t>
            </a:r>
          </a:p>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1800" b="0" i="1" u="none" strike="noStrike" kern="0" cap="none" spc="0" normalizeH="0" baseline="0" noProof="0" dirty="0">
              <a:ln>
                <a:noFill/>
              </a:ln>
              <a:solidFill>
                <a:srgbClr val="000000"/>
              </a:solidFill>
              <a:effectLst/>
              <a:uLnTx/>
              <a:uFillTx/>
              <a:latin typeface="Helvetica Neue Light"/>
              <a:ea typeface="Helvetica Neue Light"/>
              <a:sym typeface="Helvetica Neue Light"/>
            </a:endParaRPr>
          </a:p>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srgbClr val="000000"/>
                </a:solidFill>
                <a:effectLst/>
                <a:uLnTx/>
                <a:uFillTx/>
                <a:latin typeface="Helvetica Neue Light"/>
                <a:ea typeface="Helvetica Neue Light"/>
                <a:sym typeface="Helvetica Neue Light"/>
              </a:rPr>
              <a:t>Creation of ISF’s for IT, Fleet and Facilities</a:t>
            </a:r>
          </a:p>
        </p:txBody>
      </p:sp>
    </p:spTree>
    <p:extLst>
      <p:ext uri="{BB962C8B-B14F-4D97-AF65-F5344CB8AC3E}">
        <p14:creationId xmlns:p14="http://schemas.microsoft.com/office/powerpoint/2010/main" val="1463148506"/>
      </p:ext>
    </p:extLst>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9B540C-44DA-4F69-89C9-7C84606640D3}" type="slidenum">
              <a:rPr kumimoji="0" lang="en-US" sz="900" b="0" i="0" u="none" strike="noStrike" kern="1200" cap="none" spc="0" normalizeH="0" baseline="0" noProof="0" smtClean="0">
                <a:ln>
                  <a:noFill/>
                </a:ln>
                <a:solidFill>
                  <a:prstClr val="black">
                    <a:lumMod val="65000"/>
                    <a:lumOff val="35000"/>
                  </a:prstClr>
                </a:solidFill>
                <a:effectLst/>
                <a:uLnTx/>
                <a:uFillTx/>
                <a:latin typeface="Helvetica Neue"/>
                <a:ea typeface="Helvetica Neue"/>
                <a:cs typeface="Helvetica Neue"/>
                <a:sym typeface="Helvetica Neue"/>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900" b="0" i="0" u="none" strike="noStrike" kern="1200" cap="none" spc="0" normalizeH="0" baseline="0" noProof="0" dirty="0">
              <a:ln>
                <a:noFill/>
              </a:ln>
              <a:solidFill>
                <a:prstClr val="black">
                  <a:lumMod val="65000"/>
                  <a:lumOff val="35000"/>
                </a:prstClr>
              </a:solidFill>
              <a:effectLst/>
              <a:uLnTx/>
              <a:uFillTx/>
              <a:latin typeface="Helvetica Neue"/>
              <a:ea typeface="Helvetica Neue"/>
              <a:cs typeface="Helvetica Neue"/>
              <a:sym typeface="Helvetica Neue"/>
            </a:endParaRPr>
          </a:p>
        </p:txBody>
      </p:sp>
      <p:sp>
        <p:nvSpPr>
          <p:cNvPr id="6" name="Shape 162"/>
          <p:cNvSpPr>
            <a:spLocks noGrp="1"/>
          </p:cNvSpPr>
          <p:nvPr>
            <p:ph type="title"/>
          </p:nvPr>
        </p:nvSpPr>
        <p:spPr>
          <a:xfrm>
            <a:off x="533400" y="234950"/>
            <a:ext cx="11084235" cy="984250"/>
          </a:xfrm>
          <a:prstGeom prst="rect">
            <a:avLst/>
          </a:prstGeom>
        </p:spPr>
        <p:txBody>
          <a:bodyPr>
            <a:normAutofit/>
          </a:bodyPr>
          <a:lstStyle/>
          <a:p>
            <a:r>
              <a:rPr lang="en-US" sz="3600" b="1" dirty="0">
                <a:solidFill>
                  <a:srgbClr val="0070C0"/>
                </a:solidFill>
                <a:effectLst>
                  <a:outerShdw blurRad="50800" dist="38100" dir="2700000" algn="tl" rotWithShape="0">
                    <a:prstClr val="black">
                      <a:alpha val="40000"/>
                    </a:prstClr>
                  </a:outerShdw>
                </a:effectLst>
                <a:latin typeface="Helvetica Neue Condensed" panose="02000503000000020004" pitchFamily="2" charset="0"/>
                <a:ea typeface="Helvetica Neue Condensed" panose="02000503000000020004" pitchFamily="2" charset="0"/>
                <a:cs typeface="Helvetica Neue Condensed" panose="02000503000000020004" pitchFamily="2" charset="0"/>
              </a:rPr>
              <a:t>Workload Analysis</a:t>
            </a:r>
            <a:endParaRPr sz="3200" b="1" dirty="0">
              <a:solidFill>
                <a:srgbClr val="0070C0"/>
              </a:solidFill>
              <a:effectLst>
                <a:outerShdw blurRad="50800" dist="38100" dir="2700000" algn="tl" rotWithShape="0">
                  <a:prstClr val="black">
                    <a:alpha val="40000"/>
                  </a:prstClr>
                </a:outerShdw>
              </a:effectLst>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3" name="TextBox 2"/>
          <p:cNvSpPr txBox="1"/>
          <p:nvPr/>
        </p:nvSpPr>
        <p:spPr>
          <a:xfrm>
            <a:off x="10540457" y="1903992"/>
            <a:ext cx="717571" cy="17440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000000"/>
              </a:solidFill>
              <a:effectLst/>
              <a:uLnTx/>
              <a:uFillTx/>
              <a:latin typeface="Helvetica Neue Light"/>
              <a:ea typeface="Helvetica Neue Light"/>
              <a:sym typeface="Helvetica Neue Light"/>
            </a:endParaRPr>
          </a:p>
        </p:txBody>
      </p:sp>
      <p:sp>
        <p:nvSpPr>
          <p:cNvPr id="7" name="TextBox 6"/>
          <p:cNvSpPr txBox="1"/>
          <p:nvPr/>
        </p:nvSpPr>
        <p:spPr>
          <a:xfrm>
            <a:off x="9758731" y="2354830"/>
            <a:ext cx="1048661" cy="18979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Helvetica Neue Light"/>
              <a:ea typeface="Helvetica Neue Light"/>
              <a:sym typeface="Helvetica Neue Light"/>
            </a:endParaRPr>
          </a:p>
        </p:txBody>
      </p:sp>
      <p:pic>
        <p:nvPicPr>
          <p:cNvPr id="13" name="Picture 12"/>
          <p:cNvPicPr>
            <a:picLocks noChangeAspect="1"/>
          </p:cNvPicPr>
          <p:nvPr/>
        </p:nvPicPr>
        <p:blipFill>
          <a:blip r:embed="rId3"/>
          <a:stretch>
            <a:fillRect/>
          </a:stretch>
        </p:blipFill>
        <p:spPr>
          <a:xfrm>
            <a:off x="533400" y="1504950"/>
            <a:ext cx="10670359" cy="4905375"/>
          </a:xfrm>
          <a:prstGeom prst="rect">
            <a:avLst/>
          </a:prstGeom>
        </p:spPr>
      </p:pic>
      <p:sp>
        <p:nvSpPr>
          <p:cNvPr id="14" name="TextBox 13"/>
          <p:cNvSpPr txBox="1"/>
          <p:nvPr/>
        </p:nvSpPr>
        <p:spPr>
          <a:xfrm rot="16200000">
            <a:off x="-463618" y="4022785"/>
            <a:ext cx="3684723" cy="7284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rgbClr val="0070C0"/>
                </a:solidFill>
                <a:effectLst/>
                <a:uLnTx/>
                <a:uFillTx/>
                <a:latin typeface="Helvetica Neue Light"/>
                <a:ea typeface="Helvetica Neue Light"/>
                <a:sym typeface="Helvetica Neue Light"/>
              </a:rPr>
              <a:t>Percent of Time Allocated to the Programs </a:t>
            </a:r>
            <a:r>
              <a:rPr kumimoji="0" lang="en-US" sz="2200" b="0" i="0" u="none" strike="noStrike" kern="0" cap="none" spc="0" normalizeH="0" baseline="0" noProof="0">
                <a:ln>
                  <a:noFill/>
                </a:ln>
                <a:solidFill>
                  <a:srgbClr val="0070C0"/>
                </a:solidFill>
                <a:effectLst/>
                <a:uLnTx/>
                <a:uFillTx/>
                <a:latin typeface="Helvetica Neue Light"/>
                <a:ea typeface="Helvetica Neue Light"/>
                <a:sym typeface="Helvetica Neue Light"/>
              </a:rPr>
              <a:t>they Serve</a:t>
            </a:r>
          </a:p>
        </p:txBody>
      </p:sp>
      <p:cxnSp>
        <p:nvCxnSpPr>
          <p:cNvPr id="16" name="Straight Arrow Connector 15"/>
          <p:cNvCxnSpPr/>
          <p:nvPr/>
        </p:nvCxnSpPr>
        <p:spPr>
          <a:xfrm flipH="1" flipV="1">
            <a:off x="1914525" y="2857500"/>
            <a:ext cx="14288" cy="3100388"/>
          </a:xfrm>
          <a:prstGeom prst="straightConnector1">
            <a:avLst/>
          </a:prstGeom>
          <a:noFill/>
          <a:ln w="73025" cap="flat">
            <a:solidFill>
              <a:srgbClr val="0070C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7" name="TextBox 16"/>
          <p:cNvSpPr txBox="1"/>
          <p:nvPr/>
        </p:nvSpPr>
        <p:spPr>
          <a:xfrm>
            <a:off x="2286000" y="6079798"/>
            <a:ext cx="7558088" cy="3898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rgbClr val="0070C0"/>
                </a:solidFill>
                <a:effectLst/>
                <a:uLnTx/>
                <a:uFillTx/>
                <a:latin typeface="Helvetica Neue Light"/>
                <a:ea typeface="Helvetica Neue Light"/>
                <a:sym typeface="Helvetica Neue Light"/>
              </a:rPr>
              <a:t>Programs they Serve (</a:t>
            </a:r>
            <a:r>
              <a:rPr kumimoji="0" lang="en-US" sz="2200" b="0" i="1" u="none" strike="noStrike" kern="0" cap="none" spc="0" normalizeH="0" baseline="0" noProof="0" dirty="0">
                <a:ln>
                  <a:noFill/>
                </a:ln>
                <a:solidFill>
                  <a:srgbClr val="0070C0"/>
                </a:solidFill>
                <a:effectLst/>
                <a:uLnTx/>
                <a:uFillTx/>
                <a:latin typeface="Helvetica Neue Light"/>
                <a:ea typeface="Helvetica Neue Light"/>
                <a:sym typeface="Helvetica Neue Light"/>
              </a:rPr>
              <a:t>from </a:t>
            </a:r>
            <a:r>
              <a:rPr kumimoji="0" lang="en-US" sz="2200" b="0" i="1" u="none" strike="noStrike" kern="0" cap="none" spc="0" normalizeH="0" baseline="0" noProof="0">
                <a:ln>
                  <a:noFill/>
                </a:ln>
                <a:solidFill>
                  <a:srgbClr val="0070C0"/>
                </a:solidFill>
                <a:effectLst/>
                <a:uLnTx/>
                <a:uFillTx/>
                <a:latin typeface="Helvetica Neue Light"/>
                <a:ea typeface="Helvetica Neue Light"/>
                <a:sym typeface="Helvetica Neue Light"/>
              </a:rPr>
              <a:t>greatest devotion of time to least</a:t>
            </a:r>
            <a:r>
              <a:rPr kumimoji="0" lang="en-US" sz="2200" b="0" i="0" u="none" strike="noStrike" kern="0" cap="none" spc="0" normalizeH="0" baseline="0" noProof="0">
                <a:ln>
                  <a:noFill/>
                </a:ln>
                <a:solidFill>
                  <a:srgbClr val="0070C0"/>
                </a:solidFill>
                <a:effectLst/>
                <a:uLnTx/>
                <a:uFillTx/>
                <a:latin typeface="Helvetica Neue Light"/>
                <a:ea typeface="Helvetica Neue Light"/>
                <a:sym typeface="Helvetica Neue Light"/>
              </a:rPr>
              <a:t>)</a:t>
            </a:r>
            <a:endParaRPr kumimoji="0" lang="en-US" sz="2200" b="0" i="0" u="none" strike="noStrike" kern="0" cap="none" spc="0" normalizeH="0" baseline="0" noProof="0" dirty="0">
              <a:ln>
                <a:noFill/>
              </a:ln>
              <a:solidFill>
                <a:srgbClr val="0070C0"/>
              </a:solidFill>
              <a:effectLst/>
              <a:uLnTx/>
              <a:uFillTx/>
              <a:latin typeface="Helvetica Neue Light"/>
              <a:ea typeface="Helvetica Neue Light"/>
              <a:sym typeface="Helvetica Neue Light"/>
            </a:endParaRPr>
          </a:p>
        </p:txBody>
      </p:sp>
      <p:cxnSp>
        <p:nvCxnSpPr>
          <p:cNvPr id="18" name="Straight Arrow Connector 17"/>
          <p:cNvCxnSpPr/>
          <p:nvPr/>
        </p:nvCxnSpPr>
        <p:spPr>
          <a:xfrm>
            <a:off x="2443163" y="6614408"/>
            <a:ext cx="7272706" cy="0"/>
          </a:xfrm>
          <a:prstGeom prst="straightConnector1">
            <a:avLst/>
          </a:prstGeom>
          <a:noFill/>
          <a:ln w="73025" cap="flat">
            <a:solidFill>
              <a:srgbClr val="0070C0"/>
            </a:solidFill>
            <a:prstDash val="solid"/>
            <a:miter lim="400000"/>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163965930"/>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9B540C-44DA-4F69-89C9-7C84606640D3}" type="slidenum">
              <a:rPr kumimoji="0" lang="en-US" sz="900" b="0" i="0" u="none" strike="noStrike" kern="1200" cap="none" spc="0" normalizeH="0" baseline="0" noProof="0" smtClean="0">
                <a:ln>
                  <a:noFill/>
                </a:ln>
                <a:solidFill>
                  <a:prstClr val="black">
                    <a:lumMod val="65000"/>
                    <a:lumOff val="35000"/>
                  </a:prstClr>
                </a:solidFill>
                <a:effectLst/>
                <a:uLnTx/>
                <a:uFillTx/>
                <a:latin typeface="Helvetica Neue"/>
                <a:ea typeface="Helvetica Neue"/>
                <a:cs typeface="Helvetica Neue"/>
                <a:sym typeface="Helvetica Neue"/>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900" b="0" i="0" u="none" strike="noStrike" kern="1200" cap="none" spc="0" normalizeH="0" baseline="0" noProof="0" dirty="0">
              <a:ln>
                <a:noFill/>
              </a:ln>
              <a:solidFill>
                <a:prstClr val="black">
                  <a:lumMod val="65000"/>
                  <a:lumOff val="35000"/>
                </a:prstClr>
              </a:solidFill>
              <a:effectLst/>
              <a:uLnTx/>
              <a:uFillTx/>
              <a:latin typeface="Helvetica Neue"/>
              <a:ea typeface="Helvetica Neue"/>
              <a:cs typeface="Helvetica Neue"/>
              <a:sym typeface="Helvetica Neue"/>
            </a:endParaRPr>
          </a:p>
        </p:txBody>
      </p:sp>
      <p:sp>
        <p:nvSpPr>
          <p:cNvPr id="6" name="Shape 162"/>
          <p:cNvSpPr>
            <a:spLocks noGrp="1"/>
          </p:cNvSpPr>
          <p:nvPr>
            <p:ph type="title"/>
          </p:nvPr>
        </p:nvSpPr>
        <p:spPr>
          <a:xfrm>
            <a:off x="533400" y="234950"/>
            <a:ext cx="11084235" cy="984250"/>
          </a:xfrm>
          <a:prstGeom prst="rect">
            <a:avLst/>
          </a:prstGeom>
        </p:spPr>
        <p:txBody>
          <a:bodyPr>
            <a:normAutofit/>
          </a:bodyPr>
          <a:lstStyle/>
          <a:p>
            <a:r>
              <a:rPr lang="en-US" sz="3600" b="1" dirty="0">
                <a:solidFill>
                  <a:srgbClr val="0070C0"/>
                </a:solidFill>
                <a:effectLst>
                  <a:outerShdw blurRad="50800" dist="38100" dir="5400000" algn="t" rotWithShape="0">
                    <a:prstClr val="black">
                      <a:alpha val="40000"/>
                    </a:prstClr>
                  </a:outerShdw>
                </a:effectLst>
                <a:latin typeface="Helvetica Neue Condensed" panose="02000503000000020004" pitchFamily="2" charset="0"/>
                <a:ea typeface="Helvetica Neue Condensed" panose="02000503000000020004" pitchFamily="2" charset="0"/>
                <a:cs typeface="Helvetica Neue Condensed" panose="02000503000000020004" pitchFamily="2" charset="0"/>
              </a:rPr>
              <a:t>Workforce Analysis: Mining Resources</a:t>
            </a:r>
            <a:endParaRPr sz="3200" b="1" dirty="0">
              <a:solidFill>
                <a:srgbClr val="0070C0"/>
              </a:solidFill>
              <a:effectLst>
                <a:outerShdw blurRad="50800" dist="38100" dir="5400000" algn="t" rotWithShape="0">
                  <a:prstClr val="black">
                    <a:alpha val="40000"/>
                  </a:prstClr>
                </a:outerShdw>
              </a:effectLst>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3" name="TextBox 2"/>
          <p:cNvSpPr txBox="1"/>
          <p:nvPr/>
        </p:nvSpPr>
        <p:spPr>
          <a:xfrm>
            <a:off x="10540457" y="1903992"/>
            <a:ext cx="717571" cy="17440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000000"/>
              </a:solidFill>
              <a:effectLst/>
              <a:uLnTx/>
              <a:uFillTx/>
              <a:latin typeface="Helvetica Neue Light"/>
              <a:ea typeface="Helvetica Neue Light"/>
              <a:sym typeface="Helvetica Neue Light"/>
            </a:endParaRPr>
          </a:p>
        </p:txBody>
      </p:sp>
      <p:sp>
        <p:nvSpPr>
          <p:cNvPr id="7" name="TextBox 6"/>
          <p:cNvSpPr txBox="1"/>
          <p:nvPr/>
        </p:nvSpPr>
        <p:spPr>
          <a:xfrm>
            <a:off x="9758731" y="2354830"/>
            <a:ext cx="1048661" cy="18979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Helvetica Neue Light"/>
              <a:ea typeface="Helvetica Neue Light"/>
              <a:sym typeface="Helvetica Neue Light"/>
            </a:endParaRPr>
          </a:p>
        </p:txBody>
      </p:sp>
      <p:pic>
        <p:nvPicPr>
          <p:cNvPr id="8" name="Picture 7"/>
          <p:cNvPicPr>
            <a:picLocks noChangeAspect="1"/>
          </p:cNvPicPr>
          <p:nvPr/>
        </p:nvPicPr>
        <p:blipFill rotWithShape="1">
          <a:blip r:embed="rId3"/>
          <a:srcRect l="6765" r="9296"/>
          <a:stretch/>
        </p:blipFill>
        <p:spPr>
          <a:xfrm>
            <a:off x="562439" y="1582954"/>
            <a:ext cx="11016394" cy="4632109"/>
          </a:xfrm>
          <a:prstGeom prst="rect">
            <a:avLst/>
          </a:prstGeom>
        </p:spPr>
      </p:pic>
    </p:spTree>
    <p:extLst>
      <p:ext uri="{BB962C8B-B14F-4D97-AF65-F5344CB8AC3E}">
        <p14:creationId xmlns:p14="http://schemas.microsoft.com/office/powerpoint/2010/main" val="3719078915"/>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9B540C-44DA-4F69-89C9-7C84606640D3}" type="slidenum">
              <a:rPr kumimoji="0" lang="en-US" sz="900" b="0" i="0" u="none" strike="noStrike" kern="1200" cap="none" spc="0" normalizeH="0" baseline="0" noProof="0" smtClean="0">
                <a:ln>
                  <a:noFill/>
                </a:ln>
                <a:solidFill>
                  <a:prstClr val="black">
                    <a:lumMod val="65000"/>
                    <a:lumOff val="35000"/>
                  </a:prstClr>
                </a:solidFill>
                <a:effectLst/>
                <a:uLnTx/>
                <a:uFillTx/>
                <a:latin typeface="Helvetica Neue"/>
                <a:ea typeface="Helvetica Neue"/>
                <a:cs typeface="Helvetica Neue"/>
                <a:sym typeface="Helvetica Neue"/>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900" b="0" i="0" u="none" strike="noStrike" kern="1200" cap="none" spc="0" normalizeH="0" baseline="0" noProof="0" dirty="0">
              <a:ln>
                <a:noFill/>
              </a:ln>
              <a:solidFill>
                <a:prstClr val="black">
                  <a:lumMod val="65000"/>
                  <a:lumOff val="35000"/>
                </a:prstClr>
              </a:solidFill>
              <a:effectLst/>
              <a:uLnTx/>
              <a:uFillTx/>
              <a:latin typeface="Helvetica Neue"/>
              <a:ea typeface="Helvetica Neue"/>
              <a:cs typeface="Helvetica Neue"/>
              <a:sym typeface="Helvetica Neue"/>
            </a:endParaRPr>
          </a:p>
        </p:txBody>
      </p:sp>
      <p:sp>
        <p:nvSpPr>
          <p:cNvPr id="6" name="Shape 162"/>
          <p:cNvSpPr>
            <a:spLocks noGrp="1"/>
          </p:cNvSpPr>
          <p:nvPr>
            <p:ph type="title"/>
          </p:nvPr>
        </p:nvSpPr>
        <p:spPr>
          <a:xfrm>
            <a:off x="533400" y="234950"/>
            <a:ext cx="11084235" cy="984250"/>
          </a:xfrm>
          <a:prstGeom prst="rect">
            <a:avLst/>
          </a:prstGeom>
        </p:spPr>
        <p:txBody>
          <a:bodyPr>
            <a:normAutofit/>
          </a:bodyPr>
          <a:lstStyle/>
          <a:p>
            <a:r>
              <a:rPr lang="en-US" sz="3600" b="1" dirty="0">
                <a:solidFill>
                  <a:srgbClr val="0070C0"/>
                </a:solidFill>
                <a:effectLst>
                  <a:outerShdw blurRad="50800" dist="38100" dir="2700000" algn="tl" rotWithShape="0">
                    <a:prstClr val="black">
                      <a:alpha val="40000"/>
                    </a:prstClr>
                  </a:outerShdw>
                </a:effectLst>
                <a:latin typeface="Helvetica Neue Condensed" panose="02000503000000020004" pitchFamily="2" charset="0"/>
                <a:ea typeface="Helvetica Neue Condensed" panose="02000503000000020004" pitchFamily="2" charset="0"/>
                <a:cs typeface="Helvetica Neue Condensed" panose="02000503000000020004" pitchFamily="2" charset="0"/>
              </a:rPr>
              <a:t>Workforce Analysis: Mining Resources</a:t>
            </a:r>
            <a:endParaRPr sz="3200" b="1" dirty="0">
              <a:solidFill>
                <a:srgbClr val="0070C0"/>
              </a:solidFill>
              <a:effectLst>
                <a:outerShdw blurRad="50800" dist="38100" dir="2700000" algn="tl" rotWithShape="0">
                  <a:prstClr val="black">
                    <a:alpha val="40000"/>
                  </a:prstClr>
                </a:outerShdw>
              </a:effectLst>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3" name="TextBox 2"/>
          <p:cNvSpPr txBox="1"/>
          <p:nvPr/>
        </p:nvSpPr>
        <p:spPr>
          <a:xfrm>
            <a:off x="10540457" y="1903992"/>
            <a:ext cx="717571" cy="17440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000000"/>
              </a:solidFill>
              <a:effectLst/>
              <a:uLnTx/>
              <a:uFillTx/>
              <a:latin typeface="Helvetica Neue Light"/>
              <a:ea typeface="Helvetica Neue Light"/>
              <a:sym typeface="Helvetica Neue Light"/>
            </a:endParaRPr>
          </a:p>
        </p:txBody>
      </p:sp>
      <p:sp>
        <p:nvSpPr>
          <p:cNvPr id="7" name="TextBox 6"/>
          <p:cNvSpPr txBox="1"/>
          <p:nvPr/>
        </p:nvSpPr>
        <p:spPr>
          <a:xfrm>
            <a:off x="9758731" y="2354830"/>
            <a:ext cx="1048661" cy="18979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Helvetica Neue Light"/>
              <a:ea typeface="Helvetica Neue Light"/>
              <a:sym typeface="Helvetica Neue Light"/>
            </a:endParaRPr>
          </a:p>
        </p:txBody>
      </p:sp>
      <p:pic>
        <p:nvPicPr>
          <p:cNvPr id="2" name="Picture 1"/>
          <p:cNvPicPr>
            <a:picLocks noChangeAspect="1"/>
          </p:cNvPicPr>
          <p:nvPr/>
        </p:nvPicPr>
        <p:blipFill>
          <a:blip r:embed="rId3"/>
          <a:stretch>
            <a:fillRect/>
          </a:stretch>
        </p:blipFill>
        <p:spPr>
          <a:xfrm>
            <a:off x="185534" y="1431925"/>
            <a:ext cx="11617839" cy="4958966"/>
          </a:xfrm>
          <a:prstGeom prst="rect">
            <a:avLst/>
          </a:prstGeom>
        </p:spPr>
      </p:pic>
    </p:spTree>
    <p:extLst>
      <p:ext uri="{BB962C8B-B14F-4D97-AF65-F5344CB8AC3E}">
        <p14:creationId xmlns:p14="http://schemas.microsoft.com/office/powerpoint/2010/main" val="1297817962"/>
      </p:ext>
    </p:extLst>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9B540C-44DA-4F69-89C9-7C84606640D3}" type="slidenum">
              <a:rPr kumimoji="0" lang="en-US" sz="900" b="0" i="0" u="none" strike="noStrike" kern="1200" cap="none" spc="0" normalizeH="0" baseline="0" noProof="0" smtClean="0">
                <a:ln>
                  <a:noFill/>
                </a:ln>
                <a:solidFill>
                  <a:prstClr val="black">
                    <a:lumMod val="65000"/>
                    <a:lumOff val="35000"/>
                  </a:prstClr>
                </a:solidFill>
                <a:effectLst/>
                <a:uLnTx/>
                <a:uFillTx/>
                <a:latin typeface="Helvetica Neue"/>
                <a:ea typeface="Helvetica Neue"/>
                <a:cs typeface="Helvetica Neue"/>
                <a:sym typeface="Helvetica Neue"/>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900" b="0" i="0" u="none" strike="noStrike" kern="1200" cap="none" spc="0" normalizeH="0" baseline="0" noProof="0" dirty="0">
              <a:ln>
                <a:noFill/>
              </a:ln>
              <a:solidFill>
                <a:prstClr val="black">
                  <a:lumMod val="65000"/>
                  <a:lumOff val="35000"/>
                </a:prstClr>
              </a:solidFill>
              <a:effectLst/>
              <a:uLnTx/>
              <a:uFillTx/>
              <a:latin typeface="Helvetica Neue"/>
              <a:ea typeface="Helvetica Neue"/>
              <a:cs typeface="Helvetica Neue"/>
              <a:sym typeface="Helvetica Neue"/>
            </a:endParaRPr>
          </a:p>
        </p:txBody>
      </p:sp>
      <p:sp>
        <p:nvSpPr>
          <p:cNvPr id="6" name="Shape 162"/>
          <p:cNvSpPr>
            <a:spLocks noGrp="1"/>
          </p:cNvSpPr>
          <p:nvPr>
            <p:ph type="title"/>
          </p:nvPr>
        </p:nvSpPr>
        <p:spPr>
          <a:xfrm>
            <a:off x="533400" y="234950"/>
            <a:ext cx="11084235" cy="984250"/>
          </a:xfrm>
          <a:prstGeom prst="rect">
            <a:avLst/>
          </a:prstGeom>
        </p:spPr>
        <p:txBody>
          <a:bodyPr>
            <a:normAutofit/>
          </a:bodyPr>
          <a:lstStyle/>
          <a:p>
            <a:r>
              <a:rPr lang="en-US" sz="4000" b="1" dirty="0">
                <a:solidFill>
                  <a:srgbClr val="0070C0"/>
                </a:solidFill>
                <a:effectLst>
                  <a:outerShdw blurRad="50800" dist="38100" dir="2700000" algn="tl" rotWithShape="0">
                    <a:prstClr val="black">
                      <a:alpha val="40000"/>
                    </a:prstClr>
                  </a:outerShdw>
                </a:effectLst>
                <a:latin typeface="Helvetica Neue Condensed" panose="02000503000000020004" pitchFamily="2" charset="0"/>
                <a:ea typeface="Helvetica Neue Condensed" panose="02000503000000020004" pitchFamily="2" charset="0"/>
                <a:cs typeface="Helvetica Neue Condensed" panose="02000503000000020004" pitchFamily="2" charset="0"/>
              </a:rPr>
              <a:t>(Human) Resource Re-allocation</a:t>
            </a:r>
            <a:endParaRPr sz="3600" b="1" dirty="0">
              <a:solidFill>
                <a:srgbClr val="0070C0"/>
              </a:solidFill>
              <a:effectLst>
                <a:outerShdw blurRad="50800" dist="38100" dir="2700000" algn="tl" rotWithShape="0">
                  <a:prstClr val="black">
                    <a:alpha val="40000"/>
                  </a:prstClr>
                </a:outerShdw>
              </a:effectLst>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3" name="TextBox 2"/>
          <p:cNvSpPr txBox="1"/>
          <p:nvPr/>
        </p:nvSpPr>
        <p:spPr>
          <a:xfrm>
            <a:off x="10540457" y="1903992"/>
            <a:ext cx="717571" cy="17440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000000"/>
              </a:solidFill>
              <a:effectLst/>
              <a:uLnTx/>
              <a:uFillTx/>
              <a:latin typeface="Helvetica Neue Light"/>
              <a:ea typeface="Helvetica Neue Light"/>
              <a:sym typeface="Helvetica Neue Light"/>
            </a:endParaRPr>
          </a:p>
        </p:txBody>
      </p:sp>
      <p:sp>
        <p:nvSpPr>
          <p:cNvPr id="7" name="TextBox 6"/>
          <p:cNvSpPr txBox="1"/>
          <p:nvPr/>
        </p:nvSpPr>
        <p:spPr>
          <a:xfrm>
            <a:off x="9758731" y="2354830"/>
            <a:ext cx="1048661" cy="18979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Helvetica Neue Light"/>
              <a:ea typeface="Helvetica Neue Light"/>
              <a:sym typeface="Helvetica Neue Light"/>
            </a:endParaRPr>
          </a:p>
        </p:txBody>
      </p:sp>
      <p:pic>
        <p:nvPicPr>
          <p:cNvPr id="5" name="Picture 4"/>
          <p:cNvPicPr>
            <a:picLocks noChangeAspect="1"/>
          </p:cNvPicPr>
          <p:nvPr/>
        </p:nvPicPr>
        <p:blipFill>
          <a:blip r:embed="rId3"/>
          <a:stretch>
            <a:fillRect/>
          </a:stretch>
        </p:blipFill>
        <p:spPr>
          <a:xfrm>
            <a:off x="533400" y="1544637"/>
            <a:ext cx="4581525" cy="5044306"/>
          </a:xfrm>
          <a:prstGeom prst="rect">
            <a:avLst/>
          </a:prstGeom>
        </p:spPr>
      </p:pic>
      <p:pic>
        <p:nvPicPr>
          <p:cNvPr id="2" name="Picture 1"/>
          <p:cNvPicPr>
            <a:picLocks noChangeAspect="1"/>
          </p:cNvPicPr>
          <p:nvPr/>
        </p:nvPicPr>
        <p:blipFill rotWithShape="1">
          <a:blip r:embed="rId4"/>
          <a:srcRect l="19246" t="19591" r="15959"/>
          <a:stretch/>
        </p:blipFill>
        <p:spPr>
          <a:xfrm>
            <a:off x="5258169" y="1559286"/>
            <a:ext cx="6730580" cy="3565165"/>
          </a:xfrm>
          <a:prstGeom prst="rect">
            <a:avLst/>
          </a:prstGeom>
        </p:spPr>
      </p:pic>
      <p:sp>
        <p:nvSpPr>
          <p:cNvPr id="8" name="Shape 162"/>
          <p:cNvSpPr txBox="1">
            <a:spLocks/>
          </p:cNvSpPr>
          <p:nvPr/>
        </p:nvSpPr>
        <p:spPr>
          <a:xfrm>
            <a:off x="6232210" y="5124450"/>
            <a:ext cx="5025818" cy="984250"/>
          </a:xfrm>
          <a:prstGeom prst="rect">
            <a:avLst/>
          </a:prstGeom>
          <a:ln w="12700">
            <a:miter lim="400000"/>
          </a:ln>
          <a:extLst>
            <a:ext uri="{C572A759-6A51-4108-AA02-DFA0A04FC94B}">
              <ma14:wrappingTextBoxFlag xmlns="" xmlns:ma14="http://schemas.microsoft.com/office/mac/drawingml/2011/main" val="1"/>
            </a:ext>
          </a:extLst>
        </p:spPr>
        <p:txBody>
          <a:bodyPr lIns="25400" tIns="25400" rIns="25400" bIns="25400" anchor="b">
            <a:normAutofit fontScale="92500"/>
          </a:bodyPr>
          <a:lstStyle>
            <a:lvl1pPr marL="0" marR="0" indent="0" algn="l" defTabSz="825500" rtl="0" latinLnBrk="0">
              <a:lnSpc>
                <a:spcPct val="100000"/>
              </a:lnSpc>
              <a:spcBef>
                <a:spcPts val="0"/>
              </a:spcBef>
              <a:spcAft>
                <a:spcPts val="0"/>
              </a:spcAft>
              <a:buClrTx/>
              <a:buSzTx/>
              <a:buFontTx/>
              <a:buNone/>
              <a:tabLst/>
              <a:defRPr sz="5800" b="0" i="0" u="none" strike="noStrike" cap="none" spc="0" baseline="0">
                <a:ln>
                  <a:noFill/>
                </a:ln>
                <a:solidFill>
                  <a:srgbClr val="000000"/>
                </a:solidFill>
                <a:uFillTx/>
                <a:latin typeface="+mn-lt"/>
                <a:ea typeface="+mn-ea"/>
                <a:cs typeface="+mn-cs"/>
                <a:sym typeface="Helvetica Neue Light"/>
              </a:defRPr>
            </a:lvl1pPr>
            <a:lvl2pPr marL="0" marR="0" indent="228600" algn="l" defTabSz="825500" rtl="0" latinLnBrk="0">
              <a:lnSpc>
                <a:spcPct val="100000"/>
              </a:lnSpc>
              <a:spcBef>
                <a:spcPts val="0"/>
              </a:spcBef>
              <a:spcAft>
                <a:spcPts val="0"/>
              </a:spcAft>
              <a:buClrTx/>
              <a:buSzTx/>
              <a:buFontTx/>
              <a:buNone/>
              <a:tabLst/>
              <a:defRPr sz="5800" b="0" i="0" u="none" strike="noStrike" cap="none" spc="0" baseline="0">
                <a:ln>
                  <a:noFill/>
                </a:ln>
                <a:solidFill>
                  <a:srgbClr val="000000"/>
                </a:solidFill>
                <a:uFillTx/>
                <a:latin typeface="+mn-lt"/>
                <a:ea typeface="+mn-ea"/>
                <a:cs typeface="+mn-cs"/>
                <a:sym typeface="Helvetica Neue Light"/>
              </a:defRPr>
            </a:lvl2pPr>
            <a:lvl3pPr marL="0" marR="0" indent="457200" algn="l" defTabSz="825500" rtl="0" latinLnBrk="0">
              <a:lnSpc>
                <a:spcPct val="100000"/>
              </a:lnSpc>
              <a:spcBef>
                <a:spcPts val="0"/>
              </a:spcBef>
              <a:spcAft>
                <a:spcPts val="0"/>
              </a:spcAft>
              <a:buClrTx/>
              <a:buSzTx/>
              <a:buFontTx/>
              <a:buNone/>
              <a:tabLst/>
              <a:defRPr sz="5800" b="0" i="0" u="none" strike="noStrike" cap="none" spc="0" baseline="0">
                <a:ln>
                  <a:noFill/>
                </a:ln>
                <a:solidFill>
                  <a:srgbClr val="000000"/>
                </a:solidFill>
                <a:uFillTx/>
                <a:latin typeface="+mn-lt"/>
                <a:ea typeface="+mn-ea"/>
                <a:cs typeface="+mn-cs"/>
                <a:sym typeface="Helvetica Neue Light"/>
              </a:defRPr>
            </a:lvl3pPr>
            <a:lvl4pPr marL="0" marR="0" indent="685800" algn="l" defTabSz="825500" rtl="0" latinLnBrk="0">
              <a:lnSpc>
                <a:spcPct val="100000"/>
              </a:lnSpc>
              <a:spcBef>
                <a:spcPts val="0"/>
              </a:spcBef>
              <a:spcAft>
                <a:spcPts val="0"/>
              </a:spcAft>
              <a:buClrTx/>
              <a:buSzTx/>
              <a:buFontTx/>
              <a:buNone/>
              <a:tabLst/>
              <a:defRPr sz="5800" b="0" i="0" u="none" strike="noStrike" cap="none" spc="0" baseline="0">
                <a:ln>
                  <a:noFill/>
                </a:ln>
                <a:solidFill>
                  <a:srgbClr val="000000"/>
                </a:solidFill>
                <a:uFillTx/>
                <a:latin typeface="+mn-lt"/>
                <a:ea typeface="+mn-ea"/>
                <a:cs typeface="+mn-cs"/>
                <a:sym typeface="Helvetica Neue Light"/>
              </a:defRPr>
            </a:lvl4pPr>
            <a:lvl5pPr marL="0" marR="0" indent="914400" algn="l" defTabSz="825500" rtl="0" latinLnBrk="0">
              <a:lnSpc>
                <a:spcPct val="100000"/>
              </a:lnSpc>
              <a:spcBef>
                <a:spcPts val="0"/>
              </a:spcBef>
              <a:spcAft>
                <a:spcPts val="0"/>
              </a:spcAft>
              <a:buClrTx/>
              <a:buSzTx/>
              <a:buFontTx/>
              <a:buNone/>
              <a:tabLst/>
              <a:defRPr sz="5800" b="0" i="0" u="none" strike="noStrike" cap="none" spc="0" baseline="0">
                <a:ln>
                  <a:noFill/>
                </a:ln>
                <a:solidFill>
                  <a:srgbClr val="000000"/>
                </a:solidFill>
                <a:uFillTx/>
                <a:latin typeface="+mn-lt"/>
                <a:ea typeface="+mn-ea"/>
                <a:cs typeface="+mn-cs"/>
                <a:sym typeface="Helvetica Neue Light"/>
              </a:defRPr>
            </a:lvl5pPr>
            <a:lvl6pPr marL="0" marR="0" indent="1143000" algn="l" defTabSz="825500" rtl="0" latinLnBrk="0">
              <a:lnSpc>
                <a:spcPct val="100000"/>
              </a:lnSpc>
              <a:spcBef>
                <a:spcPts val="0"/>
              </a:spcBef>
              <a:spcAft>
                <a:spcPts val="0"/>
              </a:spcAft>
              <a:buClrTx/>
              <a:buSzTx/>
              <a:buFontTx/>
              <a:buNone/>
              <a:tabLst/>
              <a:defRPr sz="5800" b="0" i="0" u="none" strike="noStrike" cap="none" spc="0" baseline="0">
                <a:ln>
                  <a:noFill/>
                </a:ln>
                <a:solidFill>
                  <a:srgbClr val="000000"/>
                </a:solidFill>
                <a:uFillTx/>
                <a:latin typeface="+mn-lt"/>
                <a:ea typeface="+mn-ea"/>
                <a:cs typeface="+mn-cs"/>
                <a:sym typeface="Helvetica Neue Light"/>
              </a:defRPr>
            </a:lvl6pPr>
            <a:lvl7pPr marL="0" marR="0" indent="1371600" algn="l" defTabSz="825500" rtl="0" latinLnBrk="0">
              <a:lnSpc>
                <a:spcPct val="100000"/>
              </a:lnSpc>
              <a:spcBef>
                <a:spcPts val="0"/>
              </a:spcBef>
              <a:spcAft>
                <a:spcPts val="0"/>
              </a:spcAft>
              <a:buClrTx/>
              <a:buSzTx/>
              <a:buFontTx/>
              <a:buNone/>
              <a:tabLst/>
              <a:defRPr sz="5800" b="0" i="0" u="none" strike="noStrike" cap="none" spc="0" baseline="0">
                <a:ln>
                  <a:noFill/>
                </a:ln>
                <a:solidFill>
                  <a:srgbClr val="000000"/>
                </a:solidFill>
                <a:uFillTx/>
                <a:latin typeface="+mn-lt"/>
                <a:ea typeface="+mn-ea"/>
                <a:cs typeface="+mn-cs"/>
                <a:sym typeface="Helvetica Neue Light"/>
              </a:defRPr>
            </a:lvl7pPr>
            <a:lvl8pPr marL="0" marR="0" indent="1600200" algn="l" defTabSz="825500" rtl="0" latinLnBrk="0">
              <a:lnSpc>
                <a:spcPct val="100000"/>
              </a:lnSpc>
              <a:spcBef>
                <a:spcPts val="0"/>
              </a:spcBef>
              <a:spcAft>
                <a:spcPts val="0"/>
              </a:spcAft>
              <a:buClrTx/>
              <a:buSzTx/>
              <a:buFontTx/>
              <a:buNone/>
              <a:tabLst/>
              <a:defRPr sz="5800" b="0" i="0" u="none" strike="noStrike" cap="none" spc="0" baseline="0">
                <a:ln>
                  <a:noFill/>
                </a:ln>
                <a:solidFill>
                  <a:srgbClr val="000000"/>
                </a:solidFill>
                <a:uFillTx/>
                <a:latin typeface="+mn-lt"/>
                <a:ea typeface="+mn-ea"/>
                <a:cs typeface="+mn-cs"/>
                <a:sym typeface="Helvetica Neue Light"/>
              </a:defRPr>
            </a:lvl8pPr>
            <a:lvl9pPr marL="0" marR="0" indent="1828800" algn="l" defTabSz="825500" rtl="0" latinLnBrk="0">
              <a:lnSpc>
                <a:spcPct val="100000"/>
              </a:lnSpc>
              <a:spcBef>
                <a:spcPts val="0"/>
              </a:spcBef>
              <a:spcAft>
                <a:spcPts val="0"/>
              </a:spcAft>
              <a:buClrTx/>
              <a:buSzTx/>
              <a:buFontTx/>
              <a:buNone/>
              <a:tabLst/>
              <a:defRPr sz="5800" b="0" i="0" u="none" strike="noStrike" cap="none" spc="0" baseline="0">
                <a:ln>
                  <a:noFill/>
                </a:ln>
                <a:solidFill>
                  <a:srgbClr val="000000"/>
                </a:solidFill>
                <a:uFillTx/>
                <a:latin typeface="+mn-lt"/>
                <a:ea typeface="+mn-ea"/>
                <a:cs typeface="+mn-cs"/>
                <a:sym typeface="Helvetica Neue Light"/>
              </a:defRPr>
            </a:lvl9pPr>
          </a:lstStyle>
          <a:p>
            <a:pPr marL="0" marR="0" lvl="0" indent="0" algn="l" defTabSz="825500" rtl="0" eaLnBrk="1" fontAlgn="auto" latinLnBrk="0" hangingPunct="1">
              <a:lnSpc>
                <a:spcPct val="100000"/>
              </a:lnSpc>
              <a:spcBef>
                <a:spcPts val="0"/>
              </a:spcBef>
              <a:spcAft>
                <a:spcPts val="0"/>
              </a:spcAft>
              <a:buClrTx/>
              <a:buSzTx/>
              <a:buFontTx/>
              <a:buNone/>
              <a:tabLst/>
              <a:defRPr/>
            </a:pPr>
            <a:r>
              <a:rPr kumimoji="0" lang="en-US" sz="2900" b="1" i="0" u="none" strike="noStrike" kern="0" cap="none" spc="0" normalizeH="0" baseline="0" noProof="0" dirty="0">
                <a:ln>
                  <a:noFill/>
                </a:ln>
                <a:solidFill>
                  <a:srgbClr val="BB7B52">
                    <a:lumMod val="75000"/>
                  </a:srgbClr>
                </a:solidFill>
                <a:effectLst/>
                <a:uLnTx/>
                <a:uFillTx/>
                <a:latin typeface="Helvetica Neue Light"/>
                <a:ea typeface="Helvetica Neue Light"/>
                <a:sym typeface="Helvetica Neue Light"/>
              </a:rPr>
              <a:t>Pollution</a:t>
            </a:r>
            <a:r>
              <a:rPr kumimoji="0" lang="en-US" sz="2900" b="0" i="0" u="none" strike="noStrike" kern="0" cap="none" spc="0" normalizeH="0" baseline="0" noProof="0" dirty="0">
                <a:ln>
                  <a:noFill/>
                </a:ln>
                <a:solidFill>
                  <a:srgbClr val="000000"/>
                </a:solidFill>
                <a:effectLst/>
                <a:uLnTx/>
                <a:uFillTx/>
                <a:latin typeface="Helvetica Neue Light"/>
                <a:ea typeface="Helvetica Neue Light"/>
                <a:sym typeface="Helvetica Neue Light"/>
              </a:rPr>
              <a:t>: a “valuable resource” out of place (in the wrong place)</a:t>
            </a:r>
            <a:endParaRPr kumimoji="0" lang="en-US" sz="2400" b="1" i="0" u="none" strike="noStrike" kern="0" cap="none" spc="0" normalizeH="0" baseline="0" noProof="0" dirty="0">
              <a:ln>
                <a:noFill/>
              </a:ln>
              <a:solidFill>
                <a:srgbClr val="0070C0"/>
              </a:solidFill>
              <a:effectLst/>
              <a:uLnTx/>
              <a:uFillTx/>
              <a:latin typeface="Helvetica Neue Light"/>
              <a:ea typeface="Helvetica Neue Light"/>
              <a:sym typeface="Helvetica Neue Light"/>
            </a:endParaRPr>
          </a:p>
        </p:txBody>
      </p:sp>
    </p:spTree>
    <p:extLst>
      <p:ext uri="{BB962C8B-B14F-4D97-AF65-F5344CB8AC3E}">
        <p14:creationId xmlns:p14="http://schemas.microsoft.com/office/powerpoint/2010/main" val="1455217253"/>
      </p:ext>
    </p:extLst>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9B540C-44DA-4F69-89C9-7C84606640D3}" type="slidenum">
              <a:rPr kumimoji="0" lang="en-US" sz="900" b="0" i="0" u="none" strike="noStrike" kern="1200" cap="none" spc="0" normalizeH="0" baseline="0" noProof="0" smtClean="0">
                <a:ln>
                  <a:noFill/>
                </a:ln>
                <a:solidFill>
                  <a:prstClr val="black">
                    <a:lumMod val="65000"/>
                    <a:lumOff val="35000"/>
                  </a:prstClr>
                </a:solidFill>
                <a:effectLst/>
                <a:uLnTx/>
                <a:uFillTx/>
                <a:latin typeface="Helvetica Neue"/>
                <a:ea typeface="Helvetica Neue"/>
                <a:cs typeface="Helvetica Neue"/>
                <a:sym typeface="Helvetica Neue"/>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900" b="0" i="0" u="none" strike="noStrike" kern="1200" cap="none" spc="0" normalizeH="0" baseline="0" noProof="0" dirty="0">
              <a:ln>
                <a:noFill/>
              </a:ln>
              <a:solidFill>
                <a:prstClr val="black">
                  <a:lumMod val="65000"/>
                  <a:lumOff val="35000"/>
                </a:prstClr>
              </a:solidFill>
              <a:effectLst/>
              <a:uLnTx/>
              <a:uFillTx/>
              <a:latin typeface="Helvetica Neue"/>
              <a:ea typeface="Helvetica Neue"/>
              <a:cs typeface="Helvetica Neue"/>
              <a:sym typeface="Helvetica Neue"/>
            </a:endParaRPr>
          </a:p>
        </p:txBody>
      </p:sp>
      <p:sp>
        <p:nvSpPr>
          <p:cNvPr id="3" name="TextBox 2"/>
          <p:cNvSpPr txBox="1"/>
          <p:nvPr/>
        </p:nvSpPr>
        <p:spPr>
          <a:xfrm>
            <a:off x="10540457" y="1903992"/>
            <a:ext cx="717571" cy="17440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000000"/>
              </a:solidFill>
              <a:effectLst/>
              <a:uLnTx/>
              <a:uFillTx/>
              <a:latin typeface="Helvetica Neue Light"/>
              <a:ea typeface="Helvetica Neue Light"/>
              <a:sym typeface="Helvetica Neue Light"/>
            </a:endParaRPr>
          </a:p>
        </p:txBody>
      </p:sp>
      <p:sp>
        <p:nvSpPr>
          <p:cNvPr id="7" name="TextBox 6"/>
          <p:cNvSpPr txBox="1"/>
          <p:nvPr/>
        </p:nvSpPr>
        <p:spPr>
          <a:xfrm>
            <a:off x="9758731" y="2354830"/>
            <a:ext cx="1048661" cy="18979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Helvetica Neue Light"/>
              <a:ea typeface="Helvetica Neue Light"/>
              <a:sym typeface="Helvetica Neue Light"/>
            </a:endParaRPr>
          </a:p>
        </p:txBody>
      </p:sp>
      <p:pic>
        <p:nvPicPr>
          <p:cNvPr id="5" name="Picture 4"/>
          <p:cNvPicPr>
            <a:picLocks noChangeAspect="1"/>
          </p:cNvPicPr>
          <p:nvPr/>
        </p:nvPicPr>
        <p:blipFill>
          <a:blip r:embed="rId3"/>
          <a:stretch>
            <a:fillRect/>
          </a:stretch>
        </p:blipFill>
        <p:spPr>
          <a:xfrm>
            <a:off x="60325" y="972118"/>
            <a:ext cx="12017789" cy="5657282"/>
          </a:xfrm>
          <a:prstGeom prst="rect">
            <a:avLst/>
          </a:prstGeom>
        </p:spPr>
      </p:pic>
      <p:sp>
        <p:nvSpPr>
          <p:cNvPr id="6" name="TextBox 5"/>
          <p:cNvSpPr txBox="1"/>
          <p:nvPr/>
        </p:nvSpPr>
        <p:spPr>
          <a:xfrm rot="20866329">
            <a:off x="8355574" y="25234"/>
            <a:ext cx="3889288" cy="3005951"/>
          </a:xfrm>
          <a:prstGeom prst="rect">
            <a:avLst/>
          </a:prstGeom>
          <a:solidFill>
            <a:srgbClr val="FFFF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spAutoFit/>
          </a:bodyPr>
          <a:lstStyle/>
          <a:p>
            <a:pPr marL="0" marR="0" lvl="0" indent="0" algn="l" defTabSz="412750" rtl="0" eaLnBrk="1" fontAlgn="auto" latinLnBrk="0" hangingPunct="0">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0070C0"/>
              </a:solidFill>
              <a:effectLst/>
              <a:uLnTx/>
              <a:uFillTx/>
              <a:latin typeface="Bradley Hand" charset="0"/>
              <a:ea typeface="Bradley Hand" charset="0"/>
              <a:cs typeface="Bradley Hand" charset="0"/>
              <a:sym typeface="Helvetica Neue Light"/>
            </a:endParaRPr>
          </a:p>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1800" b="1" i="0" u="sng" strike="noStrike" kern="0" cap="none" spc="0" normalizeH="0" baseline="0" noProof="0" dirty="0">
                <a:ln>
                  <a:noFill/>
                </a:ln>
                <a:solidFill>
                  <a:srgbClr val="0070C0"/>
                </a:solidFill>
                <a:effectLst/>
                <a:uLnTx/>
                <a:uFillTx/>
                <a:latin typeface="Bradley Hand" charset="0"/>
                <a:ea typeface="Bradley Hand" charset="0"/>
                <a:cs typeface="Bradley Hand" charset="0"/>
                <a:sym typeface="Helvetica Neue Light"/>
              </a:rPr>
              <a:t>Goals</a:t>
            </a:r>
            <a:r>
              <a:rPr kumimoji="0" lang="en-US" sz="1800" b="1" i="0" u="none" strike="noStrike" kern="0" cap="none" spc="0" normalizeH="0" baseline="0" noProof="0" dirty="0">
                <a:ln>
                  <a:noFill/>
                </a:ln>
                <a:solidFill>
                  <a:srgbClr val="0070C0"/>
                </a:solidFill>
                <a:effectLst/>
                <a:uLnTx/>
                <a:uFillTx/>
                <a:latin typeface="Bradley Hand" charset="0"/>
                <a:ea typeface="Bradley Hand" charset="0"/>
                <a:cs typeface="Bradley Hand" charset="0"/>
                <a:sym typeface="Helvetica Neue Light"/>
              </a:rPr>
              <a:t>: </a:t>
            </a:r>
          </a:p>
          <a:p>
            <a:pPr marL="0" marR="0" lvl="0" indent="0" algn="l" defTabSz="412750" rtl="0" eaLnBrk="1" fontAlgn="auto" latinLnBrk="0" hangingPunct="0">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0070C0"/>
              </a:solidFill>
              <a:effectLst/>
              <a:uLnTx/>
              <a:uFillTx/>
              <a:latin typeface="Bradley Hand" charset="0"/>
              <a:ea typeface="Bradley Hand" charset="0"/>
              <a:cs typeface="Bradley Hand" charset="0"/>
              <a:sym typeface="Helvetica Neue Light"/>
            </a:endParaRPr>
          </a:p>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70C0"/>
                </a:solidFill>
                <a:effectLst/>
                <a:uLnTx/>
                <a:uFillTx/>
                <a:latin typeface="Bradley Hand" charset="0"/>
                <a:ea typeface="Bradley Hand" charset="0"/>
                <a:cs typeface="Bradley Hand" charset="0"/>
                <a:sym typeface="Helvetica Neue Light"/>
              </a:rPr>
              <a:t>1.) </a:t>
            </a:r>
            <a:r>
              <a:rPr kumimoji="0" lang="en-US" sz="1400" b="0" i="0" u="none" strike="noStrike" kern="0" cap="none" spc="0" normalizeH="0" baseline="0" noProof="0" dirty="0">
                <a:ln>
                  <a:noFill/>
                </a:ln>
                <a:solidFill>
                  <a:srgbClr val="0070C0"/>
                </a:solidFill>
                <a:effectLst/>
                <a:uLnTx/>
                <a:uFillTx/>
                <a:latin typeface="Bradley Hand" charset="0"/>
                <a:ea typeface="Bradley Hand" charset="0"/>
                <a:cs typeface="Bradley Hand" charset="0"/>
                <a:sym typeface="Helvetica Neue Light"/>
              </a:rPr>
              <a:t>over the next month, let’s ensure that you’re spending ”No more” than 10% of your total time on these Q3 and Q4 programs.</a:t>
            </a:r>
          </a:p>
          <a:p>
            <a:pPr marL="0" marR="0" lvl="0" indent="0" algn="l" defTabSz="412750" rtl="0" eaLnBrk="1"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70C0"/>
              </a:solidFill>
              <a:effectLst/>
              <a:uLnTx/>
              <a:uFillTx/>
              <a:latin typeface="Bradley Hand" charset="0"/>
              <a:ea typeface="Bradley Hand" charset="0"/>
              <a:cs typeface="Bradley Hand" charset="0"/>
              <a:sym typeface="Helvetica Neue Light"/>
            </a:endParaRPr>
          </a:p>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70C0"/>
                </a:solidFill>
                <a:effectLst/>
                <a:uLnTx/>
                <a:uFillTx/>
                <a:latin typeface="Bradley Hand" charset="0"/>
                <a:ea typeface="Bradley Hand" charset="0"/>
                <a:cs typeface="Bradley Hand" charset="0"/>
                <a:sym typeface="Helvetica Neue Light"/>
              </a:rPr>
              <a:t>2.) Over the next 2 months we’ll reassign your time away from Q4 and Q3 programs, and assign you to several new programs where we need the support.</a:t>
            </a:r>
          </a:p>
          <a:p>
            <a:pPr marL="0" marR="0" lvl="0" indent="0" algn="l" defTabSz="412750" rtl="0" eaLnBrk="1"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70C0"/>
              </a:solidFill>
              <a:effectLst/>
              <a:uLnTx/>
              <a:uFillTx/>
              <a:latin typeface="Bradley Hand" charset="0"/>
              <a:ea typeface="Bradley Hand" charset="0"/>
              <a:cs typeface="Bradley Hand" charset="0"/>
              <a:sym typeface="Helvetica Neue Light"/>
            </a:endParaRPr>
          </a:p>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70C0"/>
                </a:solidFill>
                <a:effectLst/>
                <a:uLnTx/>
                <a:uFillTx/>
                <a:latin typeface="Bradley Hand" charset="0"/>
                <a:ea typeface="Bradley Hand" charset="0"/>
                <a:cs typeface="Bradley Hand" charset="0"/>
                <a:sym typeface="Helvetica Neue Light"/>
              </a:rPr>
              <a:t>OPPORTUNITY: </a:t>
            </a:r>
            <a:r>
              <a:rPr kumimoji="0" lang="en-US" sz="1600" b="0" i="0" u="none" strike="noStrike" kern="0" cap="none" spc="0" normalizeH="0" baseline="0" noProof="0" dirty="0">
                <a:ln>
                  <a:noFill/>
                </a:ln>
                <a:solidFill>
                  <a:srgbClr val="C00000"/>
                </a:solidFill>
                <a:effectLst/>
                <a:uLnTx/>
                <a:uFillTx/>
                <a:latin typeface="Bradley Hand" charset="0"/>
                <a:ea typeface="Bradley Hand" charset="0"/>
                <a:cs typeface="Bradley Hand" charset="0"/>
                <a:sym typeface="Helvetica Neue Light"/>
              </a:rPr>
              <a:t>FREE UP 65% of your time</a:t>
            </a:r>
          </a:p>
        </p:txBody>
      </p:sp>
    </p:spTree>
    <p:extLst>
      <p:ext uri="{BB962C8B-B14F-4D97-AF65-F5344CB8AC3E}">
        <p14:creationId xmlns:p14="http://schemas.microsoft.com/office/powerpoint/2010/main" val="385085702"/>
      </p:ext>
    </p:extLst>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9B540C-44DA-4F69-89C9-7C84606640D3}" type="slidenum">
              <a:rPr kumimoji="0" lang="en-US" sz="900" b="0" i="0" u="none" strike="noStrike" kern="1200" cap="none" spc="0" normalizeH="0" baseline="0" noProof="0" smtClean="0">
                <a:ln>
                  <a:noFill/>
                </a:ln>
                <a:solidFill>
                  <a:prstClr val="black">
                    <a:lumMod val="65000"/>
                    <a:lumOff val="35000"/>
                  </a:prstClr>
                </a:solidFill>
                <a:effectLst/>
                <a:uLnTx/>
                <a:uFillTx/>
                <a:latin typeface="Helvetica Neue"/>
                <a:ea typeface="Helvetica Neue"/>
                <a:cs typeface="Helvetica Neue"/>
                <a:sym typeface="Helvetica Neue"/>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900" b="0" i="0" u="none" strike="noStrike" kern="1200" cap="none" spc="0" normalizeH="0" baseline="0" noProof="0" dirty="0">
              <a:ln>
                <a:noFill/>
              </a:ln>
              <a:solidFill>
                <a:prstClr val="black">
                  <a:lumMod val="65000"/>
                  <a:lumOff val="35000"/>
                </a:prstClr>
              </a:solidFill>
              <a:effectLst/>
              <a:uLnTx/>
              <a:uFillTx/>
              <a:latin typeface="Helvetica Neue"/>
              <a:ea typeface="Helvetica Neue"/>
              <a:cs typeface="Helvetica Neue"/>
              <a:sym typeface="Helvetica Neue"/>
            </a:endParaRPr>
          </a:p>
        </p:txBody>
      </p:sp>
      <p:sp>
        <p:nvSpPr>
          <p:cNvPr id="6" name="Shape 162"/>
          <p:cNvSpPr>
            <a:spLocks noGrp="1"/>
          </p:cNvSpPr>
          <p:nvPr>
            <p:ph type="title"/>
          </p:nvPr>
        </p:nvSpPr>
        <p:spPr>
          <a:xfrm>
            <a:off x="533400" y="234950"/>
            <a:ext cx="11084235" cy="984250"/>
          </a:xfrm>
          <a:prstGeom prst="rect">
            <a:avLst/>
          </a:prstGeom>
        </p:spPr>
        <p:txBody>
          <a:bodyPr>
            <a:normAutofit/>
          </a:bodyPr>
          <a:lstStyle/>
          <a:p>
            <a:r>
              <a:rPr lang="en-US" sz="3200" b="1" dirty="0">
                <a:solidFill>
                  <a:srgbClr val="0070C0"/>
                </a:solidFill>
                <a:effectLst>
                  <a:outerShdw blurRad="50800" dist="38100" dir="2700000" algn="tl" rotWithShape="0">
                    <a:prstClr val="black">
                      <a:alpha val="40000"/>
                    </a:prstClr>
                  </a:outerShdw>
                </a:effectLst>
                <a:latin typeface="Helvetica Neue Condensed" panose="02000503000000020004" pitchFamily="2" charset="0"/>
                <a:ea typeface="Helvetica Neue Condensed" panose="02000503000000020004" pitchFamily="2" charset="0"/>
                <a:cs typeface="Helvetica Neue Condensed" panose="02000503000000020004" pitchFamily="2" charset="0"/>
              </a:rPr>
              <a:t>Plan to Fill the High-Priority Programs (not necessarily the position)</a:t>
            </a:r>
            <a:endParaRPr sz="2800" b="1" dirty="0">
              <a:solidFill>
                <a:srgbClr val="0070C0"/>
              </a:solidFill>
              <a:effectLst>
                <a:outerShdw blurRad="50800" dist="38100" dir="2700000" algn="tl" rotWithShape="0">
                  <a:prstClr val="black">
                    <a:alpha val="40000"/>
                  </a:prstClr>
                </a:outerShdw>
              </a:effectLst>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3" name="TextBox 2"/>
          <p:cNvSpPr txBox="1"/>
          <p:nvPr/>
        </p:nvSpPr>
        <p:spPr>
          <a:xfrm>
            <a:off x="10540457" y="1903992"/>
            <a:ext cx="717571" cy="17440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000000"/>
              </a:solidFill>
              <a:effectLst/>
              <a:uLnTx/>
              <a:uFillTx/>
              <a:latin typeface="Helvetica Neue Light"/>
              <a:ea typeface="Helvetica Neue Light"/>
              <a:sym typeface="Helvetica Neue Light"/>
            </a:endParaRPr>
          </a:p>
        </p:txBody>
      </p:sp>
      <p:sp>
        <p:nvSpPr>
          <p:cNvPr id="7" name="TextBox 6"/>
          <p:cNvSpPr txBox="1"/>
          <p:nvPr/>
        </p:nvSpPr>
        <p:spPr>
          <a:xfrm>
            <a:off x="9758731" y="2354830"/>
            <a:ext cx="1048661" cy="18979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Helvetica Neue Light"/>
              <a:ea typeface="Helvetica Neue Light"/>
              <a:sym typeface="Helvetica Neue Light"/>
            </a:endParaRPr>
          </a:p>
        </p:txBody>
      </p:sp>
      <p:pic>
        <p:nvPicPr>
          <p:cNvPr id="2" name="Picture 1"/>
          <p:cNvPicPr>
            <a:picLocks noChangeAspect="1"/>
          </p:cNvPicPr>
          <p:nvPr/>
        </p:nvPicPr>
        <p:blipFill>
          <a:blip r:embed="rId3"/>
          <a:stretch>
            <a:fillRect/>
          </a:stretch>
        </p:blipFill>
        <p:spPr>
          <a:xfrm>
            <a:off x="676275" y="1558925"/>
            <a:ext cx="11084235" cy="5141365"/>
          </a:xfrm>
          <a:prstGeom prst="rect">
            <a:avLst/>
          </a:prstGeom>
        </p:spPr>
      </p:pic>
    </p:spTree>
    <p:extLst>
      <p:ext uri="{BB962C8B-B14F-4D97-AF65-F5344CB8AC3E}">
        <p14:creationId xmlns:p14="http://schemas.microsoft.com/office/powerpoint/2010/main" val="504582305"/>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4D64E6-ADBA-9D4C-8875-700A11D808E6}"/>
              </a:ext>
            </a:extLst>
          </p:cNvPr>
          <p:cNvPicPr>
            <a:picLocks noChangeAspect="1"/>
          </p:cNvPicPr>
          <p:nvPr/>
        </p:nvPicPr>
        <p:blipFill>
          <a:blip r:embed="rId3"/>
          <a:stretch>
            <a:fillRect/>
          </a:stretch>
        </p:blipFill>
        <p:spPr>
          <a:xfrm>
            <a:off x="0" y="0"/>
            <a:ext cx="12192000" cy="6892266"/>
          </a:xfrm>
          <a:prstGeom prst="rect">
            <a:avLst/>
          </a:prstGeom>
        </p:spPr>
      </p:pic>
      <p:pic>
        <p:nvPicPr>
          <p:cNvPr id="5" name="Picture 4" descr="Diagram&#10;&#10;Description automatically generated">
            <a:extLst>
              <a:ext uri="{FF2B5EF4-FFF2-40B4-BE49-F238E27FC236}">
                <a16:creationId xmlns:a16="http://schemas.microsoft.com/office/drawing/2014/main" id="{11ABE72A-E307-E140-91D4-95CDD05E6B78}"/>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160704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9B540C-44DA-4F69-89C9-7C84606640D3}" type="slidenum">
              <a:rPr kumimoji="0" lang="en-US" sz="900" b="0" i="0" u="none" strike="noStrike" kern="1200" cap="none" spc="0" normalizeH="0" baseline="0" noProof="0" smtClean="0">
                <a:ln>
                  <a:noFill/>
                </a:ln>
                <a:solidFill>
                  <a:prstClr val="black">
                    <a:lumMod val="65000"/>
                    <a:lumOff val="35000"/>
                  </a:prstClr>
                </a:solidFill>
                <a:effectLst/>
                <a:uLnTx/>
                <a:uFillTx/>
                <a:latin typeface="Helvetica Neue"/>
                <a:ea typeface="Helvetica Neue"/>
                <a:cs typeface="Helvetica Neue"/>
                <a:sym typeface="Helvetica Neue"/>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900" b="0" i="0" u="none" strike="noStrike" kern="1200" cap="none" spc="0" normalizeH="0" baseline="0" noProof="0" dirty="0">
              <a:ln>
                <a:noFill/>
              </a:ln>
              <a:solidFill>
                <a:prstClr val="black">
                  <a:lumMod val="65000"/>
                  <a:lumOff val="35000"/>
                </a:prstClr>
              </a:solidFill>
              <a:effectLst/>
              <a:uLnTx/>
              <a:uFillTx/>
              <a:latin typeface="Helvetica Neue"/>
              <a:ea typeface="Helvetica Neue"/>
              <a:cs typeface="Helvetica Neue"/>
              <a:sym typeface="Helvetica Neue"/>
            </a:endParaRPr>
          </a:p>
        </p:txBody>
      </p:sp>
      <p:sp>
        <p:nvSpPr>
          <p:cNvPr id="3" name="TextBox 2"/>
          <p:cNvSpPr txBox="1"/>
          <p:nvPr/>
        </p:nvSpPr>
        <p:spPr>
          <a:xfrm>
            <a:off x="10540457" y="1903992"/>
            <a:ext cx="717571" cy="17440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000000"/>
              </a:solidFill>
              <a:effectLst/>
              <a:uLnTx/>
              <a:uFillTx/>
              <a:latin typeface="Helvetica Neue Light"/>
              <a:ea typeface="Helvetica Neue Light"/>
              <a:sym typeface="Helvetica Neue Light"/>
            </a:endParaRPr>
          </a:p>
        </p:txBody>
      </p:sp>
      <p:sp>
        <p:nvSpPr>
          <p:cNvPr id="7" name="TextBox 6"/>
          <p:cNvSpPr txBox="1"/>
          <p:nvPr/>
        </p:nvSpPr>
        <p:spPr>
          <a:xfrm>
            <a:off x="9758731" y="2354830"/>
            <a:ext cx="1048661" cy="18979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Helvetica Neue Light"/>
              <a:ea typeface="Helvetica Neue Light"/>
              <a:sym typeface="Helvetica Neue Light"/>
            </a:endParaRPr>
          </a:p>
        </p:txBody>
      </p:sp>
      <p:pic>
        <p:nvPicPr>
          <p:cNvPr id="2" name="Picture 1"/>
          <p:cNvPicPr>
            <a:picLocks noChangeAspect="1"/>
          </p:cNvPicPr>
          <p:nvPr/>
        </p:nvPicPr>
        <p:blipFill>
          <a:blip r:embed="rId3"/>
          <a:stretch>
            <a:fillRect/>
          </a:stretch>
        </p:blipFill>
        <p:spPr>
          <a:xfrm>
            <a:off x="1477654" y="31061"/>
            <a:ext cx="9329738" cy="6826939"/>
          </a:xfrm>
          <a:prstGeom prst="rect">
            <a:avLst/>
          </a:prstGeom>
        </p:spPr>
      </p:pic>
    </p:spTree>
    <p:extLst>
      <p:ext uri="{BB962C8B-B14F-4D97-AF65-F5344CB8AC3E}">
        <p14:creationId xmlns:p14="http://schemas.microsoft.com/office/powerpoint/2010/main" val="2912699444"/>
      </p:ext>
    </p:extLst>
  </p:cSld>
  <p:clrMapOvr>
    <a:masterClrMapping/>
  </p:clrMapOvr>
  <p:transition spd="slow">
    <p:fade/>
  </p:transition>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9B540C-44DA-4F69-89C9-7C84606640D3}" type="slidenum">
              <a:rPr kumimoji="0" lang="en-US" sz="900" b="0" i="0" u="none" strike="noStrike" kern="1200" cap="none" spc="0" normalizeH="0" baseline="0" noProof="0" smtClean="0">
                <a:ln>
                  <a:noFill/>
                </a:ln>
                <a:solidFill>
                  <a:prstClr val="black">
                    <a:lumMod val="65000"/>
                    <a:lumOff val="35000"/>
                  </a:prstClr>
                </a:solidFill>
                <a:effectLst/>
                <a:uLnTx/>
                <a:uFillTx/>
                <a:latin typeface="Helvetica Neue"/>
                <a:ea typeface="Helvetica Neue"/>
                <a:cs typeface="Helvetica Neue"/>
                <a:sym typeface="Helvetica Neue"/>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900" b="0" i="0" u="none" strike="noStrike" kern="1200" cap="none" spc="0" normalizeH="0" baseline="0" noProof="0" dirty="0">
              <a:ln>
                <a:noFill/>
              </a:ln>
              <a:solidFill>
                <a:prstClr val="black">
                  <a:lumMod val="65000"/>
                  <a:lumOff val="35000"/>
                </a:prstClr>
              </a:solidFill>
              <a:effectLst/>
              <a:uLnTx/>
              <a:uFillTx/>
              <a:latin typeface="Helvetica Neue"/>
              <a:ea typeface="Helvetica Neue"/>
              <a:cs typeface="Helvetica Neue"/>
              <a:sym typeface="Helvetica Neue"/>
            </a:endParaRPr>
          </a:p>
        </p:txBody>
      </p:sp>
      <p:sp>
        <p:nvSpPr>
          <p:cNvPr id="3" name="TextBox 2"/>
          <p:cNvSpPr txBox="1"/>
          <p:nvPr/>
        </p:nvSpPr>
        <p:spPr>
          <a:xfrm>
            <a:off x="10540457" y="1903992"/>
            <a:ext cx="717571" cy="17440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000000"/>
              </a:solidFill>
              <a:effectLst/>
              <a:uLnTx/>
              <a:uFillTx/>
              <a:latin typeface="Helvetica Neue Light"/>
              <a:ea typeface="Helvetica Neue Light"/>
              <a:sym typeface="Helvetica Neue Light"/>
            </a:endParaRPr>
          </a:p>
        </p:txBody>
      </p:sp>
      <p:sp>
        <p:nvSpPr>
          <p:cNvPr id="7" name="TextBox 6"/>
          <p:cNvSpPr txBox="1"/>
          <p:nvPr/>
        </p:nvSpPr>
        <p:spPr>
          <a:xfrm>
            <a:off x="9758731" y="2354830"/>
            <a:ext cx="1048661" cy="18979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Helvetica Neue Light"/>
              <a:ea typeface="Helvetica Neue Light"/>
              <a:sym typeface="Helvetica Neue Light"/>
            </a:endParaRPr>
          </a:p>
        </p:txBody>
      </p:sp>
      <p:pic>
        <p:nvPicPr>
          <p:cNvPr id="5" name="Picture 4"/>
          <p:cNvPicPr>
            <a:picLocks noChangeAspect="1"/>
          </p:cNvPicPr>
          <p:nvPr/>
        </p:nvPicPr>
        <p:blipFill>
          <a:blip r:embed="rId3"/>
          <a:stretch>
            <a:fillRect/>
          </a:stretch>
        </p:blipFill>
        <p:spPr>
          <a:xfrm>
            <a:off x="1295400" y="42888"/>
            <a:ext cx="9398260" cy="6815113"/>
          </a:xfrm>
          <a:prstGeom prst="rect">
            <a:avLst/>
          </a:prstGeom>
        </p:spPr>
      </p:pic>
    </p:spTree>
    <p:extLst>
      <p:ext uri="{BB962C8B-B14F-4D97-AF65-F5344CB8AC3E}">
        <p14:creationId xmlns:p14="http://schemas.microsoft.com/office/powerpoint/2010/main" val="4101197276"/>
      </p:ext>
    </p:extLst>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9B540C-44DA-4F69-89C9-7C84606640D3}" type="slidenum">
              <a:rPr kumimoji="0" lang="en-US" sz="900" b="0" i="0" u="none" strike="noStrike" kern="1200" cap="none" spc="0" normalizeH="0" baseline="0" noProof="0" smtClean="0">
                <a:ln>
                  <a:noFill/>
                </a:ln>
                <a:solidFill>
                  <a:prstClr val="black">
                    <a:lumMod val="65000"/>
                    <a:lumOff val="35000"/>
                  </a:prstClr>
                </a:solidFill>
                <a:effectLst/>
                <a:uLnTx/>
                <a:uFillTx/>
                <a:latin typeface="Helvetica Neue"/>
                <a:ea typeface="Helvetica Neue"/>
                <a:cs typeface="Helvetica Neue"/>
                <a:sym typeface="Helvetica Neue"/>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900" b="0" i="0" u="none" strike="noStrike" kern="1200" cap="none" spc="0" normalizeH="0" baseline="0" noProof="0" dirty="0">
              <a:ln>
                <a:noFill/>
              </a:ln>
              <a:solidFill>
                <a:prstClr val="black">
                  <a:lumMod val="65000"/>
                  <a:lumOff val="35000"/>
                </a:prstClr>
              </a:solidFill>
              <a:effectLst/>
              <a:uLnTx/>
              <a:uFillTx/>
              <a:latin typeface="Helvetica Neue"/>
              <a:ea typeface="Helvetica Neue"/>
              <a:cs typeface="Helvetica Neue"/>
              <a:sym typeface="Helvetica Neue"/>
            </a:endParaRPr>
          </a:p>
        </p:txBody>
      </p:sp>
      <p:sp>
        <p:nvSpPr>
          <p:cNvPr id="3" name="TextBox 2"/>
          <p:cNvSpPr txBox="1"/>
          <p:nvPr/>
        </p:nvSpPr>
        <p:spPr>
          <a:xfrm>
            <a:off x="10540457" y="1903992"/>
            <a:ext cx="717571" cy="17440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000000"/>
              </a:solidFill>
              <a:effectLst/>
              <a:uLnTx/>
              <a:uFillTx/>
              <a:latin typeface="Helvetica Neue Light"/>
              <a:ea typeface="Helvetica Neue Light"/>
              <a:sym typeface="Helvetica Neue Light"/>
            </a:endParaRPr>
          </a:p>
        </p:txBody>
      </p:sp>
      <p:sp>
        <p:nvSpPr>
          <p:cNvPr id="7" name="TextBox 6"/>
          <p:cNvSpPr txBox="1"/>
          <p:nvPr/>
        </p:nvSpPr>
        <p:spPr>
          <a:xfrm>
            <a:off x="9758731" y="2354830"/>
            <a:ext cx="1048661" cy="18979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Helvetica Neue Light"/>
              <a:ea typeface="Helvetica Neue Light"/>
              <a:sym typeface="Helvetica Neue Light"/>
            </a:endParaRPr>
          </a:p>
        </p:txBody>
      </p:sp>
      <p:pic>
        <p:nvPicPr>
          <p:cNvPr id="2" name="Picture 1"/>
          <p:cNvPicPr>
            <a:picLocks noChangeAspect="1"/>
          </p:cNvPicPr>
          <p:nvPr/>
        </p:nvPicPr>
        <p:blipFill>
          <a:blip r:embed="rId3"/>
          <a:stretch>
            <a:fillRect/>
          </a:stretch>
        </p:blipFill>
        <p:spPr>
          <a:xfrm>
            <a:off x="1422760" y="0"/>
            <a:ext cx="9384632" cy="6858000"/>
          </a:xfrm>
          <a:prstGeom prst="rect">
            <a:avLst/>
          </a:prstGeom>
        </p:spPr>
      </p:pic>
    </p:spTree>
    <p:extLst>
      <p:ext uri="{BB962C8B-B14F-4D97-AF65-F5344CB8AC3E}">
        <p14:creationId xmlns:p14="http://schemas.microsoft.com/office/powerpoint/2010/main" val="4169857139"/>
      </p:ext>
    </p:extLst>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9B540C-44DA-4F69-89C9-7C84606640D3}" type="slidenum">
              <a:rPr kumimoji="0" lang="en-US" sz="900" b="0" i="0" u="none" strike="noStrike" kern="1200" cap="none" spc="0" normalizeH="0" baseline="0" noProof="0" smtClean="0">
                <a:ln>
                  <a:noFill/>
                </a:ln>
                <a:solidFill>
                  <a:prstClr val="black">
                    <a:lumMod val="65000"/>
                    <a:lumOff val="35000"/>
                  </a:prstClr>
                </a:solidFill>
                <a:effectLst/>
                <a:uLnTx/>
                <a:uFillTx/>
                <a:latin typeface="Helvetica Neue"/>
                <a:ea typeface="Helvetica Neue"/>
                <a:cs typeface="Helvetica Neue"/>
                <a:sym typeface="Helvetica Neue"/>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900" b="0" i="0" u="none" strike="noStrike" kern="1200" cap="none" spc="0" normalizeH="0" baseline="0" noProof="0" dirty="0">
              <a:ln>
                <a:noFill/>
              </a:ln>
              <a:solidFill>
                <a:prstClr val="black">
                  <a:lumMod val="65000"/>
                  <a:lumOff val="35000"/>
                </a:prstClr>
              </a:solidFill>
              <a:effectLst/>
              <a:uLnTx/>
              <a:uFillTx/>
              <a:latin typeface="Helvetica Neue"/>
              <a:ea typeface="Helvetica Neue"/>
              <a:cs typeface="Helvetica Neue"/>
              <a:sym typeface="Helvetica Neue"/>
            </a:endParaRPr>
          </a:p>
        </p:txBody>
      </p:sp>
      <p:sp>
        <p:nvSpPr>
          <p:cNvPr id="6" name="Shape 162"/>
          <p:cNvSpPr>
            <a:spLocks noGrp="1"/>
          </p:cNvSpPr>
          <p:nvPr>
            <p:ph type="title"/>
          </p:nvPr>
        </p:nvSpPr>
        <p:spPr>
          <a:xfrm>
            <a:off x="533400" y="234950"/>
            <a:ext cx="11084235" cy="984250"/>
          </a:xfrm>
          <a:prstGeom prst="rect">
            <a:avLst/>
          </a:prstGeom>
        </p:spPr>
        <p:txBody>
          <a:bodyPr/>
          <a:lstStyle/>
          <a:p>
            <a:r>
              <a:rPr lang="en-US" dirty="0"/>
              <a:t>Applying PBB to Workforce Analysis</a:t>
            </a:r>
            <a:endParaRPr sz="2400" dirty="0">
              <a:solidFill>
                <a:srgbClr val="0070C0"/>
              </a:solidFill>
            </a:endParaRPr>
          </a:p>
        </p:txBody>
      </p:sp>
      <p:sp>
        <p:nvSpPr>
          <p:cNvPr id="3" name="TextBox 2"/>
          <p:cNvSpPr txBox="1"/>
          <p:nvPr/>
        </p:nvSpPr>
        <p:spPr>
          <a:xfrm>
            <a:off x="10540457" y="1903992"/>
            <a:ext cx="717571" cy="17440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000000"/>
              </a:solidFill>
              <a:effectLst/>
              <a:uLnTx/>
              <a:uFillTx/>
              <a:latin typeface="Helvetica Neue Light"/>
              <a:ea typeface="Helvetica Neue Light"/>
              <a:sym typeface="Helvetica Neue Light"/>
            </a:endParaRPr>
          </a:p>
        </p:txBody>
      </p:sp>
      <p:sp>
        <p:nvSpPr>
          <p:cNvPr id="7" name="TextBox 6"/>
          <p:cNvSpPr txBox="1"/>
          <p:nvPr/>
        </p:nvSpPr>
        <p:spPr>
          <a:xfrm>
            <a:off x="9758731" y="2354830"/>
            <a:ext cx="1048661" cy="18979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Helvetica Neue Light"/>
              <a:ea typeface="Helvetica Neue Light"/>
              <a:sym typeface="Helvetica Neue Light"/>
            </a:endParaRPr>
          </a:p>
        </p:txBody>
      </p:sp>
      <p:sp>
        <p:nvSpPr>
          <p:cNvPr id="8" name="TextBox 7"/>
          <p:cNvSpPr txBox="1"/>
          <p:nvPr/>
        </p:nvSpPr>
        <p:spPr>
          <a:xfrm>
            <a:off x="533400" y="1472357"/>
            <a:ext cx="10968038" cy="46679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spAutoFit/>
          </a:body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3000" b="1" i="0" u="none" strike="noStrike" kern="0" cap="none" spc="0" normalizeH="0" baseline="0" noProof="0" dirty="0">
                <a:ln>
                  <a:noFill/>
                </a:ln>
                <a:solidFill>
                  <a:srgbClr val="000000">
                    <a:lumMod val="65000"/>
                    <a:lumOff val="35000"/>
                  </a:srgbClr>
                </a:solidFill>
                <a:effectLst/>
                <a:uLnTx/>
                <a:uFillTx/>
                <a:latin typeface="Helvetica Neue Light"/>
                <a:ea typeface="Helvetica Neue Light"/>
                <a:sym typeface="Helvetica Neue Light"/>
              </a:rPr>
              <a:t>Succession Planning and Vacancies</a:t>
            </a:r>
          </a:p>
          <a:p>
            <a:pPr marL="428625" marR="0" lvl="0" indent="-428625" algn="l" defTabSz="412750" rtl="0" eaLnBrk="1" fontAlgn="auto" latinLnBrk="0" hangingPunct="0">
              <a:lnSpc>
                <a:spcPct val="100000"/>
              </a:lnSpc>
              <a:spcBef>
                <a:spcPts val="0"/>
              </a:spcBef>
              <a:spcAft>
                <a:spcPts val="0"/>
              </a:spcAft>
              <a:buClrTx/>
              <a:buSzTx/>
              <a:buFont typeface="Arial" charset="0"/>
              <a:buChar char="•"/>
              <a:tabLst/>
              <a:defRPr/>
            </a:pPr>
            <a:r>
              <a:rPr kumimoji="0" lang="en-US" sz="3000" b="0" i="0" u="none" strike="noStrike" kern="0" cap="none" spc="0" normalizeH="0" baseline="0" noProof="0" dirty="0">
                <a:ln>
                  <a:noFill/>
                </a:ln>
                <a:solidFill>
                  <a:srgbClr val="000000">
                    <a:lumMod val="65000"/>
                    <a:lumOff val="35000"/>
                  </a:srgbClr>
                </a:solidFill>
                <a:effectLst/>
                <a:uLnTx/>
                <a:uFillTx/>
                <a:latin typeface="Helvetica Neue Light"/>
                <a:ea typeface="Helvetica Neue Light"/>
                <a:sym typeface="Helvetica Neue Light"/>
              </a:rPr>
              <a:t>We don’t have to replace the person, just replace the ”high priority” (Q1 and Q2) time left vacant</a:t>
            </a:r>
          </a:p>
          <a:p>
            <a:pPr marL="428625" marR="0" lvl="0" indent="-428625" algn="l" defTabSz="412750" rtl="0" eaLnBrk="1" fontAlgn="auto" latinLnBrk="0" hangingPunct="0">
              <a:lnSpc>
                <a:spcPct val="100000"/>
              </a:lnSpc>
              <a:spcBef>
                <a:spcPts val="0"/>
              </a:spcBef>
              <a:spcAft>
                <a:spcPts val="0"/>
              </a:spcAft>
              <a:buClrTx/>
              <a:buSzTx/>
              <a:buFont typeface="Arial" charset="0"/>
              <a:buChar char="•"/>
              <a:tabLst/>
              <a:defRPr/>
            </a:pPr>
            <a:r>
              <a:rPr kumimoji="0" lang="en-US" sz="3000" b="0" i="0" u="none" strike="noStrike" kern="0" cap="none" spc="0" normalizeH="0" baseline="0" noProof="0" dirty="0">
                <a:ln>
                  <a:noFill/>
                </a:ln>
                <a:solidFill>
                  <a:srgbClr val="000000">
                    <a:lumMod val="65000"/>
                    <a:lumOff val="35000"/>
                  </a:srgbClr>
                </a:solidFill>
                <a:effectLst/>
                <a:uLnTx/>
                <a:uFillTx/>
                <a:latin typeface="Helvetica Neue Light"/>
                <a:ea typeface="Helvetica Neue Light"/>
                <a:sym typeface="Helvetica Neue Light"/>
              </a:rPr>
              <a:t>Take advantage of natural attrition</a:t>
            </a:r>
          </a:p>
          <a:p>
            <a:pPr marL="428625" marR="0" lvl="0" indent="-428625" algn="l" defTabSz="412750" rtl="0" eaLnBrk="1" fontAlgn="auto" latinLnBrk="0" hangingPunct="0">
              <a:lnSpc>
                <a:spcPct val="100000"/>
              </a:lnSpc>
              <a:spcBef>
                <a:spcPts val="0"/>
              </a:spcBef>
              <a:spcAft>
                <a:spcPts val="0"/>
              </a:spcAft>
              <a:buClrTx/>
              <a:buSzTx/>
              <a:buFont typeface="Arial" charset="0"/>
              <a:buChar char="•"/>
              <a:tabLst/>
              <a:defRPr/>
            </a:pPr>
            <a:endParaRPr kumimoji="0" lang="en-US" sz="3000" b="0" i="0" u="none" strike="noStrike" kern="0" cap="none" spc="0" normalizeH="0" baseline="0" noProof="0" dirty="0">
              <a:ln>
                <a:noFill/>
              </a:ln>
              <a:solidFill>
                <a:srgbClr val="000000">
                  <a:lumMod val="65000"/>
                  <a:lumOff val="35000"/>
                </a:srgbClr>
              </a:solidFill>
              <a:effectLst/>
              <a:uLnTx/>
              <a:uFillTx/>
              <a:latin typeface="Helvetica Neue Light"/>
              <a:ea typeface="Helvetica Neue Light"/>
              <a:sym typeface="Helvetica Neue Light"/>
            </a:endParaRPr>
          </a:p>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3000" b="1" i="0" u="none" strike="noStrike" kern="0" cap="none" spc="0" normalizeH="0" baseline="0" noProof="0" dirty="0">
                <a:ln>
                  <a:noFill/>
                </a:ln>
                <a:solidFill>
                  <a:srgbClr val="000000">
                    <a:lumMod val="65000"/>
                    <a:lumOff val="35000"/>
                  </a:srgbClr>
                </a:solidFill>
                <a:effectLst/>
                <a:uLnTx/>
                <a:uFillTx/>
                <a:latin typeface="Helvetica Neue Light"/>
                <a:ea typeface="Helvetica Neue Light"/>
                <a:sym typeface="Helvetica Neue Light"/>
              </a:rPr>
              <a:t>Talent Management</a:t>
            </a:r>
          </a:p>
          <a:p>
            <a:pPr marL="428625" marR="0" lvl="0" indent="-428625" algn="l" defTabSz="412750" rtl="0" eaLnBrk="1" fontAlgn="auto" latinLnBrk="0" hangingPunct="0">
              <a:lnSpc>
                <a:spcPct val="100000"/>
              </a:lnSpc>
              <a:spcBef>
                <a:spcPts val="0"/>
              </a:spcBef>
              <a:spcAft>
                <a:spcPts val="0"/>
              </a:spcAft>
              <a:buClrTx/>
              <a:buSzTx/>
              <a:buFont typeface="Arial" charset="0"/>
              <a:buChar char="•"/>
              <a:tabLst/>
              <a:defRPr/>
            </a:pPr>
            <a:r>
              <a:rPr kumimoji="0" lang="en-US" sz="3000" b="0" i="0" u="none" strike="noStrike" kern="0" cap="none" spc="0" normalizeH="0" baseline="0" noProof="0" dirty="0">
                <a:ln>
                  <a:noFill/>
                </a:ln>
                <a:solidFill>
                  <a:srgbClr val="000000">
                    <a:lumMod val="65000"/>
                    <a:lumOff val="35000"/>
                  </a:srgbClr>
                </a:solidFill>
                <a:effectLst/>
                <a:uLnTx/>
                <a:uFillTx/>
                <a:latin typeface="Helvetica Neue Light"/>
                <a:ea typeface="Helvetica Neue Light"/>
                <a:sym typeface="Helvetica Neue Light"/>
              </a:rPr>
              <a:t>Identify talented staff who are currently serving “lesser aligned” programs (Q3 and Q4), and reassign their time</a:t>
            </a:r>
          </a:p>
          <a:p>
            <a:pPr marL="428625" marR="0" lvl="2" indent="-428625" algn="l" defTabSz="412750" rtl="0" eaLnBrk="1" fontAlgn="auto" latinLnBrk="0" hangingPunct="0">
              <a:lnSpc>
                <a:spcPct val="100000"/>
              </a:lnSpc>
              <a:spcBef>
                <a:spcPts val="0"/>
              </a:spcBef>
              <a:spcAft>
                <a:spcPts val="0"/>
              </a:spcAft>
              <a:buClrTx/>
              <a:buSzTx/>
              <a:buFont typeface="Arial" charset="0"/>
              <a:buChar char="•"/>
              <a:tabLst/>
              <a:defRPr/>
            </a:pPr>
            <a:r>
              <a:rPr kumimoji="0" lang="en-US" sz="3000" b="0" i="0" u="none" strike="noStrike" kern="0" cap="none" spc="0" normalizeH="0" baseline="0" noProof="0" dirty="0">
                <a:ln>
                  <a:noFill/>
                </a:ln>
                <a:solidFill>
                  <a:srgbClr val="000000">
                    <a:lumMod val="65000"/>
                    <a:lumOff val="35000"/>
                  </a:srgbClr>
                </a:solidFill>
                <a:effectLst/>
                <a:uLnTx/>
                <a:uFillTx/>
                <a:latin typeface="Helvetica Neue Light"/>
                <a:ea typeface="Helvetica Neue Light"/>
                <a:sym typeface="Helvetica Neue Light"/>
              </a:rPr>
              <a:t>Fill vacancies left open in high priority programs</a:t>
            </a:r>
          </a:p>
          <a:p>
            <a:pPr marL="0" marR="0" lvl="0" indent="0" algn="l" defTabSz="412750" rtl="0" eaLnBrk="1" fontAlgn="auto" latinLnBrk="0" hangingPunct="0">
              <a:lnSpc>
                <a:spcPct val="100000"/>
              </a:lnSpc>
              <a:spcBef>
                <a:spcPts val="0"/>
              </a:spcBef>
              <a:spcAft>
                <a:spcPts val="0"/>
              </a:spcAft>
              <a:buClrTx/>
              <a:buSzTx/>
              <a:buFontTx/>
              <a:buNone/>
              <a:tabLst/>
              <a:defRPr/>
            </a:pPr>
            <a:endParaRPr kumimoji="0" lang="en-US" sz="3000" b="1" i="0" u="none" strike="noStrike" kern="0" cap="none" spc="0" normalizeH="0" baseline="0" noProof="0" dirty="0">
              <a:ln>
                <a:noFill/>
              </a:ln>
              <a:solidFill>
                <a:srgbClr val="000000"/>
              </a:solidFill>
              <a:effectLst/>
              <a:uLnTx/>
              <a:uFillTx/>
              <a:latin typeface="Helvetica Neue Light"/>
              <a:ea typeface="Helvetica Neue Light"/>
              <a:sym typeface="Helvetica Neue Light"/>
            </a:endParaRPr>
          </a:p>
        </p:txBody>
      </p:sp>
    </p:spTree>
    <p:extLst>
      <p:ext uri="{BB962C8B-B14F-4D97-AF65-F5344CB8AC3E}">
        <p14:creationId xmlns:p14="http://schemas.microsoft.com/office/powerpoint/2010/main" val="1833317039"/>
      </p:ext>
    </p:extLst>
  </p:cSld>
  <p:clrMapOvr>
    <a:masterClrMapping/>
  </p:clrMapOvr>
  <p:transition spd="slow">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D9C215-4EB2-1E4B-B66E-032B263EBFB2}"/>
              </a:ext>
            </a:extLst>
          </p:cNvPr>
          <p:cNvPicPr>
            <a:picLocks noChangeAspect="1"/>
          </p:cNvPicPr>
          <p:nvPr/>
        </p:nvPicPr>
        <p:blipFill rotWithShape="1">
          <a:blip r:embed="rId3">
            <a:alphaModFix amt="20000"/>
          </a:blip>
          <a:srcRect l="7319"/>
          <a:stretch/>
        </p:blipFill>
        <p:spPr>
          <a:xfrm>
            <a:off x="0" y="0"/>
            <a:ext cx="12192000" cy="6858000"/>
          </a:xfrm>
          <a:prstGeom prst="rect">
            <a:avLst/>
          </a:prstGeom>
          <a:effectLst>
            <a:outerShdw blurRad="50800" dist="50800" dir="5400000" algn="ctr" rotWithShape="0">
              <a:schemeClr val="accent5">
                <a:lumMod val="40000"/>
                <a:lumOff val="60000"/>
                <a:alpha val="58000"/>
              </a:schemeClr>
            </a:outerShdw>
          </a:effectLst>
        </p:spPr>
      </p:pic>
      <p:sp>
        <p:nvSpPr>
          <p:cNvPr id="15" name="Shape 167">
            <a:extLst>
              <a:ext uri="{FF2B5EF4-FFF2-40B4-BE49-F238E27FC236}">
                <a16:creationId xmlns:a16="http://schemas.microsoft.com/office/drawing/2014/main" id="{5AB78070-C089-4740-BF41-B3931DB02C89}"/>
              </a:ext>
            </a:extLst>
          </p:cNvPr>
          <p:cNvSpPr txBox="1">
            <a:spLocks/>
          </p:cNvSpPr>
          <p:nvPr/>
        </p:nvSpPr>
        <p:spPr>
          <a:xfrm>
            <a:off x="536575" y="676275"/>
            <a:ext cx="11118850" cy="984250"/>
          </a:xfrm>
          <a:prstGeom prst="rect">
            <a:avLst/>
          </a:prstGeom>
          <a:effectLst/>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7030A0"/>
                </a:solidFill>
                <a:effectLst>
                  <a:outerShdw blurRad="50800" dist="38100" dir="2700000" algn="tl" rotWithShape="0">
                    <a:prstClr val="black">
                      <a:alpha val="40000"/>
                    </a:prstClr>
                  </a:outerShdw>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Taking Action on Your PBB Data:</a:t>
            </a:r>
          </a:p>
        </p:txBody>
      </p:sp>
      <p:sp>
        <p:nvSpPr>
          <p:cNvPr id="2" name="Rounded Rectangle 1">
            <a:extLst>
              <a:ext uri="{FF2B5EF4-FFF2-40B4-BE49-F238E27FC236}">
                <a16:creationId xmlns:a16="http://schemas.microsoft.com/office/drawing/2014/main" id="{0FCB32AD-BD62-1749-AAEA-EF8AFD719446}"/>
              </a:ext>
            </a:extLst>
          </p:cNvPr>
          <p:cNvSpPr/>
          <p:nvPr/>
        </p:nvSpPr>
        <p:spPr>
          <a:xfrm>
            <a:off x="957943" y="2336800"/>
            <a:ext cx="3120571" cy="407851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8EA811FE-D60F-FC41-8EDA-2AF3DD9FCDB9}"/>
              </a:ext>
            </a:extLst>
          </p:cNvPr>
          <p:cNvSpPr txBox="1"/>
          <p:nvPr/>
        </p:nvSpPr>
        <p:spPr>
          <a:xfrm>
            <a:off x="1201053" y="1582058"/>
            <a:ext cx="2634346"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Basic Program Attributes: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What characteristics of programs would make the best opportunities?</a:t>
            </a:r>
          </a:p>
        </p:txBody>
      </p:sp>
      <p:cxnSp>
        <p:nvCxnSpPr>
          <p:cNvPr id="6" name="Straight Arrow Connector 5">
            <a:extLst>
              <a:ext uri="{FF2B5EF4-FFF2-40B4-BE49-F238E27FC236}">
                <a16:creationId xmlns:a16="http://schemas.microsoft.com/office/drawing/2014/main" id="{9D5E025C-6B11-CC47-8358-A65EB25D52B7}"/>
              </a:ext>
            </a:extLst>
          </p:cNvPr>
          <p:cNvCxnSpPr/>
          <p:nvPr/>
        </p:nvCxnSpPr>
        <p:spPr>
          <a:xfrm>
            <a:off x="1473198" y="2960914"/>
            <a:ext cx="209005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DD24285-E35E-D543-AF6F-6ADD9FF35CE0}"/>
              </a:ext>
            </a:extLst>
          </p:cNvPr>
          <p:cNvSpPr txBox="1"/>
          <p:nvPr/>
        </p:nvSpPr>
        <p:spPr>
          <a:xfrm>
            <a:off x="1411172" y="2518228"/>
            <a:ext cx="2214112" cy="3048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Cost Recovery</a:t>
            </a:r>
          </a:p>
        </p:txBody>
      </p:sp>
      <p:sp>
        <p:nvSpPr>
          <p:cNvPr id="8" name="Oval 7">
            <a:extLst>
              <a:ext uri="{FF2B5EF4-FFF2-40B4-BE49-F238E27FC236}">
                <a16:creationId xmlns:a16="http://schemas.microsoft.com/office/drawing/2014/main" id="{7F8412FD-920E-F943-BE5C-28390534FBEF}"/>
              </a:ext>
            </a:extLst>
          </p:cNvPr>
          <p:cNvSpPr/>
          <p:nvPr/>
        </p:nvSpPr>
        <p:spPr>
          <a:xfrm>
            <a:off x="1712689" y="2866570"/>
            <a:ext cx="232228" cy="2082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3E96CEE5-CA7B-4247-A532-4C61C8E1E51C}"/>
              </a:ext>
            </a:extLst>
          </p:cNvPr>
          <p:cNvSpPr txBox="1"/>
          <p:nvPr/>
        </p:nvSpPr>
        <p:spPr>
          <a:xfrm>
            <a:off x="1201053" y="2986257"/>
            <a:ext cx="54429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Low</a:t>
            </a:r>
          </a:p>
        </p:txBody>
      </p:sp>
      <p:sp>
        <p:nvSpPr>
          <p:cNvPr id="23" name="TextBox 22">
            <a:extLst>
              <a:ext uri="{FF2B5EF4-FFF2-40B4-BE49-F238E27FC236}">
                <a16:creationId xmlns:a16="http://schemas.microsoft.com/office/drawing/2014/main" id="{F989E05F-4487-AF45-A00B-CB8DCD6E2FDA}"/>
              </a:ext>
            </a:extLst>
          </p:cNvPr>
          <p:cNvSpPr txBox="1"/>
          <p:nvPr/>
        </p:nvSpPr>
        <p:spPr>
          <a:xfrm>
            <a:off x="3291110" y="2981848"/>
            <a:ext cx="54429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High</a:t>
            </a:r>
          </a:p>
        </p:txBody>
      </p:sp>
      <p:grpSp>
        <p:nvGrpSpPr>
          <p:cNvPr id="24" name="Group 23">
            <a:extLst>
              <a:ext uri="{FF2B5EF4-FFF2-40B4-BE49-F238E27FC236}">
                <a16:creationId xmlns:a16="http://schemas.microsoft.com/office/drawing/2014/main" id="{64266D18-61AC-004E-A335-BEB9EE02F9C9}"/>
              </a:ext>
            </a:extLst>
          </p:cNvPr>
          <p:cNvGrpSpPr/>
          <p:nvPr/>
        </p:nvGrpSpPr>
        <p:grpSpPr>
          <a:xfrm>
            <a:off x="9547797" y="930275"/>
            <a:ext cx="2148114" cy="476249"/>
            <a:chOff x="9878449" y="762985"/>
            <a:chExt cx="2148114" cy="476249"/>
          </a:xfrm>
        </p:grpSpPr>
        <p:sp>
          <p:nvSpPr>
            <p:cNvPr id="26" name="TextBox 25">
              <a:extLst>
                <a:ext uri="{FF2B5EF4-FFF2-40B4-BE49-F238E27FC236}">
                  <a16:creationId xmlns:a16="http://schemas.microsoft.com/office/drawing/2014/main" id="{7C99788F-E436-EB41-AD0B-05E2B99B7F8D}"/>
                </a:ext>
              </a:extLst>
            </p:cNvPr>
            <p:cNvSpPr txBox="1"/>
            <p:nvPr/>
          </p:nvSpPr>
          <p:spPr>
            <a:xfrm>
              <a:off x="9878449" y="842091"/>
              <a:ext cx="2148114" cy="318036"/>
            </a:xfrm>
            <a:prstGeom prst="rect">
              <a:avLst/>
            </a:prstGeom>
            <a:solidFill>
              <a:srgbClr val="0070C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Narrow" panose="020B0604020202020204" pitchFamily="34" charset="0"/>
                  <a:ea typeface="Helvetica Neue Thin" panose="020B0403020202020204" pitchFamily="34" charset="0"/>
                  <a:cs typeface="Arial Narrow" panose="020B0604020202020204" pitchFamily="34" charset="0"/>
                  <a:sym typeface="Helvetica Neue Light"/>
                </a:rPr>
                <a:t>Service Levels</a:t>
              </a:r>
            </a:p>
          </p:txBody>
        </p:sp>
        <p:sp>
          <p:nvSpPr>
            <p:cNvPr id="27" name="Rectangle 26">
              <a:extLst>
                <a:ext uri="{FF2B5EF4-FFF2-40B4-BE49-F238E27FC236}">
                  <a16:creationId xmlns:a16="http://schemas.microsoft.com/office/drawing/2014/main" id="{E2AD2500-6F4D-C541-AB67-494B39887372}"/>
                </a:ext>
              </a:extLst>
            </p:cNvPr>
            <p:cNvSpPr/>
            <p:nvPr/>
          </p:nvSpPr>
          <p:spPr>
            <a:xfrm>
              <a:off x="10252763" y="762985"/>
              <a:ext cx="1399487" cy="476249"/>
            </a:xfrm>
            <a:prstGeom prst="rect">
              <a:avLst/>
            </a:prstGeom>
            <a:noFill/>
          </p:spPr>
          <p:txBody>
            <a:bodyPr wrap="none" lIns="91440" tIns="45720" rIns="91440" bIns="4572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noFill/>
                    <a:prstDash val="solid"/>
                  </a:ln>
                  <a:solidFill>
                    <a:srgbClr val="0070C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PBB Blue Print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2700">
                    <a:noFill/>
                    <a:prstDash val="solid"/>
                  </a:ln>
                  <a:solidFill>
                    <a:srgbClr val="00206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Opportunity Area</a:t>
              </a:r>
            </a:p>
          </p:txBody>
        </p:sp>
      </p:grpSp>
      <p:cxnSp>
        <p:nvCxnSpPr>
          <p:cNvPr id="32" name="Straight Arrow Connector 31">
            <a:extLst>
              <a:ext uri="{FF2B5EF4-FFF2-40B4-BE49-F238E27FC236}">
                <a16:creationId xmlns:a16="http://schemas.microsoft.com/office/drawing/2014/main" id="{1C55C20F-1307-B847-875D-993DFDA84E9D}"/>
              </a:ext>
            </a:extLst>
          </p:cNvPr>
          <p:cNvCxnSpPr/>
          <p:nvPr/>
        </p:nvCxnSpPr>
        <p:spPr>
          <a:xfrm>
            <a:off x="1473198" y="3896972"/>
            <a:ext cx="209005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9C505745-3409-6B4A-8640-FC851455D840}"/>
              </a:ext>
            </a:extLst>
          </p:cNvPr>
          <p:cNvSpPr txBox="1"/>
          <p:nvPr/>
        </p:nvSpPr>
        <p:spPr>
          <a:xfrm>
            <a:off x="1411172" y="3454286"/>
            <a:ext cx="2214112" cy="3048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Degree of Mandate</a:t>
            </a:r>
          </a:p>
        </p:txBody>
      </p:sp>
      <p:sp>
        <p:nvSpPr>
          <p:cNvPr id="38" name="TextBox 37">
            <a:extLst>
              <a:ext uri="{FF2B5EF4-FFF2-40B4-BE49-F238E27FC236}">
                <a16:creationId xmlns:a16="http://schemas.microsoft.com/office/drawing/2014/main" id="{F9950497-697F-C748-86F6-C7D278C0B9EB}"/>
              </a:ext>
            </a:extLst>
          </p:cNvPr>
          <p:cNvSpPr txBox="1"/>
          <p:nvPr/>
        </p:nvSpPr>
        <p:spPr>
          <a:xfrm>
            <a:off x="1201053" y="3922315"/>
            <a:ext cx="54429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Low</a:t>
            </a:r>
          </a:p>
        </p:txBody>
      </p:sp>
      <p:sp>
        <p:nvSpPr>
          <p:cNvPr id="39" name="TextBox 38">
            <a:extLst>
              <a:ext uri="{FF2B5EF4-FFF2-40B4-BE49-F238E27FC236}">
                <a16:creationId xmlns:a16="http://schemas.microsoft.com/office/drawing/2014/main" id="{CDF7BA1B-33B3-9240-B93D-BA27E11FD5E7}"/>
              </a:ext>
            </a:extLst>
          </p:cNvPr>
          <p:cNvSpPr txBox="1"/>
          <p:nvPr/>
        </p:nvSpPr>
        <p:spPr>
          <a:xfrm>
            <a:off x="3291110" y="3917906"/>
            <a:ext cx="54429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High</a:t>
            </a:r>
          </a:p>
        </p:txBody>
      </p:sp>
      <p:cxnSp>
        <p:nvCxnSpPr>
          <p:cNvPr id="40" name="Straight Arrow Connector 39">
            <a:extLst>
              <a:ext uri="{FF2B5EF4-FFF2-40B4-BE49-F238E27FC236}">
                <a16:creationId xmlns:a16="http://schemas.microsoft.com/office/drawing/2014/main" id="{0DC4D23D-A8AF-864E-A183-DE06BC3E037B}"/>
              </a:ext>
            </a:extLst>
          </p:cNvPr>
          <p:cNvCxnSpPr/>
          <p:nvPr/>
        </p:nvCxnSpPr>
        <p:spPr>
          <a:xfrm>
            <a:off x="1473198" y="4863534"/>
            <a:ext cx="209005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68770DA9-046A-934F-86A7-BE3ED95C10F3}"/>
              </a:ext>
            </a:extLst>
          </p:cNvPr>
          <p:cNvSpPr txBox="1"/>
          <p:nvPr/>
        </p:nvSpPr>
        <p:spPr>
          <a:xfrm>
            <a:off x="1411172" y="4420848"/>
            <a:ext cx="2214112" cy="3048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Reliance from Users</a:t>
            </a:r>
          </a:p>
        </p:txBody>
      </p:sp>
      <p:sp>
        <p:nvSpPr>
          <p:cNvPr id="43" name="TextBox 42">
            <a:extLst>
              <a:ext uri="{FF2B5EF4-FFF2-40B4-BE49-F238E27FC236}">
                <a16:creationId xmlns:a16="http://schemas.microsoft.com/office/drawing/2014/main" id="{07134936-375C-5F48-BDD8-ECF87B654792}"/>
              </a:ext>
            </a:extLst>
          </p:cNvPr>
          <p:cNvSpPr txBox="1"/>
          <p:nvPr/>
        </p:nvSpPr>
        <p:spPr>
          <a:xfrm>
            <a:off x="1201053" y="4888877"/>
            <a:ext cx="54429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Low</a:t>
            </a:r>
          </a:p>
        </p:txBody>
      </p:sp>
      <p:sp>
        <p:nvSpPr>
          <p:cNvPr id="44" name="TextBox 43">
            <a:extLst>
              <a:ext uri="{FF2B5EF4-FFF2-40B4-BE49-F238E27FC236}">
                <a16:creationId xmlns:a16="http://schemas.microsoft.com/office/drawing/2014/main" id="{34B767D2-9956-7C4C-B256-579E75108015}"/>
              </a:ext>
            </a:extLst>
          </p:cNvPr>
          <p:cNvSpPr txBox="1"/>
          <p:nvPr/>
        </p:nvSpPr>
        <p:spPr>
          <a:xfrm>
            <a:off x="3291110" y="4884468"/>
            <a:ext cx="54429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High</a:t>
            </a:r>
          </a:p>
        </p:txBody>
      </p:sp>
      <p:cxnSp>
        <p:nvCxnSpPr>
          <p:cNvPr id="45" name="Straight Arrow Connector 44">
            <a:extLst>
              <a:ext uri="{FF2B5EF4-FFF2-40B4-BE49-F238E27FC236}">
                <a16:creationId xmlns:a16="http://schemas.microsoft.com/office/drawing/2014/main" id="{2A8C6CB7-079B-2945-A9F3-93C278D91867}"/>
              </a:ext>
            </a:extLst>
          </p:cNvPr>
          <p:cNvCxnSpPr/>
          <p:nvPr/>
        </p:nvCxnSpPr>
        <p:spPr>
          <a:xfrm>
            <a:off x="1473197" y="5854366"/>
            <a:ext cx="209005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540D6EB5-AB82-ED48-8173-AC364364293E}"/>
              </a:ext>
            </a:extLst>
          </p:cNvPr>
          <p:cNvSpPr txBox="1"/>
          <p:nvPr/>
        </p:nvSpPr>
        <p:spPr>
          <a:xfrm>
            <a:off x="1411171" y="5411680"/>
            <a:ext cx="2214112" cy="3048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Change in Demand</a:t>
            </a:r>
          </a:p>
        </p:txBody>
      </p:sp>
      <p:sp>
        <p:nvSpPr>
          <p:cNvPr id="47" name="Oval 46">
            <a:extLst>
              <a:ext uri="{FF2B5EF4-FFF2-40B4-BE49-F238E27FC236}">
                <a16:creationId xmlns:a16="http://schemas.microsoft.com/office/drawing/2014/main" id="{507D1640-4062-2E49-89E9-C342081BF43F}"/>
              </a:ext>
            </a:extLst>
          </p:cNvPr>
          <p:cNvSpPr/>
          <p:nvPr/>
        </p:nvSpPr>
        <p:spPr>
          <a:xfrm>
            <a:off x="1669143" y="5760022"/>
            <a:ext cx="232228" cy="2082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TextBox 47">
            <a:extLst>
              <a:ext uri="{FF2B5EF4-FFF2-40B4-BE49-F238E27FC236}">
                <a16:creationId xmlns:a16="http://schemas.microsoft.com/office/drawing/2014/main" id="{B67C12AA-0EE5-6B4B-B71F-80226654BC30}"/>
              </a:ext>
            </a:extLst>
          </p:cNvPr>
          <p:cNvSpPr txBox="1"/>
          <p:nvPr/>
        </p:nvSpPr>
        <p:spPr>
          <a:xfrm>
            <a:off x="1201052" y="5879709"/>
            <a:ext cx="54429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Low</a:t>
            </a:r>
          </a:p>
        </p:txBody>
      </p:sp>
      <p:sp>
        <p:nvSpPr>
          <p:cNvPr id="49" name="TextBox 48">
            <a:extLst>
              <a:ext uri="{FF2B5EF4-FFF2-40B4-BE49-F238E27FC236}">
                <a16:creationId xmlns:a16="http://schemas.microsoft.com/office/drawing/2014/main" id="{C99A2255-4955-204E-A344-2A0B839B45EE}"/>
              </a:ext>
            </a:extLst>
          </p:cNvPr>
          <p:cNvSpPr txBox="1"/>
          <p:nvPr/>
        </p:nvSpPr>
        <p:spPr>
          <a:xfrm>
            <a:off x="3291109" y="5875300"/>
            <a:ext cx="54429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High</a:t>
            </a:r>
          </a:p>
        </p:txBody>
      </p:sp>
      <p:sp>
        <p:nvSpPr>
          <p:cNvPr id="50" name="Rounded Rectangle 49">
            <a:extLst>
              <a:ext uri="{FF2B5EF4-FFF2-40B4-BE49-F238E27FC236}">
                <a16:creationId xmlns:a16="http://schemas.microsoft.com/office/drawing/2014/main" id="{71CA9F67-2AA0-024A-8A18-956F77DC817F}"/>
              </a:ext>
            </a:extLst>
          </p:cNvPr>
          <p:cNvSpPr/>
          <p:nvPr/>
        </p:nvSpPr>
        <p:spPr>
          <a:xfrm>
            <a:off x="5171050" y="2318601"/>
            <a:ext cx="3120571" cy="407851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2" name="Straight Arrow Connector 51">
            <a:extLst>
              <a:ext uri="{FF2B5EF4-FFF2-40B4-BE49-F238E27FC236}">
                <a16:creationId xmlns:a16="http://schemas.microsoft.com/office/drawing/2014/main" id="{6A567E53-6046-884F-87BE-269849A610B0}"/>
              </a:ext>
            </a:extLst>
          </p:cNvPr>
          <p:cNvCxnSpPr/>
          <p:nvPr/>
        </p:nvCxnSpPr>
        <p:spPr>
          <a:xfrm>
            <a:off x="5686305" y="2942715"/>
            <a:ext cx="209005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ECB9213E-B717-724D-8F39-53149E5B98FD}"/>
              </a:ext>
            </a:extLst>
          </p:cNvPr>
          <p:cNvSpPr txBox="1"/>
          <p:nvPr/>
        </p:nvSpPr>
        <p:spPr>
          <a:xfrm>
            <a:off x="5624279" y="2500029"/>
            <a:ext cx="2214112" cy="3048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Program Relevance</a:t>
            </a:r>
          </a:p>
        </p:txBody>
      </p:sp>
      <p:sp>
        <p:nvSpPr>
          <p:cNvPr id="55" name="TextBox 54">
            <a:extLst>
              <a:ext uri="{FF2B5EF4-FFF2-40B4-BE49-F238E27FC236}">
                <a16:creationId xmlns:a16="http://schemas.microsoft.com/office/drawing/2014/main" id="{2EE6194E-1B5D-BC4F-950B-0DAD6D076882}"/>
              </a:ext>
            </a:extLst>
          </p:cNvPr>
          <p:cNvSpPr txBox="1"/>
          <p:nvPr/>
        </p:nvSpPr>
        <p:spPr>
          <a:xfrm>
            <a:off x="5414160" y="2968058"/>
            <a:ext cx="54429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Low</a:t>
            </a:r>
          </a:p>
        </p:txBody>
      </p:sp>
      <p:sp>
        <p:nvSpPr>
          <p:cNvPr id="56" name="TextBox 55">
            <a:extLst>
              <a:ext uri="{FF2B5EF4-FFF2-40B4-BE49-F238E27FC236}">
                <a16:creationId xmlns:a16="http://schemas.microsoft.com/office/drawing/2014/main" id="{15180891-A8EE-C046-92DA-BA9CAA23C5F5}"/>
              </a:ext>
            </a:extLst>
          </p:cNvPr>
          <p:cNvSpPr txBox="1"/>
          <p:nvPr/>
        </p:nvSpPr>
        <p:spPr>
          <a:xfrm>
            <a:off x="7504217" y="2963649"/>
            <a:ext cx="54429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05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High</a:t>
            </a:r>
          </a:p>
        </p:txBody>
      </p:sp>
      <p:cxnSp>
        <p:nvCxnSpPr>
          <p:cNvPr id="57" name="Straight Arrow Connector 56">
            <a:extLst>
              <a:ext uri="{FF2B5EF4-FFF2-40B4-BE49-F238E27FC236}">
                <a16:creationId xmlns:a16="http://schemas.microsoft.com/office/drawing/2014/main" id="{D5A8D248-1673-9C49-934B-A181D35D02B9}"/>
              </a:ext>
            </a:extLst>
          </p:cNvPr>
          <p:cNvCxnSpPr/>
          <p:nvPr/>
        </p:nvCxnSpPr>
        <p:spPr>
          <a:xfrm>
            <a:off x="5686305" y="3878773"/>
            <a:ext cx="209005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6FA3D183-752C-2C4C-AC84-DA48170717CF}"/>
              </a:ext>
            </a:extLst>
          </p:cNvPr>
          <p:cNvSpPr txBox="1"/>
          <p:nvPr/>
        </p:nvSpPr>
        <p:spPr>
          <a:xfrm>
            <a:off x="5624279" y="3436087"/>
            <a:ext cx="2214112" cy="3048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Total Program Cost</a:t>
            </a:r>
          </a:p>
        </p:txBody>
      </p:sp>
      <p:sp>
        <p:nvSpPr>
          <p:cNvPr id="59" name="Oval 58">
            <a:extLst>
              <a:ext uri="{FF2B5EF4-FFF2-40B4-BE49-F238E27FC236}">
                <a16:creationId xmlns:a16="http://schemas.microsoft.com/office/drawing/2014/main" id="{68383ED8-7A01-4A40-8483-8D3F90AA792B}"/>
              </a:ext>
            </a:extLst>
          </p:cNvPr>
          <p:cNvSpPr/>
          <p:nvPr/>
        </p:nvSpPr>
        <p:spPr>
          <a:xfrm>
            <a:off x="7159507" y="3784429"/>
            <a:ext cx="232228" cy="2082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TextBox 59">
            <a:extLst>
              <a:ext uri="{FF2B5EF4-FFF2-40B4-BE49-F238E27FC236}">
                <a16:creationId xmlns:a16="http://schemas.microsoft.com/office/drawing/2014/main" id="{9B212590-B431-DA48-9A40-7203E62E3D4A}"/>
              </a:ext>
            </a:extLst>
          </p:cNvPr>
          <p:cNvSpPr txBox="1"/>
          <p:nvPr/>
        </p:nvSpPr>
        <p:spPr>
          <a:xfrm>
            <a:off x="5414160" y="3904116"/>
            <a:ext cx="54429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Low</a:t>
            </a:r>
          </a:p>
        </p:txBody>
      </p:sp>
      <p:sp>
        <p:nvSpPr>
          <p:cNvPr id="61" name="TextBox 60">
            <a:extLst>
              <a:ext uri="{FF2B5EF4-FFF2-40B4-BE49-F238E27FC236}">
                <a16:creationId xmlns:a16="http://schemas.microsoft.com/office/drawing/2014/main" id="{8B5B0B8E-996D-8944-A2AD-E69A9B67BF85}"/>
              </a:ext>
            </a:extLst>
          </p:cNvPr>
          <p:cNvSpPr txBox="1"/>
          <p:nvPr/>
        </p:nvSpPr>
        <p:spPr>
          <a:xfrm>
            <a:off x="7504217" y="3899707"/>
            <a:ext cx="54429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High</a:t>
            </a:r>
          </a:p>
        </p:txBody>
      </p:sp>
      <p:cxnSp>
        <p:nvCxnSpPr>
          <p:cNvPr id="62" name="Straight Arrow Connector 61">
            <a:extLst>
              <a:ext uri="{FF2B5EF4-FFF2-40B4-BE49-F238E27FC236}">
                <a16:creationId xmlns:a16="http://schemas.microsoft.com/office/drawing/2014/main" id="{32E2A541-0BA4-9E4D-8643-FF39EC3EFCD1}"/>
              </a:ext>
            </a:extLst>
          </p:cNvPr>
          <p:cNvCxnSpPr/>
          <p:nvPr/>
        </p:nvCxnSpPr>
        <p:spPr>
          <a:xfrm>
            <a:off x="5686305" y="4845335"/>
            <a:ext cx="209005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FF54772A-0CEE-E548-ACFE-EBD331493811}"/>
              </a:ext>
            </a:extLst>
          </p:cNvPr>
          <p:cNvSpPr txBox="1"/>
          <p:nvPr/>
        </p:nvSpPr>
        <p:spPr>
          <a:xfrm>
            <a:off x="5624279" y="4402649"/>
            <a:ext cx="2214112" cy="3048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Workload (FTE?)</a:t>
            </a:r>
          </a:p>
        </p:txBody>
      </p:sp>
      <p:sp>
        <p:nvSpPr>
          <p:cNvPr id="65" name="TextBox 64">
            <a:extLst>
              <a:ext uri="{FF2B5EF4-FFF2-40B4-BE49-F238E27FC236}">
                <a16:creationId xmlns:a16="http://schemas.microsoft.com/office/drawing/2014/main" id="{DF444426-2268-5342-8E7A-500D31503FE1}"/>
              </a:ext>
            </a:extLst>
          </p:cNvPr>
          <p:cNvSpPr txBox="1"/>
          <p:nvPr/>
        </p:nvSpPr>
        <p:spPr>
          <a:xfrm>
            <a:off x="5414160" y="4870678"/>
            <a:ext cx="54429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Low</a:t>
            </a:r>
          </a:p>
        </p:txBody>
      </p:sp>
      <p:sp>
        <p:nvSpPr>
          <p:cNvPr id="66" name="TextBox 65">
            <a:extLst>
              <a:ext uri="{FF2B5EF4-FFF2-40B4-BE49-F238E27FC236}">
                <a16:creationId xmlns:a16="http://schemas.microsoft.com/office/drawing/2014/main" id="{4423383E-DBFE-2B4A-8720-40983B36C15C}"/>
              </a:ext>
            </a:extLst>
          </p:cNvPr>
          <p:cNvSpPr txBox="1"/>
          <p:nvPr/>
        </p:nvSpPr>
        <p:spPr>
          <a:xfrm>
            <a:off x="7504217" y="4866269"/>
            <a:ext cx="54429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High</a:t>
            </a:r>
          </a:p>
        </p:txBody>
      </p:sp>
      <p:cxnSp>
        <p:nvCxnSpPr>
          <p:cNvPr id="67" name="Straight Arrow Connector 66">
            <a:extLst>
              <a:ext uri="{FF2B5EF4-FFF2-40B4-BE49-F238E27FC236}">
                <a16:creationId xmlns:a16="http://schemas.microsoft.com/office/drawing/2014/main" id="{A29AC3B2-0179-154D-A560-CB8984E6C5B8}"/>
              </a:ext>
            </a:extLst>
          </p:cNvPr>
          <p:cNvCxnSpPr/>
          <p:nvPr/>
        </p:nvCxnSpPr>
        <p:spPr>
          <a:xfrm>
            <a:off x="5686304" y="5836167"/>
            <a:ext cx="209005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F99C4EFA-0271-0142-ABBE-F0A44B1E1F94}"/>
              </a:ext>
            </a:extLst>
          </p:cNvPr>
          <p:cNvSpPr txBox="1"/>
          <p:nvPr/>
        </p:nvSpPr>
        <p:spPr>
          <a:xfrm>
            <a:off x="5624278" y="5393481"/>
            <a:ext cx="2214112" cy="3048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Political Sensitivity?</a:t>
            </a:r>
          </a:p>
        </p:txBody>
      </p:sp>
      <p:sp>
        <p:nvSpPr>
          <p:cNvPr id="70" name="TextBox 69">
            <a:extLst>
              <a:ext uri="{FF2B5EF4-FFF2-40B4-BE49-F238E27FC236}">
                <a16:creationId xmlns:a16="http://schemas.microsoft.com/office/drawing/2014/main" id="{295B074C-C5EC-054E-8C2D-84B0EDF17095}"/>
              </a:ext>
            </a:extLst>
          </p:cNvPr>
          <p:cNvSpPr txBox="1"/>
          <p:nvPr/>
        </p:nvSpPr>
        <p:spPr>
          <a:xfrm>
            <a:off x="5414159" y="5861510"/>
            <a:ext cx="54429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Low</a:t>
            </a:r>
          </a:p>
        </p:txBody>
      </p:sp>
      <p:sp>
        <p:nvSpPr>
          <p:cNvPr id="71" name="TextBox 70">
            <a:extLst>
              <a:ext uri="{FF2B5EF4-FFF2-40B4-BE49-F238E27FC236}">
                <a16:creationId xmlns:a16="http://schemas.microsoft.com/office/drawing/2014/main" id="{C17E0BEE-E815-B240-B476-D7F4C9626C84}"/>
              </a:ext>
            </a:extLst>
          </p:cNvPr>
          <p:cNvSpPr txBox="1"/>
          <p:nvPr/>
        </p:nvSpPr>
        <p:spPr>
          <a:xfrm>
            <a:off x="7504216" y="5857101"/>
            <a:ext cx="54429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High</a:t>
            </a:r>
          </a:p>
        </p:txBody>
      </p:sp>
      <p:sp>
        <p:nvSpPr>
          <p:cNvPr id="73" name="TextBox 72">
            <a:extLst>
              <a:ext uri="{FF2B5EF4-FFF2-40B4-BE49-F238E27FC236}">
                <a16:creationId xmlns:a16="http://schemas.microsoft.com/office/drawing/2014/main" id="{9FF1B7D3-AF85-3D46-AC80-E495D43D1F10}"/>
              </a:ext>
            </a:extLst>
          </p:cNvPr>
          <p:cNvSpPr txBox="1"/>
          <p:nvPr/>
        </p:nvSpPr>
        <p:spPr>
          <a:xfrm>
            <a:off x="5346862" y="1588034"/>
            <a:ext cx="2768939"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Other PBB Considerations: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What characteristics of programs would make the best opportunities?</a:t>
            </a:r>
          </a:p>
        </p:txBody>
      </p:sp>
      <p:sp>
        <p:nvSpPr>
          <p:cNvPr id="12" name="Rounded Rectangle 11">
            <a:extLst>
              <a:ext uri="{FF2B5EF4-FFF2-40B4-BE49-F238E27FC236}">
                <a16:creationId xmlns:a16="http://schemas.microsoft.com/office/drawing/2014/main" id="{CDA20D73-CA29-3545-8888-EE1B4B6F549A}"/>
              </a:ext>
            </a:extLst>
          </p:cNvPr>
          <p:cNvSpPr/>
          <p:nvPr/>
        </p:nvSpPr>
        <p:spPr>
          <a:xfrm rot="20921217">
            <a:off x="9299058" y="3045622"/>
            <a:ext cx="2107628" cy="28485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What other factors might you take into consideration?</a:t>
            </a:r>
          </a:p>
        </p:txBody>
      </p:sp>
      <p:pic>
        <p:nvPicPr>
          <p:cNvPr id="13" name="Picture 12">
            <a:extLst>
              <a:ext uri="{FF2B5EF4-FFF2-40B4-BE49-F238E27FC236}">
                <a16:creationId xmlns:a16="http://schemas.microsoft.com/office/drawing/2014/main" id="{71BC496D-FA04-794E-A7EE-64A2DE9FEA60}"/>
              </a:ext>
            </a:extLst>
          </p:cNvPr>
          <p:cNvPicPr>
            <a:picLocks noChangeAspect="1"/>
          </p:cNvPicPr>
          <p:nvPr/>
        </p:nvPicPr>
        <p:blipFill rotWithShape="1">
          <a:blip r:embed="rId4"/>
          <a:srcRect t="17847"/>
          <a:stretch/>
        </p:blipFill>
        <p:spPr>
          <a:xfrm rot="20898723">
            <a:off x="9372547" y="3106740"/>
            <a:ext cx="1587500" cy="782507"/>
          </a:xfrm>
          <a:prstGeom prst="rect">
            <a:avLst/>
          </a:prstGeom>
        </p:spPr>
      </p:pic>
      <p:sp>
        <p:nvSpPr>
          <p:cNvPr id="51" name="Oval 50">
            <a:extLst>
              <a:ext uri="{FF2B5EF4-FFF2-40B4-BE49-F238E27FC236}">
                <a16:creationId xmlns:a16="http://schemas.microsoft.com/office/drawing/2014/main" id="{D2BD079D-0A98-804A-8D81-FBC163975A70}"/>
              </a:ext>
            </a:extLst>
          </p:cNvPr>
          <p:cNvSpPr/>
          <p:nvPr/>
        </p:nvSpPr>
        <p:spPr>
          <a:xfrm>
            <a:off x="5881910" y="2858461"/>
            <a:ext cx="232228" cy="2082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53">
            <a:extLst>
              <a:ext uri="{FF2B5EF4-FFF2-40B4-BE49-F238E27FC236}">
                <a16:creationId xmlns:a16="http://schemas.microsoft.com/office/drawing/2014/main" id="{8663FB1C-4DFD-2041-88A9-77F0FA55EE0E}"/>
              </a:ext>
            </a:extLst>
          </p:cNvPr>
          <p:cNvSpPr/>
          <p:nvPr/>
        </p:nvSpPr>
        <p:spPr>
          <a:xfrm>
            <a:off x="7065838" y="4741212"/>
            <a:ext cx="232228" cy="2082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Oval 63">
            <a:extLst>
              <a:ext uri="{FF2B5EF4-FFF2-40B4-BE49-F238E27FC236}">
                <a16:creationId xmlns:a16="http://schemas.microsoft.com/office/drawing/2014/main" id="{B0A438D6-D43A-764A-BDAC-37623E2362E1}"/>
              </a:ext>
            </a:extLst>
          </p:cNvPr>
          <p:cNvSpPr/>
          <p:nvPr/>
        </p:nvSpPr>
        <p:spPr>
          <a:xfrm>
            <a:off x="6114468" y="5750243"/>
            <a:ext cx="232228" cy="2082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Oval 68">
            <a:extLst>
              <a:ext uri="{FF2B5EF4-FFF2-40B4-BE49-F238E27FC236}">
                <a16:creationId xmlns:a16="http://schemas.microsoft.com/office/drawing/2014/main" id="{73385D9A-BC4A-AD4B-91CC-29D90366B0B3}"/>
              </a:ext>
            </a:extLst>
          </p:cNvPr>
          <p:cNvSpPr/>
          <p:nvPr/>
        </p:nvSpPr>
        <p:spPr>
          <a:xfrm>
            <a:off x="1669143" y="4765634"/>
            <a:ext cx="232228" cy="2082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Oval 71">
            <a:extLst>
              <a:ext uri="{FF2B5EF4-FFF2-40B4-BE49-F238E27FC236}">
                <a16:creationId xmlns:a16="http://schemas.microsoft.com/office/drawing/2014/main" id="{B9877243-ED93-0B46-BD08-A48814E626AA}"/>
              </a:ext>
            </a:extLst>
          </p:cNvPr>
          <p:cNvSpPr/>
          <p:nvPr/>
        </p:nvSpPr>
        <p:spPr>
          <a:xfrm>
            <a:off x="1705428" y="3778206"/>
            <a:ext cx="232228" cy="2082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6617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2"/>
                                        </p:tgtEl>
                                        <p:attrNameLst>
                                          <p:attrName>style.visibility</p:attrName>
                                        </p:attrNameLst>
                                      </p:cBhvr>
                                      <p:to>
                                        <p:strVal val="visible"/>
                                      </p:to>
                                    </p:set>
                                    <p:anim calcmode="lin" valueType="num">
                                      <p:cBhvr additive="base">
                                        <p:cTn id="11" dur="500" fill="hold"/>
                                        <p:tgtEl>
                                          <p:spTgt spid="72"/>
                                        </p:tgtEl>
                                        <p:attrNameLst>
                                          <p:attrName>ppt_x</p:attrName>
                                        </p:attrNameLst>
                                      </p:cBhvr>
                                      <p:tavLst>
                                        <p:tav tm="0">
                                          <p:val>
                                            <p:strVal val="#ppt_x"/>
                                          </p:val>
                                        </p:tav>
                                        <p:tav tm="100000">
                                          <p:val>
                                            <p:strVal val="#ppt_x"/>
                                          </p:val>
                                        </p:tav>
                                      </p:tavLst>
                                    </p:anim>
                                    <p:anim calcmode="lin" valueType="num">
                                      <p:cBhvr additive="base">
                                        <p:cTn id="12" dur="500" fill="hold"/>
                                        <p:tgtEl>
                                          <p:spTgt spid="7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9"/>
                                        </p:tgtEl>
                                        <p:attrNameLst>
                                          <p:attrName>style.visibility</p:attrName>
                                        </p:attrNameLst>
                                      </p:cBhvr>
                                      <p:to>
                                        <p:strVal val="visible"/>
                                      </p:to>
                                    </p:set>
                                    <p:anim calcmode="lin" valueType="num">
                                      <p:cBhvr additive="base">
                                        <p:cTn id="15" dur="500" fill="hold"/>
                                        <p:tgtEl>
                                          <p:spTgt spid="69"/>
                                        </p:tgtEl>
                                        <p:attrNameLst>
                                          <p:attrName>ppt_x</p:attrName>
                                        </p:attrNameLst>
                                      </p:cBhvr>
                                      <p:tavLst>
                                        <p:tav tm="0">
                                          <p:val>
                                            <p:strVal val="#ppt_x"/>
                                          </p:val>
                                        </p:tav>
                                        <p:tav tm="100000">
                                          <p:val>
                                            <p:strVal val="#ppt_x"/>
                                          </p:val>
                                        </p:tav>
                                      </p:tavLst>
                                    </p:anim>
                                    <p:anim calcmode="lin" valueType="num">
                                      <p:cBhvr additive="base">
                                        <p:cTn id="16" dur="500" fill="hold"/>
                                        <p:tgtEl>
                                          <p:spTgt spid="6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500" fill="hold"/>
                                        <p:tgtEl>
                                          <p:spTgt spid="47"/>
                                        </p:tgtEl>
                                        <p:attrNameLst>
                                          <p:attrName>ppt_x</p:attrName>
                                        </p:attrNameLst>
                                      </p:cBhvr>
                                      <p:tavLst>
                                        <p:tav tm="0">
                                          <p:val>
                                            <p:strVal val="#ppt_x"/>
                                          </p:val>
                                        </p:tav>
                                        <p:tav tm="100000">
                                          <p:val>
                                            <p:strVal val="#ppt_x"/>
                                          </p:val>
                                        </p:tav>
                                      </p:tavLst>
                                    </p:anim>
                                    <p:anim calcmode="lin" valueType="num">
                                      <p:cBhvr additive="base">
                                        <p:cTn id="20" dur="500" fill="hold"/>
                                        <p:tgtEl>
                                          <p:spTgt spid="4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4"/>
                                        </p:tgtEl>
                                        <p:attrNameLst>
                                          <p:attrName>style.visibility</p:attrName>
                                        </p:attrNameLst>
                                      </p:cBhvr>
                                      <p:to>
                                        <p:strVal val="visible"/>
                                      </p:to>
                                    </p:set>
                                    <p:anim calcmode="lin" valueType="num">
                                      <p:cBhvr additive="base">
                                        <p:cTn id="23" dur="500" fill="hold"/>
                                        <p:tgtEl>
                                          <p:spTgt spid="64"/>
                                        </p:tgtEl>
                                        <p:attrNameLst>
                                          <p:attrName>ppt_x</p:attrName>
                                        </p:attrNameLst>
                                      </p:cBhvr>
                                      <p:tavLst>
                                        <p:tav tm="0">
                                          <p:val>
                                            <p:strVal val="#ppt_x"/>
                                          </p:val>
                                        </p:tav>
                                        <p:tav tm="100000">
                                          <p:val>
                                            <p:strVal val="#ppt_x"/>
                                          </p:val>
                                        </p:tav>
                                      </p:tavLst>
                                    </p:anim>
                                    <p:anim calcmode="lin" valueType="num">
                                      <p:cBhvr additive="base">
                                        <p:cTn id="24" dur="500" fill="hold"/>
                                        <p:tgtEl>
                                          <p:spTgt spid="6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4"/>
                                        </p:tgtEl>
                                        <p:attrNameLst>
                                          <p:attrName>style.visibility</p:attrName>
                                        </p:attrNameLst>
                                      </p:cBhvr>
                                      <p:to>
                                        <p:strVal val="visible"/>
                                      </p:to>
                                    </p:set>
                                    <p:anim calcmode="lin" valueType="num">
                                      <p:cBhvr additive="base">
                                        <p:cTn id="27" dur="500" fill="hold"/>
                                        <p:tgtEl>
                                          <p:spTgt spid="54"/>
                                        </p:tgtEl>
                                        <p:attrNameLst>
                                          <p:attrName>ppt_x</p:attrName>
                                        </p:attrNameLst>
                                      </p:cBhvr>
                                      <p:tavLst>
                                        <p:tav tm="0">
                                          <p:val>
                                            <p:strVal val="#ppt_x"/>
                                          </p:val>
                                        </p:tav>
                                        <p:tav tm="100000">
                                          <p:val>
                                            <p:strVal val="#ppt_x"/>
                                          </p:val>
                                        </p:tav>
                                      </p:tavLst>
                                    </p:anim>
                                    <p:anim calcmode="lin" valueType="num">
                                      <p:cBhvr additive="base">
                                        <p:cTn id="28" dur="500" fill="hold"/>
                                        <p:tgtEl>
                                          <p:spTgt spid="5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9"/>
                                        </p:tgtEl>
                                        <p:attrNameLst>
                                          <p:attrName>style.visibility</p:attrName>
                                        </p:attrNameLst>
                                      </p:cBhvr>
                                      <p:to>
                                        <p:strVal val="visible"/>
                                      </p:to>
                                    </p:set>
                                    <p:anim calcmode="lin" valueType="num">
                                      <p:cBhvr additive="base">
                                        <p:cTn id="31" dur="500" fill="hold"/>
                                        <p:tgtEl>
                                          <p:spTgt spid="59"/>
                                        </p:tgtEl>
                                        <p:attrNameLst>
                                          <p:attrName>ppt_x</p:attrName>
                                        </p:attrNameLst>
                                      </p:cBhvr>
                                      <p:tavLst>
                                        <p:tav tm="0">
                                          <p:val>
                                            <p:strVal val="#ppt_x"/>
                                          </p:val>
                                        </p:tav>
                                        <p:tav tm="100000">
                                          <p:val>
                                            <p:strVal val="#ppt_x"/>
                                          </p:val>
                                        </p:tav>
                                      </p:tavLst>
                                    </p:anim>
                                    <p:anim calcmode="lin" valueType="num">
                                      <p:cBhvr additive="base">
                                        <p:cTn id="32" dur="500" fill="hold"/>
                                        <p:tgtEl>
                                          <p:spTgt spid="5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1"/>
                                        </p:tgtEl>
                                        <p:attrNameLst>
                                          <p:attrName>style.visibility</p:attrName>
                                        </p:attrNameLst>
                                      </p:cBhvr>
                                      <p:to>
                                        <p:strVal val="visible"/>
                                      </p:to>
                                    </p:set>
                                    <p:anim calcmode="lin" valueType="num">
                                      <p:cBhvr additive="base">
                                        <p:cTn id="35" dur="500" fill="hold"/>
                                        <p:tgtEl>
                                          <p:spTgt spid="51"/>
                                        </p:tgtEl>
                                        <p:attrNameLst>
                                          <p:attrName>ppt_x</p:attrName>
                                        </p:attrNameLst>
                                      </p:cBhvr>
                                      <p:tavLst>
                                        <p:tav tm="0">
                                          <p:val>
                                            <p:strVal val="#ppt_x"/>
                                          </p:val>
                                        </p:tav>
                                        <p:tav tm="100000">
                                          <p:val>
                                            <p:strVal val="#ppt_x"/>
                                          </p:val>
                                        </p:tav>
                                      </p:tavLst>
                                    </p:anim>
                                    <p:anim calcmode="lin" valueType="num">
                                      <p:cBhvr additive="base">
                                        <p:cTn id="36"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7" grpId="0" animBg="1"/>
      <p:bldP spid="59" grpId="0" animBg="1"/>
      <p:bldP spid="51" grpId="0" animBg="1"/>
      <p:bldP spid="54" grpId="0" animBg="1"/>
      <p:bldP spid="64" grpId="0" animBg="1"/>
      <p:bldP spid="69" grpId="0" animBg="1"/>
      <p:bldP spid="7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3000"/>
                <a:lumOff val="57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6E62E5-603E-C545-9BCF-394A12D0CACA}"/>
              </a:ext>
            </a:extLst>
          </p:cNvPr>
          <p:cNvSpPr txBox="1"/>
          <p:nvPr/>
        </p:nvSpPr>
        <p:spPr>
          <a:xfrm>
            <a:off x="560141" y="2434354"/>
            <a:ext cx="3686346"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We have new needs…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venir Light" panose="020B0402020203020204" pitchFamily="34" charset="77"/>
                <a:ea typeface="+mn-ea"/>
                <a:cs typeface="+mn-cs"/>
              </a:rPr>
              <a:t>…to launch </a:t>
            </a:r>
            <a:r>
              <a:rPr kumimoji="0" lang="en-US" sz="1800" b="1" i="0" u="none" strike="noStrike" kern="1200" cap="none" spc="0" normalizeH="0" baseline="0" noProof="0" dirty="0">
                <a:ln>
                  <a:noFill/>
                </a:ln>
                <a:solidFill>
                  <a:prstClr val="white"/>
                </a:solidFill>
                <a:effectLst/>
                <a:uLnTx/>
                <a:uFillTx/>
                <a:latin typeface="Avenir Light" panose="020B0402020203020204" pitchFamily="34" charset="77"/>
                <a:ea typeface="+mn-ea"/>
                <a:cs typeface="+mn-cs"/>
              </a:rPr>
              <a:t>new programs </a:t>
            </a:r>
            <a:r>
              <a:rPr kumimoji="0" lang="en-US" sz="1800" b="0" i="0" u="none" strike="noStrike" kern="1200" cap="none" spc="0" normalizeH="0" baseline="0" noProof="0" dirty="0">
                <a:ln>
                  <a:noFill/>
                </a:ln>
                <a:solidFill>
                  <a:prstClr val="white"/>
                </a:solidFill>
                <a:effectLst/>
                <a:uLnTx/>
                <a:uFillTx/>
                <a:latin typeface="Avenir Light" panose="020B0402020203020204" pitchFamily="34" charset="77"/>
                <a:ea typeface="+mn-ea"/>
                <a:cs typeface="+mn-cs"/>
              </a:rPr>
              <a:t>to tackle emerging challenges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venir Light" panose="020B0402020203020204" pitchFamily="34" charset="77"/>
                <a:ea typeface="+mn-ea"/>
                <a:cs typeface="+mn-cs"/>
              </a:rPr>
              <a:t>…to </a:t>
            </a:r>
            <a:r>
              <a:rPr kumimoji="0" lang="en-US" sz="1800" b="1" i="0" u="none" strike="noStrike" kern="1200" cap="none" spc="0" normalizeH="0" baseline="0" noProof="0" dirty="0">
                <a:ln>
                  <a:noFill/>
                </a:ln>
                <a:solidFill>
                  <a:prstClr val="white"/>
                </a:solidFill>
                <a:effectLst/>
                <a:uLnTx/>
                <a:uFillTx/>
                <a:latin typeface="Avenir Light" panose="020B0402020203020204" pitchFamily="34" charset="77"/>
                <a:ea typeface="+mn-ea"/>
                <a:cs typeface="+mn-cs"/>
              </a:rPr>
              <a:t>enhance current programs </a:t>
            </a:r>
            <a:r>
              <a:rPr kumimoji="0" lang="en-US" sz="1800" b="0" i="0" u="none" strike="noStrike" kern="1200" cap="none" spc="0" normalizeH="0" baseline="0" noProof="0" dirty="0">
                <a:ln>
                  <a:noFill/>
                </a:ln>
                <a:solidFill>
                  <a:prstClr val="white"/>
                </a:solidFill>
                <a:effectLst/>
                <a:uLnTx/>
                <a:uFillTx/>
                <a:latin typeface="Avenir Light" panose="020B0402020203020204" pitchFamily="34" charset="77"/>
                <a:ea typeface="+mn-ea"/>
                <a:cs typeface="+mn-cs"/>
              </a:rPr>
              <a:t>that need additional resources</a:t>
            </a:r>
          </a:p>
        </p:txBody>
      </p:sp>
      <p:sp>
        <p:nvSpPr>
          <p:cNvPr id="6" name="TextBox 5">
            <a:extLst>
              <a:ext uri="{FF2B5EF4-FFF2-40B4-BE49-F238E27FC236}">
                <a16:creationId xmlns:a16="http://schemas.microsoft.com/office/drawing/2014/main" id="{218F8940-95F1-7B47-B309-650D557C2074}"/>
              </a:ext>
            </a:extLst>
          </p:cNvPr>
          <p:cNvSpPr txBox="1"/>
          <p:nvPr/>
        </p:nvSpPr>
        <p:spPr>
          <a:xfrm>
            <a:off x="749332" y="5131205"/>
            <a:ext cx="357877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We have no new needs…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Preserve, maintain current services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Or, seek to lower tax rates or refund tax-payers</a:t>
            </a:r>
          </a:p>
        </p:txBody>
      </p:sp>
      <p:sp>
        <p:nvSpPr>
          <p:cNvPr id="15" name="Rectangle 14">
            <a:extLst>
              <a:ext uri="{FF2B5EF4-FFF2-40B4-BE49-F238E27FC236}">
                <a16:creationId xmlns:a16="http://schemas.microsoft.com/office/drawing/2014/main" id="{918B82F6-04D2-7542-A6F5-181C85E4F81D}"/>
              </a:ext>
            </a:extLst>
          </p:cNvPr>
          <p:cNvSpPr/>
          <p:nvPr/>
        </p:nvSpPr>
        <p:spPr>
          <a:xfrm>
            <a:off x="322729" y="2057368"/>
            <a:ext cx="4159624" cy="2478773"/>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7A80AFD4-4DB3-3542-83FD-0BCD598CDDAD}"/>
              </a:ext>
            </a:extLst>
          </p:cNvPr>
          <p:cNvGrpSpPr/>
          <p:nvPr/>
        </p:nvGrpSpPr>
        <p:grpSpPr>
          <a:xfrm>
            <a:off x="4219391" y="1790424"/>
            <a:ext cx="2710429" cy="2907083"/>
            <a:chOff x="4473391" y="1790424"/>
            <a:chExt cx="2710429" cy="2907083"/>
          </a:xfrm>
        </p:grpSpPr>
        <p:sp>
          <p:nvSpPr>
            <p:cNvPr id="7" name="TextBox 6">
              <a:extLst>
                <a:ext uri="{FF2B5EF4-FFF2-40B4-BE49-F238E27FC236}">
                  <a16:creationId xmlns:a16="http://schemas.microsoft.com/office/drawing/2014/main" id="{7A35A9ED-CEB7-1241-BF14-145AAA691C65}"/>
                </a:ext>
              </a:extLst>
            </p:cNvPr>
            <p:cNvSpPr txBox="1"/>
            <p:nvPr/>
          </p:nvSpPr>
          <p:spPr>
            <a:xfrm>
              <a:off x="5686097" y="2003587"/>
              <a:ext cx="149772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Free-up &amp;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Re-allocate Resources</a:t>
              </a:r>
            </a:p>
          </p:txBody>
        </p:sp>
        <p:sp>
          <p:nvSpPr>
            <p:cNvPr id="10" name="TextBox 9">
              <a:extLst>
                <a:ext uri="{FF2B5EF4-FFF2-40B4-BE49-F238E27FC236}">
                  <a16:creationId xmlns:a16="http://schemas.microsoft.com/office/drawing/2014/main" id="{5D81C588-9CC2-564D-9DF8-2FAC54C2540B}"/>
                </a:ext>
              </a:extLst>
            </p:cNvPr>
            <p:cNvSpPr txBox="1"/>
            <p:nvPr/>
          </p:nvSpPr>
          <p:spPr>
            <a:xfrm>
              <a:off x="5686097" y="3582372"/>
              <a:ext cx="149772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Generate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New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Revenue</a:t>
              </a:r>
            </a:p>
          </p:txBody>
        </p:sp>
        <p:cxnSp>
          <p:nvCxnSpPr>
            <p:cNvPr id="17" name="Straight Connector 16">
              <a:extLst>
                <a:ext uri="{FF2B5EF4-FFF2-40B4-BE49-F238E27FC236}">
                  <a16:creationId xmlns:a16="http://schemas.microsoft.com/office/drawing/2014/main" id="{C83B0F8F-10E0-4E47-A718-3719CF398CF4}"/>
                </a:ext>
              </a:extLst>
            </p:cNvPr>
            <p:cNvCxnSpPr/>
            <p:nvPr/>
          </p:nvCxnSpPr>
          <p:spPr>
            <a:xfrm>
              <a:off x="4482353" y="2456335"/>
              <a:ext cx="1203744" cy="0"/>
            </a:xfrm>
            <a:prstGeom prst="line">
              <a:avLst/>
            </a:prstGeom>
            <a:ln w="47625">
              <a:solidFill>
                <a:schemeClr val="bg1"/>
              </a:solidFill>
              <a:prstDash val="lgDash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D746CC5-ADF2-0D44-AFB4-024C32373162}"/>
                </a:ext>
              </a:extLst>
            </p:cNvPr>
            <p:cNvCxnSpPr/>
            <p:nvPr/>
          </p:nvCxnSpPr>
          <p:spPr>
            <a:xfrm>
              <a:off x="4473391" y="4025147"/>
              <a:ext cx="1203744" cy="0"/>
            </a:xfrm>
            <a:prstGeom prst="line">
              <a:avLst/>
            </a:prstGeom>
            <a:ln w="47625">
              <a:solidFill>
                <a:schemeClr val="bg1"/>
              </a:solidFill>
              <a:prstDash val="lgDashDot"/>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FD4E3FB4-60FA-7F43-8090-F0AC82CF41E6}"/>
                </a:ext>
              </a:extLst>
            </p:cNvPr>
            <p:cNvSpPr/>
            <p:nvPr/>
          </p:nvSpPr>
          <p:spPr>
            <a:xfrm>
              <a:off x="5745527" y="3365685"/>
              <a:ext cx="1348647" cy="1331822"/>
            </a:xfrm>
            <a:prstGeom prst="ellipse">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55EC72AB-4817-2148-ACBD-05CE983E7295}"/>
                </a:ext>
              </a:extLst>
            </p:cNvPr>
            <p:cNvSpPr/>
            <p:nvPr/>
          </p:nvSpPr>
          <p:spPr>
            <a:xfrm>
              <a:off x="5745526" y="1790424"/>
              <a:ext cx="1348647" cy="1331822"/>
            </a:xfrm>
            <a:prstGeom prst="ellipse">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22" name="Straight Connector 21">
            <a:extLst>
              <a:ext uri="{FF2B5EF4-FFF2-40B4-BE49-F238E27FC236}">
                <a16:creationId xmlns:a16="http://schemas.microsoft.com/office/drawing/2014/main" id="{4AA19EE2-3E2B-2241-B9DE-2EC6E6235EE9}"/>
              </a:ext>
            </a:extLst>
          </p:cNvPr>
          <p:cNvCxnSpPr>
            <a:cxnSpLocks/>
          </p:cNvCxnSpPr>
          <p:nvPr/>
        </p:nvCxnSpPr>
        <p:spPr>
          <a:xfrm flipV="1">
            <a:off x="6280149" y="3211892"/>
            <a:ext cx="5431493" cy="38070"/>
          </a:xfrm>
          <a:prstGeom prst="line">
            <a:avLst/>
          </a:prstGeom>
          <a:ln w="25400">
            <a:solidFill>
              <a:schemeClr val="bg1"/>
            </a:solidFill>
            <a:prstDash val="lgDashDot"/>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050E4F3-48C2-1845-BB07-6BFE933D7060}"/>
              </a:ext>
            </a:extLst>
          </p:cNvPr>
          <p:cNvSpPr txBox="1"/>
          <p:nvPr/>
        </p:nvSpPr>
        <p:spPr>
          <a:xfrm>
            <a:off x="7283232" y="236034"/>
            <a:ext cx="1497723"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Sourcing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24" name="Rectangle 23">
            <a:extLst>
              <a:ext uri="{FF2B5EF4-FFF2-40B4-BE49-F238E27FC236}">
                <a16:creationId xmlns:a16="http://schemas.microsoft.com/office/drawing/2014/main" id="{FFCC39D5-4C9A-364D-BB12-1B9829552D53}"/>
              </a:ext>
            </a:extLst>
          </p:cNvPr>
          <p:cNvSpPr/>
          <p:nvPr/>
        </p:nvSpPr>
        <p:spPr>
          <a:xfrm>
            <a:off x="7271947" y="320700"/>
            <a:ext cx="1509008" cy="75399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44CAF40D-616B-FA40-96C6-DEC067B0008D}"/>
              </a:ext>
            </a:extLst>
          </p:cNvPr>
          <p:cNvSpPr txBox="1"/>
          <p:nvPr/>
        </p:nvSpPr>
        <p:spPr>
          <a:xfrm>
            <a:off x="7294517" y="1213195"/>
            <a:ext cx="1497723"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Efficiencies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28" name="Rectangle 27">
            <a:extLst>
              <a:ext uri="{FF2B5EF4-FFF2-40B4-BE49-F238E27FC236}">
                <a16:creationId xmlns:a16="http://schemas.microsoft.com/office/drawing/2014/main" id="{32D8E074-04B6-4F40-8A14-A905A08F7862}"/>
              </a:ext>
            </a:extLst>
          </p:cNvPr>
          <p:cNvSpPr/>
          <p:nvPr/>
        </p:nvSpPr>
        <p:spPr>
          <a:xfrm>
            <a:off x="7283232" y="1297861"/>
            <a:ext cx="1509008" cy="75399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824D5412-7DC6-354D-9BAD-0B8D3620FF21}"/>
              </a:ext>
            </a:extLst>
          </p:cNvPr>
          <p:cNvSpPr txBox="1"/>
          <p:nvPr/>
        </p:nvSpPr>
        <p:spPr>
          <a:xfrm>
            <a:off x="7283232" y="2198777"/>
            <a:ext cx="1497723"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Service Levels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31" name="Rectangle 30">
            <a:extLst>
              <a:ext uri="{FF2B5EF4-FFF2-40B4-BE49-F238E27FC236}">
                <a16:creationId xmlns:a16="http://schemas.microsoft.com/office/drawing/2014/main" id="{878842C0-D516-A34F-8B08-895B7CAD1323}"/>
              </a:ext>
            </a:extLst>
          </p:cNvPr>
          <p:cNvSpPr/>
          <p:nvPr/>
        </p:nvSpPr>
        <p:spPr>
          <a:xfrm>
            <a:off x="7271947" y="2283443"/>
            <a:ext cx="1509008" cy="75399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1D47B70D-3299-014E-B7C5-8145B948A64D}"/>
              </a:ext>
            </a:extLst>
          </p:cNvPr>
          <p:cNvSpPr txBox="1"/>
          <p:nvPr/>
        </p:nvSpPr>
        <p:spPr>
          <a:xfrm>
            <a:off x="7292200" y="3328845"/>
            <a:ext cx="1497723"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Fees, Charges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34" name="Rectangle 33">
            <a:extLst>
              <a:ext uri="{FF2B5EF4-FFF2-40B4-BE49-F238E27FC236}">
                <a16:creationId xmlns:a16="http://schemas.microsoft.com/office/drawing/2014/main" id="{E00757B2-AE9D-F74C-A83A-670D1FE990CD}"/>
              </a:ext>
            </a:extLst>
          </p:cNvPr>
          <p:cNvSpPr/>
          <p:nvPr/>
        </p:nvSpPr>
        <p:spPr>
          <a:xfrm>
            <a:off x="7280915" y="3413511"/>
            <a:ext cx="1509008" cy="75399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F7E98530-3BB6-AF4D-AAC2-CBD90099FACC}"/>
              </a:ext>
            </a:extLst>
          </p:cNvPr>
          <p:cNvSpPr txBox="1"/>
          <p:nvPr/>
        </p:nvSpPr>
        <p:spPr>
          <a:xfrm>
            <a:off x="7303485" y="4167507"/>
            <a:ext cx="1497723" cy="120032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In-sourcing Grant Funding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37" name="Rectangle 36">
            <a:extLst>
              <a:ext uri="{FF2B5EF4-FFF2-40B4-BE49-F238E27FC236}">
                <a16:creationId xmlns:a16="http://schemas.microsoft.com/office/drawing/2014/main" id="{E0A1A22A-FE9C-3945-9EBC-5542C8C1333C}"/>
              </a:ext>
            </a:extLst>
          </p:cNvPr>
          <p:cNvSpPr/>
          <p:nvPr/>
        </p:nvSpPr>
        <p:spPr>
          <a:xfrm>
            <a:off x="7292200" y="4390672"/>
            <a:ext cx="1509008" cy="75399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FE31BD32-B336-D445-A2FC-20AE958C0D62}"/>
              </a:ext>
            </a:extLst>
          </p:cNvPr>
          <p:cNvSpPr txBox="1"/>
          <p:nvPr/>
        </p:nvSpPr>
        <p:spPr>
          <a:xfrm>
            <a:off x="7292200" y="5291588"/>
            <a:ext cx="1497723"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Taxes, Rates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40" name="Rectangle 39">
            <a:extLst>
              <a:ext uri="{FF2B5EF4-FFF2-40B4-BE49-F238E27FC236}">
                <a16:creationId xmlns:a16="http://schemas.microsoft.com/office/drawing/2014/main" id="{0D213D1C-F1AE-8D44-8D7E-1C9373C7E62F}"/>
              </a:ext>
            </a:extLst>
          </p:cNvPr>
          <p:cNvSpPr/>
          <p:nvPr/>
        </p:nvSpPr>
        <p:spPr>
          <a:xfrm>
            <a:off x="7280915" y="5376254"/>
            <a:ext cx="1509008" cy="75399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22504166-7832-C345-9C06-271A87715E48}"/>
              </a:ext>
            </a:extLst>
          </p:cNvPr>
          <p:cNvSpPr txBox="1"/>
          <p:nvPr/>
        </p:nvSpPr>
        <p:spPr>
          <a:xfrm>
            <a:off x="322729" y="389007"/>
            <a:ext cx="4159624"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PBB Blue Print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To Fund the Future</a:t>
            </a:r>
          </a:p>
        </p:txBody>
      </p:sp>
      <p:cxnSp>
        <p:nvCxnSpPr>
          <p:cNvPr id="44" name="Straight Connector 43">
            <a:extLst>
              <a:ext uri="{FF2B5EF4-FFF2-40B4-BE49-F238E27FC236}">
                <a16:creationId xmlns:a16="http://schemas.microsoft.com/office/drawing/2014/main" id="{3BB90F4F-D43A-AF4F-A2A1-02692B1C09E0}"/>
              </a:ext>
            </a:extLst>
          </p:cNvPr>
          <p:cNvCxnSpPr>
            <a:cxnSpLocks/>
          </p:cNvCxnSpPr>
          <p:nvPr/>
        </p:nvCxnSpPr>
        <p:spPr>
          <a:xfrm>
            <a:off x="2302228" y="4383741"/>
            <a:ext cx="0" cy="747464"/>
          </a:xfrm>
          <a:prstGeom prst="line">
            <a:avLst/>
          </a:prstGeom>
          <a:ln w="47625">
            <a:solidFill>
              <a:schemeClr val="bg1"/>
            </a:solidFill>
            <a:prstDash val="lgDashDot"/>
          </a:ln>
        </p:spPr>
        <p:style>
          <a:lnRef idx="1">
            <a:schemeClr val="accent1"/>
          </a:lnRef>
          <a:fillRef idx="0">
            <a:schemeClr val="accent1"/>
          </a:fillRef>
          <a:effectRef idx="0">
            <a:schemeClr val="accent1"/>
          </a:effectRef>
          <a:fontRef idx="minor">
            <a:schemeClr val="tx1"/>
          </a:fontRef>
        </p:style>
      </p:cxnSp>
      <p:cxnSp>
        <p:nvCxnSpPr>
          <p:cNvPr id="47" name="Elbow Connector 46">
            <a:extLst>
              <a:ext uri="{FF2B5EF4-FFF2-40B4-BE49-F238E27FC236}">
                <a16:creationId xmlns:a16="http://schemas.microsoft.com/office/drawing/2014/main" id="{354F3A61-2113-4942-B1F6-2E2D3FFACBBB}"/>
              </a:ext>
            </a:extLst>
          </p:cNvPr>
          <p:cNvCxnSpPr>
            <a:cxnSpLocks/>
          </p:cNvCxnSpPr>
          <p:nvPr/>
        </p:nvCxnSpPr>
        <p:spPr>
          <a:xfrm>
            <a:off x="6852873" y="2468059"/>
            <a:ext cx="393674" cy="204106"/>
          </a:xfrm>
          <a:prstGeom prst="bentConnector3">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Elbow Connector 48">
            <a:extLst>
              <a:ext uri="{FF2B5EF4-FFF2-40B4-BE49-F238E27FC236}">
                <a16:creationId xmlns:a16="http://schemas.microsoft.com/office/drawing/2014/main" id="{0D22D45F-C726-2D45-9D4F-5C47F3C38FB0}"/>
              </a:ext>
            </a:extLst>
          </p:cNvPr>
          <p:cNvCxnSpPr>
            <a:cxnSpLocks/>
          </p:cNvCxnSpPr>
          <p:nvPr/>
        </p:nvCxnSpPr>
        <p:spPr>
          <a:xfrm flipV="1">
            <a:off x="6852873" y="1680721"/>
            <a:ext cx="404959" cy="781476"/>
          </a:xfrm>
          <a:prstGeom prst="bentConnector3">
            <a:avLst>
              <a:gd name="adj1" fmla="val 48553"/>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Elbow Connector 50">
            <a:extLst>
              <a:ext uri="{FF2B5EF4-FFF2-40B4-BE49-F238E27FC236}">
                <a16:creationId xmlns:a16="http://schemas.microsoft.com/office/drawing/2014/main" id="{56E5138F-D877-984D-96EB-3E58215DFEC5}"/>
              </a:ext>
            </a:extLst>
          </p:cNvPr>
          <p:cNvCxnSpPr>
            <a:cxnSpLocks/>
          </p:cNvCxnSpPr>
          <p:nvPr/>
        </p:nvCxnSpPr>
        <p:spPr>
          <a:xfrm flipV="1">
            <a:off x="6949358" y="697698"/>
            <a:ext cx="304027" cy="1767554"/>
          </a:xfrm>
          <a:prstGeom prst="bentConnector3">
            <a:avLst>
              <a:gd name="adj1" fmla="val 34171"/>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Elbow Connector 52">
            <a:extLst>
              <a:ext uri="{FF2B5EF4-FFF2-40B4-BE49-F238E27FC236}">
                <a16:creationId xmlns:a16="http://schemas.microsoft.com/office/drawing/2014/main" id="{BDD5CF2D-5FE2-7343-93C0-219C0600DE04}"/>
              </a:ext>
            </a:extLst>
          </p:cNvPr>
          <p:cNvCxnSpPr>
            <a:cxnSpLocks/>
          </p:cNvCxnSpPr>
          <p:nvPr/>
        </p:nvCxnSpPr>
        <p:spPr>
          <a:xfrm flipV="1">
            <a:off x="6967920" y="3766085"/>
            <a:ext cx="312995" cy="253528"/>
          </a:xfrm>
          <a:prstGeom prst="bentConnector3">
            <a:avLst>
              <a:gd name="adj1" fmla="val 33934"/>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Elbow Connector 54">
            <a:extLst>
              <a:ext uri="{FF2B5EF4-FFF2-40B4-BE49-F238E27FC236}">
                <a16:creationId xmlns:a16="http://schemas.microsoft.com/office/drawing/2014/main" id="{424CEE8A-B541-314A-A8D3-51F596408C3C}"/>
              </a:ext>
            </a:extLst>
          </p:cNvPr>
          <p:cNvCxnSpPr>
            <a:cxnSpLocks/>
          </p:cNvCxnSpPr>
          <p:nvPr/>
        </p:nvCxnSpPr>
        <p:spPr>
          <a:xfrm>
            <a:off x="6967920" y="4019613"/>
            <a:ext cx="324280" cy="723633"/>
          </a:xfrm>
          <a:prstGeom prst="bentConnector3">
            <a:avLst>
              <a:gd name="adj1" fmla="val 32686"/>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Elbow Connector 56">
            <a:extLst>
              <a:ext uri="{FF2B5EF4-FFF2-40B4-BE49-F238E27FC236}">
                <a16:creationId xmlns:a16="http://schemas.microsoft.com/office/drawing/2014/main" id="{A9F991F0-86F7-0440-8ABE-CB2067177614}"/>
              </a:ext>
            </a:extLst>
          </p:cNvPr>
          <p:cNvCxnSpPr>
            <a:cxnSpLocks/>
          </p:cNvCxnSpPr>
          <p:nvPr/>
        </p:nvCxnSpPr>
        <p:spPr>
          <a:xfrm>
            <a:off x="6874041" y="4031596"/>
            <a:ext cx="402641" cy="1721656"/>
          </a:xfrm>
          <a:prstGeom prst="bentConnector3">
            <a:avLst>
              <a:gd name="adj1" fmla="val 50001"/>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62" name="Picture 61">
            <a:extLst>
              <a:ext uri="{FF2B5EF4-FFF2-40B4-BE49-F238E27FC236}">
                <a16:creationId xmlns:a16="http://schemas.microsoft.com/office/drawing/2014/main" id="{8CAE440D-D7EF-194A-A68E-E5FB46A4B6FA}"/>
              </a:ext>
            </a:extLst>
          </p:cNvPr>
          <p:cNvPicPr>
            <a:picLocks noChangeAspect="1"/>
          </p:cNvPicPr>
          <p:nvPr/>
        </p:nvPicPr>
        <p:blipFill>
          <a:blip r:embed="rId2"/>
          <a:stretch>
            <a:fillRect/>
          </a:stretch>
        </p:blipFill>
        <p:spPr>
          <a:xfrm>
            <a:off x="10274300" y="6077503"/>
            <a:ext cx="1887534" cy="512664"/>
          </a:xfrm>
          <a:prstGeom prst="rect">
            <a:avLst/>
          </a:prstGeom>
        </p:spPr>
      </p:pic>
      <p:sp>
        <p:nvSpPr>
          <p:cNvPr id="69" name="TextBox 68">
            <a:extLst>
              <a:ext uri="{FF2B5EF4-FFF2-40B4-BE49-F238E27FC236}">
                <a16:creationId xmlns:a16="http://schemas.microsoft.com/office/drawing/2014/main" id="{9C38CD03-9FA2-7847-A87D-2C7B3CB39310}"/>
              </a:ext>
            </a:extLst>
          </p:cNvPr>
          <p:cNvSpPr txBox="1"/>
          <p:nvPr/>
        </p:nvSpPr>
        <p:spPr>
          <a:xfrm>
            <a:off x="8859370" y="3419500"/>
            <a:ext cx="3205024" cy="830997"/>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Do our fees cover the costs of providing the service?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Can we in-source, or provide any services regionally for a fee?</a:t>
            </a:r>
          </a:p>
        </p:txBody>
      </p:sp>
      <p:sp>
        <p:nvSpPr>
          <p:cNvPr id="70" name="TextBox 69">
            <a:extLst>
              <a:ext uri="{FF2B5EF4-FFF2-40B4-BE49-F238E27FC236}">
                <a16:creationId xmlns:a16="http://schemas.microsoft.com/office/drawing/2014/main" id="{F954091F-9B29-5D41-B75C-DB5753628D20}"/>
              </a:ext>
            </a:extLst>
          </p:cNvPr>
          <p:cNvSpPr txBox="1"/>
          <p:nvPr/>
        </p:nvSpPr>
        <p:spPr>
          <a:xfrm>
            <a:off x="8859370" y="4415233"/>
            <a:ext cx="3155428" cy="830997"/>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Are we reporting the true cost of services to granting agency?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Can we recoup additional funding, or attain new grant opportunities?</a:t>
            </a:r>
          </a:p>
        </p:txBody>
      </p:sp>
      <p:sp>
        <p:nvSpPr>
          <p:cNvPr id="71" name="TextBox 70">
            <a:extLst>
              <a:ext uri="{FF2B5EF4-FFF2-40B4-BE49-F238E27FC236}">
                <a16:creationId xmlns:a16="http://schemas.microsoft.com/office/drawing/2014/main" id="{5598DD4E-F8BF-E548-A2AC-01E4DF924DD6}"/>
              </a:ext>
            </a:extLst>
          </p:cNvPr>
          <p:cNvSpPr txBox="1"/>
          <p:nvPr/>
        </p:nvSpPr>
        <p:spPr>
          <a:xfrm>
            <a:off x="8859370" y="5381274"/>
            <a:ext cx="3155428" cy="830997"/>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Last resort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Do we have no options left besides raising additional revenue from tax and rate payers?</a:t>
            </a:r>
          </a:p>
        </p:txBody>
      </p:sp>
      <p:sp>
        <p:nvSpPr>
          <p:cNvPr id="38" name="TextBox 37">
            <a:extLst>
              <a:ext uri="{FF2B5EF4-FFF2-40B4-BE49-F238E27FC236}">
                <a16:creationId xmlns:a16="http://schemas.microsoft.com/office/drawing/2014/main" id="{35464243-E6B8-6249-B293-B354EA121866}"/>
              </a:ext>
            </a:extLst>
          </p:cNvPr>
          <p:cNvSpPr txBox="1"/>
          <p:nvPr/>
        </p:nvSpPr>
        <p:spPr>
          <a:xfrm>
            <a:off x="8859370" y="333400"/>
            <a:ext cx="3155428" cy="830997"/>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Can we leverage partners, or source services with public/private providers, in order to free up our resources?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Focus on the “irreducible core”</a:t>
            </a:r>
          </a:p>
        </p:txBody>
      </p:sp>
      <p:sp>
        <p:nvSpPr>
          <p:cNvPr id="42" name="TextBox 41">
            <a:extLst>
              <a:ext uri="{FF2B5EF4-FFF2-40B4-BE49-F238E27FC236}">
                <a16:creationId xmlns:a16="http://schemas.microsoft.com/office/drawing/2014/main" id="{27211DD8-2E25-6D4C-A6BD-7478F8052FE0}"/>
              </a:ext>
            </a:extLst>
          </p:cNvPr>
          <p:cNvSpPr txBox="1"/>
          <p:nvPr/>
        </p:nvSpPr>
        <p:spPr>
          <a:xfrm>
            <a:off x="8859370" y="1329133"/>
            <a:ext cx="3155428" cy="830997"/>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Can we apply technology to automate or free up human resources?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Can we augment service delivery with volunteers?</a:t>
            </a:r>
          </a:p>
        </p:txBody>
      </p:sp>
      <p:sp>
        <p:nvSpPr>
          <p:cNvPr id="43" name="TextBox 42">
            <a:extLst>
              <a:ext uri="{FF2B5EF4-FFF2-40B4-BE49-F238E27FC236}">
                <a16:creationId xmlns:a16="http://schemas.microsoft.com/office/drawing/2014/main" id="{1049F361-994B-CC4A-8E9B-097C757300B1}"/>
              </a:ext>
            </a:extLst>
          </p:cNvPr>
          <p:cNvSpPr txBox="1"/>
          <p:nvPr/>
        </p:nvSpPr>
        <p:spPr>
          <a:xfrm>
            <a:off x="8859370" y="2295174"/>
            <a:ext cx="3155428" cy="830997"/>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For programs less aligned with Results, can we reduce service levels, and free up resources? Or, can we eliminate services to free resources?</a:t>
            </a:r>
          </a:p>
        </p:txBody>
      </p:sp>
    </p:spTree>
    <p:extLst>
      <p:ext uri="{BB962C8B-B14F-4D97-AF65-F5344CB8AC3E}">
        <p14:creationId xmlns:p14="http://schemas.microsoft.com/office/powerpoint/2010/main" val="12558515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162"/>
          <p:cNvSpPr>
            <a:spLocks noGrp="1"/>
          </p:cNvSpPr>
          <p:nvPr>
            <p:ph type="title"/>
          </p:nvPr>
        </p:nvSpPr>
        <p:spPr>
          <a:xfrm>
            <a:off x="539440" y="2799768"/>
            <a:ext cx="10776857" cy="984250"/>
          </a:xfrm>
          <a:prstGeom prst="rect">
            <a:avLst/>
          </a:prstGeom>
        </p:spPr>
        <p:txBody>
          <a:bodyPr>
            <a:noAutofit/>
          </a:bodyPr>
          <a:lstStyle/>
          <a:p>
            <a:pPr algn="ctr"/>
            <a:r>
              <a:rPr lang="en-US" sz="575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Approaches to </a:t>
            </a:r>
            <a:br>
              <a:rPr lang="en-US" sz="575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US" sz="575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Drive More Action</a:t>
            </a:r>
            <a:endParaRPr sz="3300" b="1" dirty="0">
              <a:solidFill>
                <a:schemeClr val="tx1">
                  <a:lumMod val="65000"/>
                  <a:lumOff val="35000"/>
                </a:schemeClr>
              </a:solidFill>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pic>
        <p:nvPicPr>
          <p:cNvPr id="4" name="Picture 3"/>
          <p:cNvPicPr>
            <a:picLocks noChangeAspect="1"/>
          </p:cNvPicPr>
          <p:nvPr/>
        </p:nvPicPr>
        <p:blipFill>
          <a:blip r:embed="rId2"/>
          <a:stretch>
            <a:fillRect/>
          </a:stretch>
        </p:blipFill>
        <p:spPr>
          <a:xfrm>
            <a:off x="5200794" y="178089"/>
            <a:ext cx="1454150" cy="488950"/>
          </a:xfrm>
          <a:prstGeom prst="rect">
            <a:avLst/>
          </a:prstGeom>
        </p:spPr>
      </p:pic>
    </p:spTree>
    <p:extLst>
      <p:ext uri="{BB962C8B-B14F-4D97-AF65-F5344CB8AC3E}">
        <p14:creationId xmlns:p14="http://schemas.microsoft.com/office/powerpoint/2010/main" val="3839505114"/>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162"/>
          <p:cNvSpPr>
            <a:spLocks noGrp="1"/>
          </p:cNvSpPr>
          <p:nvPr>
            <p:ph type="title"/>
          </p:nvPr>
        </p:nvSpPr>
        <p:spPr>
          <a:xfrm>
            <a:off x="539440" y="2799768"/>
            <a:ext cx="10776857" cy="984250"/>
          </a:xfrm>
          <a:prstGeom prst="rect">
            <a:avLst/>
          </a:prstGeom>
        </p:spPr>
        <p:txBody>
          <a:bodyPr>
            <a:noAutofit/>
          </a:bodyPr>
          <a:lstStyle/>
          <a:p>
            <a:pPr algn="ctr"/>
            <a:r>
              <a:rPr lang="en-US" sz="575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Start with Needs</a:t>
            </a:r>
            <a:br>
              <a:rPr lang="en-US" sz="575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US" dirty="0">
                <a:solidFill>
                  <a:schemeClr val="bg2">
                    <a:lumMod val="50000"/>
                  </a:schemeClr>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(or, “Get Real” about the gap you’re facing)</a:t>
            </a:r>
            <a:br>
              <a:rPr lang="en-US" sz="40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endParaRPr sz="3300" b="1" dirty="0">
              <a:solidFill>
                <a:schemeClr val="tx1">
                  <a:lumMod val="65000"/>
                  <a:lumOff val="35000"/>
                </a:schemeClr>
              </a:solidFill>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pic>
        <p:nvPicPr>
          <p:cNvPr id="4" name="Picture 3"/>
          <p:cNvPicPr>
            <a:picLocks noChangeAspect="1"/>
          </p:cNvPicPr>
          <p:nvPr/>
        </p:nvPicPr>
        <p:blipFill>
          <a:blip r:embed="rId2"/>
          <a:stretch>
            <a:fillRect/>
          </a:stretch>
        </p:blipFill>
        <p:spPr>
          <a:xfrm>
            <a:off x="5200794" y="178089"/>
            <a:ext cx="1454150" cy="488950"/>
          </a:xfrm>
          <a:prstGeom prst="rect">
            <a:avLst/>
          </a:prstGeom>
        </p:spPr>
      </p:pic>
    </p:spTree>
    <p:extLst>
      <p:ext uri="{BB962C8B-B14F-4D97-AF65-F5344CB8AC3E}">
        <p14:creationId xmlns:p14="http://schemas.microsoft.com/office/powerpoint/2010/main" val="3046984728"/>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162">
            <a:extLst>
              <a:ext uri="{FF2B5EF4-FFF2-40B4-BE49-F238E27FC236}">
                <a16:creationId xmlns:a16="http://schemas.microsoft.com/office/drawing/2014/main" id="{15569728-ACE4-0648-86D5-EFAD25ED60DA}"/>
              </a:ext>
            </a:extLst>
          </p:cNvPr>
          <p:cNvSpPr txBox="1">
            <a:spLocks/>
          </p:cNvSpPr>
          <p:nvPr/>
        </p:nvSpPr>
        <p:spPr>
          <a:xfrm>
            <a:off x="8603855" y="11350803"/>
            <a:ext cx="6774874" cy="19685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marL="0" marR="0" indent="0" algn="l" defTabSz="825500" rtl="0" latinLnBrk="0">
              <a:lnSpc>
                <a:spcPct val="100000"/>
              </a:lnSpc>
              <a:spcBef>
                <a:spcPts val="0"/>
              </a:spcBef>
              <a:spcAft>
                <a:spcPts val="0"/>
              </a:spcAft>
              <a:buClrTx/>
              <a:buSzTx/>
              <a:buFontTx/>
              <a:buNone/>
              <a:tabLst/>
              <a:defRPr sz="5800" b="0" i="0" u="none" strike="noStrike" cap="none" spc="0" baseline="0">
                <a:ln>
                  <a:noFill/>
                </a:ln>
                <a:solidFill>
                  <a:srgbClr val="000000"/>
                </a:solidFill>
                <a:uFillTx/>
                <a:latin typeface="+mn-lt"/>
                <a:ea typeface="+mn-ea"/>
                <a:cs typeface="+mn-cs"/>
                <a:sym typeface="Helvetica Neue Light"/>
              </a:defRPr>
            </a:lvl1pPr>
            <a:lvl2pPr marL="0" marR="0" indent="228600" algn="l" defTabSz="825500" rtl="0" latinLnBrk="0">
              <a:lnSpc>
                <a:spcPct val="100000"/>
              </a:lnSpc>
              <a:spcBef>
                <a:spcPts val="0"/>
              </a:spcBef>
              <a:spcAft>
                <a:spcPts val="0"/>
              </a:spcAft>
              <a:buClrTx/>
              <a:buSzTx/>
              <a:buFontTx/>
              <a:buNone/>
              <a:tabLst/>
              <a:defRPr sz="5800" b="0" i="0" u="none" strike="noStrike" cap="none" spc="0" baseline="0">
                <a:ln>
                  <a:noFill/>
                </a:ln>
                <a:solidFill>
                  <a:srgbClr val="000000"/>
                </a:solidFill>
                <a:uFillTx/>
                <a:latin typeface="+mn-lt"/>
                <a:ea typeface="+mn-ea"/>
                <a:cs typeface="+mn-cs"/>
                <a:sym typeface="Helvetica Neue Light"/>
              </a:defRPr>
            </a:lvl2pPr>
            <a:lvl3pPr marL="0" marR="0" indent="457200" algn="l" defTabSz="825500" rtl="0" latinLnBrk="0">
              <a:lnSpc>
                <a:spcPct val="100000"/>
              </a:lnSpc>
              <a:spcBef>
                <a:spcPts val="0"/>
              </a:spcBef>
              <a:spcAft>
                <a:spcPts val="0"/>
              </a:spcAft>
              <a:buClrTx/>
              <a:buSzTx/>
              <a:buFontTx/>
              <a:buNone/>
              <a:tabLst/>
              <a:defRPr sz="5800" b="0" i="0" u="none" strike="noStrike" cap="none" spc="0" baseline="0">
                <a:ln>
                  <a:noFill/>
                </a:ln>
                <a:solidFill>
                  <a:srgbClr val="000000"/>
                </a:solidFill>
                <a:uFillTx/>
                <a:latin typeface="+mn-lt"/>
                <a:ea typeface="+mn-ea"/>
                <a:cs typeface="+mn-cs"/>
                <a:sym typeface="Helvetica Neue Light"/>
              </a:defRPr>
            </a:lvl3pPr>
            <a:lvl4pPr marL="0" marR="0" indent="685800" algn="l" defTabSz="825500" rtl="0" latinLnBrk="0">
              <a:lnSpc>
                <a:spcPct val="100000"/>
              </a:lnSpc>
              <a:spcBef>
                <a:spcPts val="0"/>
              </a:spcBef>
              <a:spcAft>
                <a:spcPts val="0"/>
              </a:spcAft>
              <a:buClrTx/>
              <a:buSzTx/>
              <a:buFontTx/>
              <a:buNone/>
              <a:tabLst/>
              <a:defRPr sz="5800" b="0" i="0" u="none" strike="noStrike" cap="none" spc="0" baseline="0">
                <a:ln>
                  <a:noFill/>
                </a:ln>
                <a:solidFill>
                  <a:srgbClr val="000000"/>
                </a:solidFill>
                <a:uFillTx/>
                <a:latin typeface="+mn-lt"/>
                <a:ea typeface="+mn-ea"/>
                <a:cs typeface="+mn-cs"/>
                <a:sym typeface="Helvetica Neue Light"/>
              </a:defRPr>
            </a:lvl4pPr>
            <a:lvl5pPr marL="0" marR="0" indent="914400" algn="l" defTabSz="825500" rtl="0" latinLnBrk="0">
              <a:lnSpc>
                <a:spcPct val="100000"/>
              </a:lnSpc>
              <a:spcBef>
                <a:spcPts val="0"/>
              </a:spcBef>
              <a:spcAft>
                <a:spcPts val="0"/>
              </a:spcAft>
              <a:buClrTx/>
              <a:buSzTx/>
              <a:buFontTx/>
              <a:buNone/>
              <a:tabLst/>
              <a:defRPr sz="5800" b="0" i="0" u="none" strike="noStrike" cap="none" spc="0" baseline="0">
                <a:ln>
                  <a:noFill/>
                </a:ln>
                <a:solidFill>
                  <a:srgbClr val="000000"/>
                </a:solidFill>
                <a:uFillTx/>
                <a:latin typeface="+mn-lt"/>
                <a:ea typeface="+mn-ea"/>
                <a:cs typeface="+mn-cs"/>
                <a:sym typeface="Helvetica Neue Light"/>
              </a:defRPr>
            </a:lvl5pPr>
            <a:lvl6pPr marL="0" marR="0" indent="1143000" algn="l" defTabSz="825500" rtl="0" latinLnBrk="0">
              <a:lnSpc>
                <a:spcPct val="100000"/>
              </a:lnSpc>
              <a:spcBef>
                <a:spcPts val="0"/>
              </a:spcBef>
              <a:spcAft>
                <a:spcPts val="0"/>
              </a:spcAft>
              <a:buClrTx/>
              <a:buSzTx/>
              <a:buFontTx/>
              <a:buNone/>
              <a:tabLst/>
              <a:defRPr sz="5800" b="0" i="0" u="none" strike="noStrike" cap="none" spc="0" baseline="0">
                <a:ln>
                  <a:noFill/>
                </a:ln>
                <a:solidFill>
                  <a:srgbClr val="000000"/>
                </a:solidFill>
                <a:uFillTx/>
                <a:latin typeface="+mn-lt"/>
                <a:ea typeface="+mn-ea"/>
                <a:cs typeface="+mn-cs"/>
                <a:sym typeface="Helvetica Neue Light"/>
              </a:defRPr>
            </a:lvl6pPr>
            <a:lvl7pPr marL="0" marR="0" indent="1371600" algn="l" defTabSz="825500" rtl="0" latinLnBrk="0">
              <a:lnSpc>
                <a:spcPct val="100000"/>
              </a:lnSpc>
              <a:spcBef>
                <a:spcPts val="0"/>
              </a:spcBef>
              <a:spcAft>
                <a:spcPts val="0"/>
              </a:spcAft>
              <a:buClrTx/>
              <a:buSzTx/>
              <a:buFontTx/>
              <a:buNone/>
              <a:tabLst/>
              <a:defRPr sz="5800" b="0" i="0" u="none" strike="noStrike" cap="none" spc="0" baseline="0">
                <a:ln>
                  <a:noFill/>
                </a:ln>
                <a:solidFill>
                  <a:srgbClr val="000000"/>
                </a:solidFill>
                <a:uFillTx/>
                <a:latin typeface="+mn-lt"/>
                <a:ea typeface="+mn-ea"/>
                <a:cs typeface="+mn-cs"/>
                <a:sym typeface="Helvetica Neue Light"/>
              </a:defRPr>
            </a:lvl7pPr>
            <a:lvl8pPr marL="0" marR="0" indent="1600200" algn="l" defTabSz="825500" rtl="0" latinLnBrk="0">
              <a:lnSpc>
                <a:spcPct val="100000"/>
              </a:lnSpc>
              <a:spcBef>
                <a:spcPts val="0"/>
              </a:spcBef>
              <a:spcAft>
                <a:spcPts val="0"/>
              </a:spcAft>
              <a:buClrTx/>
              <a:buSzTx/>
              <a:buFontTx/>
              <a:buNone/>
              <a:tabLst/>
              <a:defRPr sz="5800" b="0" i="0" u="none" strike="noStrike" cap="none" spc="0" baseline="0">
                <a:ln>
                  <a:noFill/>
                </a:ln>
                <a:solidFill>
                  <a:srgbClr val="000000"/>
                </a:solidFill>
                <a:uFillTx/>
                <a:latin typeface="+mn-lt"/>
                <a:ea typeface="+mn-ea"/>
                <a:cs typeface="+mn-cs"/>
                <a:sym typeface="Helvetica Neue Light"/>
              </a:defRPr>
            </a:lvl8pPr>
            <a:lvl9pPr marL="0" marR="0" indent="1828800" algn="l" defTabSz="825500" rtl="0" latinLnBrk="0">
              <a:lnSpc>
                <a:spcPct val="100000"/>
              </a:lnSpc>
              <a:spcBef>
                <a:spcPts val="0"/>
              </a:spcBef>
              <a:spcAft>
                <a:spcPts val="0"/>
              </a:spcAft>
              <a:buClrTx/>
              <a:buSzTx/>
              <a:buFontTx/>
              <a:buNone/>
              <a:tabLst/>
              <a:defRPr sz="5800" b="0" i="0" u="none" strike="noStrike" cap="none" spc="0" baseline="0">
                <a:ln>
                  <a:noFill/>
                </a:ln>
                <a:solidFill>
                  <a:srgbClr val="000000"/>
                </a:solidFill>
                <a:uFillTx/>
                <a:latin typeface="+mn-lt"/>
                <a:ea typeface="+mn-ea"/>
                <a:cs typeface="+mn-cs"/>
                <a:sym typeface="Helvetica Neue Light"/>
              </a:defRPr>
            </a:lvl9pPr>
          </a:lstStyle>
          <a:p>
            <a:pPr marL="0" marR="0" lvl="0" indent="0" algn="ctr" defTabSz="8255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lumMod val="50000"/>
                    <a:lumOff val="50000"/>
                  </a:srgbClr>
                </a:solidFill>
                <a:effectLst/>
                <a:uLnTx/>
                <a:uFillTx/>
                <a:latin typeface="Helvetica Neue Light"/>
                <a:ea typeface="Helvetica Neue Light"/>
                <a:sym typeface="Helvetica Neue Light"/>
              </a:rPr>
              <a:t>Chris Fabian </a:t>
            </a:r>
          </a:p>
          <a:p>
            <a:pPr marL="0" marR="0" lvl="0" indent="0" algn="ctr" defTabSz="8255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lumMod val="50000"/>
                    <a:lumOff val="50000"/>
                  </a:srgbClr>
                </a:solidFill>
                <a:effectLst/>
                <a:uLnTx/>
                <a:uFillTx/>
                <a:latin typeface="Helvetica Neue Light"/>
                <a:ea typeface="Helvetica Neue Light"/>
                <a:sym typeface="Helvetica Neue Light"/>
              </a:rPr>
              <a:t>March 27</a:t>
            </a:r>
            <a:r>
              <a:rPr kumimoji="0" lang="en-US" sz="3600" b="0" i="0" u="none" strike="noStrike" kern="1200" cap="none" spc="0" normalizeH="0" baseline="30000" noProof="0" dirty="0">
                <a:ln>
                  <a:noFill/>
                </a:ln>
                <a:solidFill>
                  <a:srgbClr val="000000">
                    <a:lumMod val="50000"/>
                    <a:lumOff val="50000"/>
                  </a:srgbClr>
                </a:solidFill>
                <a:effectLst/>
                <a:uLnTx/>
                <a:uFillTx/>
                <a:latin typeface="Helvetica Neue Light"/>
                <a:ea typeface="Helvetica Neue Light"/>
                <a:sym typeface="Helvetica Neue Light"/>
              </a:rPr>
              <a:t>th</a:t>
            </a:r>
            <a:r>
              <a:rPr kumimoji="0" lang="en-US" sz="3600" b="0" i="0" u="none" strike="noStrike" kern="1200" cap="none" spc="0" normalizeH="0" baseline="0" noProof="0" dirty="0">
                <a:ln>
                  <a:noFill/>
                </a:ln>
                <a:solidFill>
                  <a:srgbClr val="000000">
                    <a:lumMod val="50000"/>
                    <a:lumOff val="50000"/>
                  </a:srgbClr>
                </a:solidFill>
                <a:effectLst/>
                <a:uLnTx/>
                <a:uFillTx/>
                <a:latin typeface="Helvetica Neue Light"/>
                <a:ea typeface="Helvetica Neue Light"/>
                <a:sym typeface="Helvetica Neue Light"/>
              </a:rPr>
              <a:t> 2018</a:t>
            </a:r>
          </a:p>
        </p:txBody>
      </p:sp>
      <p:sp>
        <p:nvSpPr>
          <p:cNvPr id="7" name="Shape 162">
            <a:extLst>
              <a:ext uri="{FF2B5EF4-FFF2-40B4-BE49-F238E27FC236}">
                <a16:creationId xmlns:a16="http://schemas.microsoft.com/office/drawing/2014/main" id="{6D89E79F-C478-F146-8DEB-469CACC91AEC}"/>
              </a:ext>
            </a:extLst>
          </p:cNvPr>
          <p:cNvSpPr txBox="1">
            <a:spLocks/>
          </p:cNvSpPr>
          <p:nvPr/>
        </p:nvSpPr>
        <p:spPr>
          <a:xfrm>
            <a:off x="8756255" y="11503203"/>
            <a:ext cx="6774874" cy="19685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marL="0" marR="0" indent="0" algn="l" defTabSz="825500" rtl="0" latinLnBrk="0">
              <a:lnSpc>
                <a:spcPct val="100000"/>
              </a:lnSpc>
              <a:spcBef>
                <a:spcPts val="0"/>
              </a:spcBef>
              <a:spcAft>
                <a:spcPts val="0"/>
              </a:spcAft>
              <a:buClrTx/>
              <a:buSzTx/>
              <a:buFontTx/>
              <a:buNone/>
              <a:tabLst/>
              <a:defRPr sz="5800" b="0" i="0" u="none" strike="noStrike" cap="none" spc="0" baseline="0">
                <a:ln>
                  <a:noFill/>
                </a:ln>
                <a:solidFill>
                  <a:srgbClr val="000000"/>
                </a:solidFill>
                <a:uFillTx/>
                <a:latin typeface="+mn-lt"/>
                <a:ea typeface="+mn-ea"/>
                <a:cs typeface="+mn-cs"/>
                <a:sym typeface="Helvetica Neue Light"/>
              </a:defRPr>
            </a:lvl1pPr>
            <a:lvl2pPr marL="0" marR="0" indent="228600" algn="l" defTabSz="825500" rtl="0" latinLnBrk="0">
              <a:lnSpc>
                <a:spcPct val="100000"/>
              </a:lnSpc>
              <a:spcBef>
                <a:spcPts val="0"/>
              </a:spcBef>
              <a:spcAft>
                <a:spcPts val="0"/>
              </a:spcAft>
              <a:buClrTx/>
              <a:buSzTx/>
              <a:buFontTx/>
              <a:buNone/>
              <a:tabLst/>
              <a:defRPr sz="5800" b="0" i="0" u="none" strike="noStrike" cap="none" spc="0" baseline="0">
                <a:ln>
                  <a:noFill/>
                </a:ln>
                <a:solidFill>
                  <a:srgbClr val="000000"/>
                </a:solidFill>
                <a:uFillTx/>
                <a:latin typeface="+mn-lt"/>
                <a:ea typeface="+mn-ea"/>
                <a:cs typeface="+mn-cs"/>
                <a:sym typeface="Helvetica Neue Light"/>
              </a:defRPr>
            </a:lvl2pPr>
            <a:lvl3pPr marL="0" marR="0" indent="457200" algn="l" defTabSz="825500" rtl="0" latinLnBrk="0">
              <a:lnSpc>
                <a:spcPct val="100000"/>
              </a:lnSpc>
              <a:spcBef>
                <a:spcPts val="0"/>
              </a:spcBef>
              <a:spcAft>
                <a:spcPts val="0"/>
              </a:spcAft>
              <a:buClrTx/>
              <a:buSzTx/>
              <a:buFontTx/>
              <a:buNone/>
              <a:tabLst/>
              <a:defRPr sz="5800" b="0" i="0" u="none" strike="noStrike" cap="none" spc="0" baseline="0">
                <a:ln>
                  <a:noFill/>
                </a:ln>
                <a:solidFill>
                  <a:srgbClr val="000000"/>
                </a:solidFill>
                <a:uFillTx/>
                <a:latin typeface="+mn-lt"/>
                <a:ea typeface="+mn-ea"/>
                <a:cs typeface="+mn-cs"/>
                <a:sym typeface="Helvetica Neue Light"/>
              </a:defRPr>
            </a:lvl3pPr>
            <a:lvl4pPr marL="0" marR="0" indent="685800" algn="l" defTabSz="825500" rtl="0" latinLnBrk="0">
              <a:lnSpc>
                <a:spcPct val="100000"/>
              </a:lnSpc>
              <a:spcBef>
                <a:spcPts val="0"/>
              </a:spcBef>
              <a:spcAft>
                <a:spcPts val="0"/>
              </a:spcAft>
              <a:buClrTx/>
              <a:buSzTx/>
              <a:buFontTx/>
              <a:buNone/>
              <a:tabLst/>
              <a:defRPr sz="5800" b="0" i="0" u="none" strike="noStrike" cap="none" spc="0" baseline="0">
                <a:ln>
                  <a:noFill/>
                </a:ln>
                <a:solidFill>
                  <a:srgbClr val="000000"/>
                </a:solidFill>
                <a:uFillTx/>
                <a:latin typeface="+mn-lt"/>
                <a:ea typeface="+mn-ea"/>
                <a:cs typeface="+mn-cs"/>
                <a:sym typeface="Helvetica Neue Light"/>
              </a:defRPr>
            </a:lvl4pPr>
            <a:lvl5pPr marL="0" marR="0" indent="914400" algn="l" defTabSz="825500" rtl="0" latinLnBrk="0">
              <a:lnSpc>
                <a:spcPct val="100000"/>
              </a:lnSpc>
              <a:spcBef>
                <a:spcPts val="0"/>
              </a:spcBef>
              <a:spcAft>
                <a:spcPts val="0"/>
              </a:spcAft>
              <a:buClrTx/>
              <a:buSzTx/>
              <a:buFontTx/>
              <a:buNone/>
              <a:tabLst/>
              <a:defRPr sz="5800" b="0" i="0" u="none" strike="noStrike" cap="none" spc="0" baseline="0">
                <a:ln>
                  <a:noFill/>
                </a:ln>
                <a:solidFill>
                  <a:srgbClr val="000000"/>
                </a:solidFill>
                <a:uFillTx/>
                <a:latin typeface="+mn-lt"/>
                <a:ea typeface="+mn-ea"/>
                <a:cs typeface="+mn-cs"/>
                <a:sym typeface="Helvetica Neue Light"/>
              </a:defRPr>
            </a:lvl5pPr>
            <a:lvl6pPr marL="0" marR="0" indent="1143000" algn="l" defTabSz="825500" rtl="0" latinLnBrk="0">
              <a:lnSpc>
                <a:spcPct val="100000"/>
              </a:lnSpc>
              <a:spcBef>
                <a:spcPts val="0"/>
              </a:spcBef>
              <a:spcAft>
                <a:spcPts val="0"/>
              </a:spcAft>
              <a:buClrTx/>
              <a:buSzTx/>
              <a:buFontTx/>
              <a:buNone/>
              <a:tabLst/>
              <a:defRPr sz="5800" b="0" i="0" u="none" strike="noStrike" cap="none" spc="0" baseline="0">
                <a:ln>
                  <a:noFill/>
                </a:ln>
                <a:solidFill>
                  <a:srgbClr val="000000"/>
                </a:solidFill>
                <a:uFillTx/>
                <a:latin typeface="+mn-lt"/>
                <a:ea typeface="+mn-ea"/>
                <a:cs typeface="+mn-cs"/>
                <a:sym typeface="Helvetica Neue Light"/>
              </a:defRPr>
            </a:lvl6pPr>
            <a:lvl7pPr marL="0" marR="0" indent="1371600" algn="l" defTabSz="825500" rtl="0" latinLnBrk="0">
              <a:lnSpc>
                <a:spcPct val="100000"/>
              </a:lnSpc>
              <a:spcBef>
                <a:spcPts val="0"/>
              </a:spcBef>
              <a:spcAft>
                <a:spcPts val="0"/>
              </a:spcAft>
              <a:buClrTx/>
              <a:buSzTx/>
              <a:buFontTx/>
              <a:buNone/>
              <a:tabLst/>
              <a:defRPr sz="5800" b="0" i="0" u="none" strike="noStrike" cap="none" spc="0" baseline="0">
                <a:ln>
                  <a:noFill/>
                </a:ln>
                <a:solidFill>
                  <a:srgbClr val="000000"/>
                </a:solidFill>
                <a:uFillTx/>
                <a:latin typeface="+mn-lt"/>
                <a:ea typeface="+mn-ea"/>
                <a:cs typeface="+mn-cs"/>
                <a:sym typeface="Helvetica Neue Light"/>
              </a:defRPr>
            </a:lvl7pPr>
            <a:lvl8pPr marL="0" marR="0" indent="1600200" algn="l" defTabSz="825500" rtl="0" latinLnBrk="0">
              <a:lnSpc>
                <a:spcPct val="100000"/>
              </a:lnSpc>
              <a:spcBef>
                <a:spcPts val="0"/>
              </a:spcBef>
              <a:spcAft>
                <a:spcPts val="0"/>
              </a:spcAft>
              <a:buClrTx/>
              <a:buSzTx/>
              <a:buFontTx/>
              <a:buNone/>
              <a:tabLst/>
              <a:defRPr sz="5800" b="0" i="0" u="none" strike="noStrike" cap="none" spc="0" baseline="0">
                <a:ln>
                  <a:noFill/>
                </a:ln>
                <a:solidFill>
                  <a:srgbClr val="000000"/>
                </a:solidFill>
                <a:uFillTx/>
                <a:latin typeface="+mn-lt"/>
                <a:ea typeface="+mn-ea"/>
                <a:cs typeface="+mn-cs"/>
                <a:sym typeface="Helvetica Neue Light"/>
              </a:defRPr>
            </a:lvl8pPr>
            <a:lvl9pPr marL="0" marR="0" indent="1828800" algn="l" defTabSz="825500" rtl="0" latinLnBrk="0">
              <a:lnSpc>
                <a:spcPct val="100000"/>
              </a:lnSpc>
              <a:spcBef>
                <a:spcPts val="0"/>
              </a:spcBef>
              <a:spcAft>
                <a:spcPts val="0"/>
              </a:spcAft>
              <a:buClrTx/>
              <a:buSzTx/>
              <a:buFontTx/>
              <a:buNone/>
              <a:tabLst/>
              <a:defRPr sz="5800" b="0" i="0" u="none" strike="noStrike" cap="none" spc="0" baseline="0">
                <a:ln>
                  <a:noFill/>
                </a:ln>
                <a:solidFill>
                  <a:srgbClr val="000000"/>
                </a:solidFill>
                <a:uFillTx/>
                <a:latin typeface="+mn-lt"/>
                <a:ea typeface="+mn-ea"/>
                <a:cs typeface="+mn-cs"/>
                <a:sym typeface="Helvetica Neue Light"/>
              </a:defRPr>
            </a:lvl9pPr>
          </a:lstStyle>
          <a:p>
            <a:pPr marL="0" marR="0" lvl="0" indent="0" algn="ctr" defTabSz="8255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lumMod val="50000"/>
                    <a:lumOff val="50000"/>
                  </a:srgbClr>
                </a:solidFill>
                <a:effectLst/>
                <a:uLnTx/>
                <a:uFillTx/>
                <a:latin typeface="Helvetica Neue Light"/>
                <a:ea typeface="Helvetica Neue Light"/>
                <a:sym typeface="Helvetica Neue Light"/>
              </a:rPr>
              <a:t>Chris Fabian </a:t>
            </a:r>
          </a:p>
          <a:p>
            <a:pPr marL="0" marR="0" lvl="0" indent="0" algn="ctr" defTabSz="8255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lumMod val="50000"/>
                    <a:lumOff val="50000"/>
                  </a:srgbClr>
                </a:solidFill>
                <a:effectLst/>
                <a:uLnTx/>
                <a:uFillTx/>
                <a:latin typeface="Helvetica Neue Light"/>
                <a:ea typeface="Helvetica Neue Light"/>
                <a:sym typeface="Helvetica Neue Light"/>
              </a:rPr>
              <a:t>March 27</a:t>
            </a:r>
            <a:r>
              <a:rPr kumimoji="0" lang="en-US" sz="3600" b="0" i="0" u="none" strike="noStrike" kern="1200" cap="none" spc="0" normalizeH="0" baseline="30000" noProof="0" dirty="0">
                <a:ln>
                  <a:noFill/>
                </a:ln>
                <a:solidFill>
                  <a:srgbClr val="000000">
                    <a:lumMod val="50000"/>
                    <a:lumOff val="50000"/>
                  </a:srgbClr>
                </a:solidFill>
                <a:effectLst/>
                <a:uLnTx/>
                <a:uFillTx/>
                <a:latin typeface="Helvetica Neue Light"/>
                <a:ea typeface="Helvetica Neue Light"/>
                <a:sym typeface="Helvetica Neue Light"/>
              </a:rPr>
              <a:t>th</a:t>
            </a:r>
            <a:r>
              <a:rPr kumimoji="0" lang="en-US" sz="3600" b="0" i="0" u="none" strike="noStrike" kern="1200" cap="none" spc="0" normalizeH="0" baseline="0" noProof="0" dirty="0">
                <a:ln>
                  <a:noFill/>
                </a:ln>
                <a:solidFill>
                  <a:srgbClr val="000000">
                    <a:lumMod val="50000"/>
                    <a:lumOff val="50000"/>
                  </a:srgbClr>
                </a:solidFill>
                <a:effectLst/>
                <a:uLnTx/>
                <a:uFillTx/>
                <a:latin typeface="Helvetica Neue Light"/>
                <a:ea typeface="Helvetica Neue Light"/>
                <a:sym typeface="Helvetica Neue Light"/>
              </a:rPr>
              <a:t> 2018</a:t>
            </a:r>
          </a:p>
        </p:txBody>
      </p:sp>
      <p:sp>
        <p:nvSpPr>
          <p:cNvPr id="8" name="Shape 162">
            <a:extLst>
              <a:ext uri="{FF2B5EF4-FFF2-40B4-BE49-F238E27FC236}">
                <a16:creationId xmlns:a16="http://schemas.microsoft.com/office/drawing/2014/main" id="{C0D5D6BE-E00C-0149-854E-70AFAAC98361}"/>
              </a:ext>
            </a:extLst>
          </p:cNvPr>
          <p:cNvSpPr txBox="1">
            <a:spLocks/>
          </p:cNvSpPr>
          <p:nvPr/>
        </p:nvSpPr>
        <p:spPr>
          <a:xfrm>
            <a:off x="8908655" y="11655603"/>
            <a:ext cx="6774874" cy="19685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marL="0" marR="0" indent="0" algn="l" defTabSz="825500" rtl="0" latinLnBrk="0">
              <a:lnSpc>
                <a:spcPct val="100000"/>
              </a:lnSpc>
              <a:spcBef>
                <a:spcPts val="0"/>
              </a:spcBef>
              <a:spcAft>
                <a:spcPts val="0"/>
              </a:spcAft>
              <a:buClrTx/>
              <a:buSzTx/>
              <a:buFontTx/>
              <a:buNone/>
              <a:tabLst/>
              <a:defRPr sz="5800" b="0" i="0" u="none" strike="noStrike" cap="none" spc="0" baseline="0">
                <a:ln>
                  <a:noFill/>
                </a:ln>
                <a:solidFill>
                  <a:srgbClr val="000000"/>
                </a:solidFill>
                <a:uFillTx/>
                <a:latin typeface="+mn-lt"/>
                <a:ea typeface="+mn-ea"/>
                <a:cs typeface="+mn-cs"/>
                <a:sym typeface="Helvetica Neue Light"/>
              </a:defRPr>
            </a:lvl1pPr>
            <a:lvl2pPr marL="0" marR="0" indent="228600" algn="l" defTabSz="825500" rtl="0" latinLnBrk="0">
              <a:lnSpc>
                <a:spcPct val="100000"/>
              </a:lnSpc>
              <a:spcBef>
                <a:spcPts val="0"/>
              </a:spcBef>
              <a:spcAft>
                <a:spcPts val="0"/>
              </a:spcAft>
              <a:buClrTx/>
              <a:buSzTx/>
              <a:buFontTx/>
              <a:buNone/>
              <a:tabLst/>
              <a:defRPr sz="5800" b="0" i="0" u="none" strike="noStrike" cap="none" spc="0" baseline="0">
                <a:ln>
                  <a:noFill/>
                </a:ln>
                <a:solidFill>
                  <a:srgbClr val="000000"/>
                </a:solidFill>
                <a:uFillTx/>
                <a:latin typeface="+mn-lt"/>
                <a:ea typeface="+mn-ea"/>
                <a:cs typeface="+mn-cs"/>
                <a:sym typeface="Helvetica Neue Light"/>
              </a:defRPr>
            </a:lvl2pPr>
            <a:lvl3pPr marL="0" marR="0" indent="457200" algn="l" defTabSz="825500" rtl="0" latinLnBrk="0">
              <a:lnSpc>
                <a:spcPct val="100000"/>
              </a:lnSpc>
              <a:spcBef>
                <a:spcPts val="0"/>
              </a:spcBef>
              <a:spcAft>
                <a:spcPts val="0"/>
              </a:spcAft>
              <a:buClrTx/>
              <a:buSzTx/>
              <a:buFontTx/>
              <a:buNone/>
              <a:tabLst/>
              <a:defRPr sz="5800" b="0" i="0" u="none" strike="noStrike" cap="none" spc="0" baseline="0">
                <a:ln>
                  <a:noFill/>
                </a:ln>
                <a:solidFill>
                  <a:srgbClr val="000000"/>
                </a:solidFill>
                <a:uFillTx/>
                <a:latin typeface="+mn-lt"/>
                <a:ea typeface="+mn-ea"/>
                <a:cs typeface="+mn-cs"/>
                <a:sym typeface="Helvetica Neue Light"/>
              </a:defRPr>
            </a:lvl3pPr>
            <a:lvl4pPr marL="0" marR="0" indent="685800" algn="l" defTabSz="825500" rtl="0" latinLnBrk="0">
              <a:lnSpc>
                <a:spcPct val="100000"/>
              </a:lnSpc>
              <a:spcBef>
                <a:spcPts val="0"/>
              </a:spcBef>
              <a:spcAft>
                <a:spcPts val="0"/>
              </a:spcAft>
              <a:buClrTx/>
              <a:buSzTx/>
              <a:buFontTx/>
              <a:buNone/>
              <a:tabLst/>
              <a:defRPr sz="5800" b="0" i="0" u="none" strike="noStrike" cap="none" spc="0" baseline="0">
                <a:ln>
                  <a:noFill/>
                </a:ln>
                <a:solidFill>
                  <a:srgbClr val="000000"/>
                </a:solidFill>
                <a:uFillTx/>
                <a:latin typeface="+mn-lt"/>
                <a:ea typeface="+mn-ea"/>
                <a:cs typeface="+mn-cs"/>
                <a:sym typeface="Helvetica Neue Light"/>
              </a:defRPr>
            </a:lvl4pPr>
            <a:lvl5pPr marL="0" marR="0" indent="914400" algn="l" defTabSz="825500" rtl="0" latinLnBrk="0">
              <a:lnSpc>
                <a:spcPct val="100000"/>
              </a:lnSpc>
              <a:spcBef>
                <a:spcPts val="0"/>
              </a:spcBef>
              <a:spcAft>
                <a:spcPts val="0"/>
              </a:spcAft>
              <a:buClrTx/>
              <a:buSzTx/>
              <a:buFontTx/>
              <a:buNone/>
              <a:tabLst/>
              <a:defRPr sz="5800" b="0" i="0" u="none" strike="noStrike" cap="none" spc="0" baseline="0">
                <a:ln>
                  <a:noFill/>
                </a:ln>
                <a:solidFill>
                  <a:srgbClr val="000000"/>
                </a:solidFill>
                <a:uFillTx/>
                <a:latin typeface="+mn-lt"/>
                <a:ea typeface="+mn-ea"/>
                <a:cs typeface="+mn-cs"/>
                <a:sym typeface="Helvetica Neue Light"/>
              </a:defRPr>
            </a:lvl5pPr>
            <a:lvl6pPr marL="0" marR="0" indent="1143000" algn="l" defTabSz="825500" rtl="0" latinLnBrk="0">
              <a:lnSpc>
                <a:spcPct val="100000"/>
              </a:lnSpc>
              <a:spcBef>
                <a:spcPts val="0"/>
              </a:spcBef>
              <a:spcAft>
                <a:spcPts val="0"/>
              </a:spcAft>
              <a:buClrTx/>
              <a:buSzTx/>
              <a:buFontTx/>
              <a:buNone/>
              <a:tabLst/>
              <a:defRPr sz="5800" b="0" i="0" u="none" strike="noStrike" cap="none" spc="0" baseline="0">
                <a:ln>
                  <a:noFill/>
                </a:ln>
                <a:solidFill>
                  <a:srgbClr val="000000"/>
                </a:solidFill>
                <a:uFillTx/>
                <a:latin typeface="+mn-lt"/>
                <a:ea typeface="+mn-ea"/>
                <a:cs typeface="+mn-cs"/>
                <a:sym typeface="Helvetica Neue Light"/>
              </a:defRPr>
            </a:lvl6pPr>
            <a:lvl7pPr marL="0" marR="0" indent="1371600" algn="l" defTabSz="825500" rtl="0" latinLnBrk="0">
              <a:lnSpc>
                <a:spcPct val="100000"/>
              </a:lnSpc>
              <a:spcBef>
                <a:spcPts val="0"/>
              </a:spcBef>
              <a:spcAft>
                <a:spcPts val="0"/>
              </a:spcAft>
              <a:buClrTx/>
              <a:buSzTx/>
              <a:buFontTx/>
              <a:buNone/>
              <a:tabLst/>
              <a:defRPr sz="5800" b="0" i="0" u="none" strike="noStrike" cap="none" spc="0" baseline="0">
                <a:ln>
                  <a:noFill/>
                </a:ln>
                <a:solidFill>
                  <a:srgbClr val="000000"/>
                </a:solidFill>
                <a:uFillTx/>
                <a:latin typeface="+mn-lt"/>
                <a:ea typeface="+mn-ea"/>
                <a:cs typeface="+mn-cs"/>
                <a:sym typeface="Helvetica Neue Light"/>
              </a:defRPr>
            </a:lvl7pPr>
            <a:lvl8pPr marL="0" marR="0" indent="1600200" algn="l" defTabSz="825500" rtl="0" latinLnBrk="0">
              <a:lnSpc>
                <a:spcPct val="100000"/>
              </a:lnSpc>
              <a:spcBef>
                <a:spcPts val="0"/>
              </a:spcBef>
              <a:spcAft>
                <a:spcPts val="0"/>
              </a:spcAft>
              <a:buClrTx/>
              <a:buSzTx/>
              <a:buFontTx/>
              <a:buNone/>
              <a:tabLst/>
              <a:defRPr sz="5800" b="0" i="0" u="none" strike="noStrike" cap="none" spc="0" baseline="0">
                <a:ln>
                  <a:noFill/>
                </a:ln>
                <a:solidFill>
                  <a:srgbClr val="000000"/>
                </a:solidFill>
                <a:uFillTx/>
                <a:latin typeface="+mn-lt"/>
                <a:ea typeface="+mn-ea"/>
                <a:cs typeface="+mn-cs"/>
                <a:sym typeface="Helvetica Neue Light"/>
              </a:defRPr>
            </a:lvl8pPr>
            <a:lvl9pPr marL="0" marR="0" indent="1828800" algn="l" defTabSz="825500" rtl="0" latinLnBrk="0">
              <a:lnSpc>
                <a:spcPct val="100000"/>
              </a:lnSpc>
              <a:spcBef>
                <a:spcPts val="0"/>
              </a:spcBef>
              <a:spcAft>
                <a:spcPts val="0"/>
              </a:spcAft>
              <a:buClrTx/>
              <a:buSzTx/>
              <a:buFontTx/>
              <a:buNone/>
              <a:tabLst/>
              <a:defRPr sz="5800" b="0" i="0" u="none" strike="noStrike" cap="none" spc="0" baseline="0">
                <a:ln>
                  <a:noFill/>
                </a:ln>
                <a:solidFill>
                  <a:srgbClr val="000000"/>
                </a:solidFill>
                <a:uFillTx/>
                <a:latin typeface="+mn-lt"/>
                <a:ea typeface="+mn-ea"/>
                <a:cs typeface="+mn-cs"/>
                <a:sym typeface="Helvetica Neue Light"/>
              </a:defRPr>
            </a:lvl9pPr>
          </a:lstStyle>
          <a:p>
            <a:pPr marL="0" marR="0" lvl="0" indent="0" algn="ctr" defTabSz="8255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lumMod val="50000"/>
                    <a:lumOff val="50000"/>
                  </a:srgbClr>
                </a:solidFill>
                <a:effectLst/>
                <a:uLnTx/>
                <a:uFillTx/>
                <a:latin typeface="Helvetica Neue Light"/>
                <a:ea typeface="Helvetica Neue Light"/>
                <a:sym typeface="Helvetica Neue Light"/>
              </a:rPr>
              <a:t>Chris Fabian </a:t>
            </a:r>
          </a:p>
          <a:p>
            <a:pPr marL="0" marR="0" lvl="0" indent="0" algn="ctr" defTabSz="8255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lumMod val="50000"/>
                    <a:lumOff val="50000"/>
                  </a:srgbClr>
                </a:solidFill>
                <a:effectLst/>
                <a:uLnTx/>
                <a:uFillTx/>
                <a:latin typeface="Helvetica Neue Light"/>
                <a:ea typeface="Helvetica Neue Light"/>
                <a:sym typeface="Helvetica Neue Light"/>
              </a:rPr>
              <a:t>March 27</a:t>
            </a:r>
            <a:r>
              <a:rPr kumimoji="0" lang="en-US" sz="3600" b="0" i="0" u="none" strike="noStrike" kern="1200" cap="none" spc="0" normalizeH="0" baseline="30000" noProof="0" dirty="0">
                <a:ln>
                  <a:noFill/>
                </a:ln>
                <a:solidFill>
                  <a:srgbClr val="000000">
                    <a:lumMod val="50000"/>
                    <a:lumOff val="50000"/>
                  </a:srgbClr>
                </a:solidFill>
                <a:effectLst/>
                <a:uLnTx/>
                <a:uFillTx/>
                <a:latin typeface="Helvetica Neue Light"/>
                <a:ea typeface="Helvetica Neue Light"/>
                <a:sym typeface="Helvetica Neue Light"/>
              </a:rPr>
              <a:t>th</a:t>
            </a:r>
            <a:r>
              <a:rPr kumimoji="0" lang="en-US" sz="3600" b="0" i="0" u="none" strike="noStrike" kern="1200" cap="none" spc="0" normalizeH="0" baseline="0" noProof="0" dirty="0">
                <a:ln>
                  <a:noFill/>
                </a:ln>
                <a:solidFill>
                  <a:srgbClr val="000000">
                    <a:lumMod val="50000"/>
                    <a:lumOff val="50000"/>
                  </a:srgbClr>
                </a:solidFill>
                <a:effectLst/>
                <a:uLnTx/>
                <a:uFillTx/>
                <a:latin typeface="Helvetica Neue Light"/>
                <a:ea typeface="Helvetica Neue Light"/>
                <a:sym typeface="Helvetica Neue Light"/>
              </a:rPr>
              <a:t> 2018</a:t>
            </a:r>
          </a:p>
        </p:txBody>
      </p:sp>
      <p:sp>
        <p:nvSpPr>
          <p:cNvPr id="3" name="TextBox 2">
            <a:extLst>
              <a:ext uri="{FF2B5EF4-FFF2-40B4-BE49-F238E27FC236}">
                <a16:creationId xmlns:a16="http://schemas.microsoft.com/office/drawing/2014/main" id="{71C5B1F9-AD82-EF42-B2C7-23425CFA3C28}"/>
              </a:ext>
            </a:extLst>
          </p:cNvPr>
          <p:cNvSpPr txBox="1"/>
          <p:nvPr/>
        </p:nvSpPr>
        <p:spPr>
          <a:xfrm>
            <a:off x="7082118" y="1982601"/>
            <a:ext cx="4916244" cy="26263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3600" b="1" i="0" u="sng" strike="noStrike" kern="1200" cap="none" spc="0" normalizeH="0" baseline="0" noProof="0" dirty="0">
                <a:ln>
                  <a:noFill/>
                </a:ln>
                <a:solidFill>
                  <a:srgbClr val="0070C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sym typeface="Helvetica Neue Light"/>
              </a:rPr>
              <a:t>21</a:t>
            </a:r>
            <a:r>
              <a:rPr kumimoji="0" lang="en-US" sz="3600" b="1" i="0" u="sng" strike="noStrike" kern="1200" cap="none" spc="0" normalizeH="0" baseline="30000" noProof="0" dirty="0">
                <a:ln>
                  <a:noFill/>
                </a:ln>
                <a:solidFill>
                  <a:srgbClr val="0070C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sym typeface="Helvetica Neue Light"/>
              </a:rPr>
              <a:t>st</a:t>
            </a:r>
            <a:r>
              <a:rPr kumimoji="0" lang="en-US" sz="3600" b="1" i="0" u="sng" strike="noStrike" kern="1200" cap="none" spc="0" normalizeH="0" baseline="0" noProof="0" dirty="0">
                <a:ln>
                  <a:noFill/>
                </a:ln>
                <a:solidFill>
                  <a:srgbClr val="0070C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sym typeface="Helvetica Neue Light"/>
              </a:rPr>
              <a:t> Century Government</a:t>
            </a:r>
          </a:p>
          <a:p>
            <a:pPr marL="1143000" marR="0" lvl="1" indent="-685800" algn="l" defTabSz="825500" rtl="0" eaLnBrk="1" fontAlgn="auto" latinLnBrk="0" hangingPunct="0">
              <a:lnSpc>
                <a:spcPct val="100000"/>
              </a:lnSpc>
              <a:spcBef>
                <a:spcPts val="0"/>
              </a:spcBef>
              <a:spcAft>
                <a:spcPts val="0"/>
              </a:spcAft>
              <a:buClrTx/>
              <a:buSzTx/>
              <a:buFont typeface="+mj-lt"/>
              <a:buAutoNum type="arabicPeriod"/>
              <a:tabLst/>
              <a:defRPr/>
            </a:pPr>
            <a:r>
              <a:rPr kumimoji="0" lang="en-US" sz="3200" b="1" i="0" u="none" strike="noStrike" kern="1200" cap="none" spc="0" normalizeH="0" baseline="0" noProof="0" dirty="0">
                <a:ln>
                  <a:noFill/>
                </a:ln>
                <a:solidFill>
                  <a:srgbClr val="000000">
                    <a:lumMod val="75000"/>
                    <a:lumOff val="25000"/>
                  </a:srgb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sym typeface="Helvetica Neue Light"/>
              </a:rPr>
              <a:t>Data Driven</a:t>
            </a:r>
          </a:p>
          <a:p>
            <a:pPr marL="1143000" marR="0" lvl="1" indent="-685800" algn="l" defTabSz="825500" rtl="0" eaLnBrk="1" fontAlgn="auto" latinLnBrk="0" hangingPunct="0">
              <a:lnSpc>
                <a:spcPct val="100000"/>
              </a:lnSpc>
              <a:spcBef>
                <a:spcPts val="0"/>
              </a:spcBef>
              <a:spcAft>
                <a:spcPts val="0"/>
              </a:spcAft>
              <a:buClrTx/>
              <a:buSzTx/>
              <a:buFont typeface="+mj-lt"/>
              <a:buAutoNum type="arabicPeriod"/>
              <a:tabLst/>
              <a:defRPr/>
            </a:pPr>
            <a:r>
              <a:rPr kumimoji="0" lang="en-US" sz="3200" b="1" i="0" u="none" strike="noStrike" kern="1200" cap="none" spc="0" normalizeH="0" baseline="0" noProof="0" dirty="0">
                <a:ln>
                  <a:noFill/>
                </a:ln>
                <a:solidFill>
                  <a:srgbClr val="000000">
                    <a:lumMod val="75000"/>
                    <a:lumOff val="25000"/>
                  </a:srgb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sym typeface="Helvetica Neue Light"/>
              </a:rPr>
              <a:t>Outcome Focused</a:t>
            </a:r>
          </a:p>
          <a:p>
            <a:pPr marL="1143000" marR="0" lvl="1" indent="-685800" algn="l" defTabSz="825500" rtl="0" eaLnBrk="1" fontAlgn="auto" latinLnBrk="0" hangingPunct="0">
              <a:lnSpc>
                <a:spcPct val="100000"/>
              </a:lnSpc>
              <a:spcBef>
                <a:spcPts val="0"/>
              </a:spcBef>
              <a:spcAft>
                <a:spcPts val="0"/>
              </a:spcAft>
              <a:buClrTx/>
              <a:buSzTx/>
              <a:buFont typeface="+mj-lt"/>
              <a:buAutoNum type="arabicPeriod"/>
              <a:tabLst/>
              <a:defRPr/>
            </a:pPr>
            <a:r>
              <a:rPr kumimoji="0" lang="en-US" sz="3200" b="1" i="0" u="none" strike="noStrike" kern="1200" cap="none" spc="0" normalizeH="0" baseline="0" noProof="0" dirty="0">
                <a:ln>
                  <a:noFill/>
                </a:ln>
                <a:solidFill>
                  <a:srgbClr val="000000">
                    <a:lumMod val="75000"/>
                    <a:lumOff val="25000"/>
                  </a:srgb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sym typeface="Helvetica Neue Light"/>
              </a:rPr>
              <a:t>User-Centric (“Government for All”)</a:t>
            </a:r>
            <a:endParaRPr kumimoji="0" lang="en-US" sz="2800" b="1" i="0" u="none" strike="noStrike" kern="1200" cap="none" spc="0" normalizeH="0" baseline="0" noProof="0" dirty="0">
              <a:ln>
                <a:noFill/>
              </a:ln>
              <a:solidFill>
                <a:srgbClr val="000000">
                  <a:lumMod val="75000"/>
                  <a:lumOff val="25000"/>
                </a:srgb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sym typeface="Helvetica Neue Light"/>
            </a:endParaRPr>
          </a:p>
        </p:txBody>
      </p:sp>
      <p:pic>
        <p:nvPicPr>
          <p:cNvPr id="11" name="Picture 10">
            <a:extLst>
              <a:ext uri="{FF2B5EF4-FFF2-40B4-BE49-F238E27FC236}">
                <a16:creationId xmlns:a16="http://schemas.microsoft.com/office/drawing/2014/main" id="{B28367AF-8ECE-C648-8006-B7115E9C58BB}"/>
              </a:ext>
            </a:extLst>
          </p:cNvPr>
          <p:cNvPicPr>
            <a:picLocks noChangeAspect="1"/>
          </p:cNvPicPr>
          <p:nvPr/>
        </p:nvPicPr>
        <p:blipFill>
          <a:blip r:embed="rId2"/>
          <a:stretch>
            <a:fillRect/>
          </a:stretch>
        </p:blipFill>
        <p:spPr>
          <a:xfrm>
            <a:off x="-16436" y="0"/>
            <a:ext cx="6858000" cy="6858000"/>
          </a:xfrm>
          <a:prstGeom prst="rect">
            <a:avLst/>
          </a:prstGeom>
        </p:spPr>
      </p:pic>
      <p:sp>
        <p:nvSpPr>
          <p:cNvPr id="12" name="TextBox 11">
            <a:extLst>
              <a:ext uri="{FF2B5EF4-FFF2-40B4-BE49-F238E27FC236}">
                <a16:creationId xmlns:a16="http://schemas.microsoft.com/office/drawing/2014/main" id="{D383183B-FB33-A04A-A4F9-6967AA7A781E}"/>
              </a:ext>
            </a:extLst>
          </p:cNvPr>
          <p:cNvSpPr txBox="1"/>
          <p:nvPr/>
        </p:nvSpPr>
        <p:spPr>
          <a:xfrm>
            <a:off x="3412564" y="6355601"/>
            <a:ext cx="279698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Helvetica Neue Light"/>
                <a:ea typeface="Helvetica Neue Light"/>
                <a:cs typeface="+mn-cs"/>
                <a:sym typeface="Helvetica Neue Light"/>
              </a:rPr>
              <a:t>Rick Cole</a:t>
            </a:r>
          </a:p>
        </p:txBody>
      </p:sp>
    </p:spTree>
    <p:extLst>
      <p:ext uri="{BB962C8B-B14F-4D97-AF65-F5344CB8AC3E}">
        <p14:creationId xmlns:p14="http://schemas.microsoft.com/office/powerpoint/2010/main" val="1032198340"/>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3000"/>
                <a:lumOff val="57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6E62E5-603E-C545-9BCF-394A12D0CACA}"/>
              </a:ext>
            </a:extLst>
          </p:cNvPr>
          <p:cNvSpPr txBox="1"/>
          <p:nvPr/>
        </p:nvSpPr>
        <p:spPr>
          <a:xfrm>
            <a:off x="560141" y="2434354"/>
            <a:ext cx="3686346"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We have new needs…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venir Light" panose="020B0402020203020204" pitchFamily="34" charset="77"/>
                <a:ea typeface="+mn-ea"/>
                <a:cs typeface="+mn-cs"/>
              </a:rPr>
              <a:t>…to launch </a:t>
            </a:r>
            <a:r>
              <a:rPr kumimoji="0" lang="en-US" sz="1800" b="1" i="0" u="none" strike="noStrike" kern="1200" cap="none" spc="0" normalizeH="0" baseline="0" noProof="0" dirty="0">
                <a:ln>
                  <a:noFill/>
                </a:ln>
                <a:solidFill>
                  <a:prstClr val="white"/>
                </a:solidFill>
                <a:effectLst/>
                <a:uLnTx/>
                <a:uFillTx/>
                <a:latin typeface="Avenir Light" panose="020B0402020203020204" pitchFamily="34" charset="77"/>
                <a:ea typeface="+mn-ea"/>
                <a:cs typeface="+mn-cs"/>
              </a:rPr>
              <a:t>new programs </a:t>
            </a:r>
            <a:r>
              <a:rPr kumimoji="0" lang="en-US" sz="1800" b="0" i="0" u="none" strike="noStrike" kern="1200" cap="none" spc="0" normalizeH="0" baseline="0" noProof="0" dirty="0">
                <a:ln>
                  <a:noFill/>
                </a:ln>
                <a:solidFill>
                  <a:prstClr val="white"/>
                </a:solidFill>
                <a:effectLst/>
                <a:uLnTx/>
                <a:uFillTx/>
                <a:latin typeface="Avenir Light" panose="020B0402020203020204" pitchFamily="34" charset="77"/>
                <a:ea typeface="+mn-ea"/>
                <a:cs typeface="+mn-cs"/>
              </a:rPr>
              <a:t>to tackle emerging challenges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venir Light" panose="020B0402020203020204" pitchFamily="34" charset="77"/>
                <a:ea typeface="+mn-ea"/>
                <a:cs typeface="+mn-cs"/>
              </a:rPr>
              <a:t>…to </a:t>
            </a:r>
            <a:r>
              <a:rPr kumimoji="0" lang="en-US" sz="1800" b="1" i="0" u="none" strike="noStrike" kern="1200" cap="none" spc="0" normalizeH="0" baseline="0" noProof="0" dirty="0">
                <a:ln>
                  <a:noFill/>
                </a:ln>
                <a:solidFill>
                  <a:prstClr val="white"/>
                </a:solidFill>
                <a:effectLst/>
                <a:uLnTx/>
                <a:uFillTx/>
                <a:latin typeface="Avenir Light" panose="020B0402020203020204" pitchFamily="34" charset="77"/>
                <a:ea typeface="+mn-ea"/>
                <a:cs typeface="+mn-cs"/>
              </a:rPr>
              <a:t>enhance current programs </a:t>
            </a:r>
            <a:r>
              <a:rPr kumimoji="0" lang="en-US" sz="1800" b="0" i="0" u="none" strike="noStrike" kern="1200" cap="none" spc="0" normalizeH="0" baseline="0" noProof="0" dirty="0">
                <a:ln>
                  <a:noFill/>
                </a:ln>
                <a:solidFill>
                  <a:prstClr val="white"/>
                </a:solidFill>
                <a:effectLst/>
                <a:uLnTx/>
                <a:uFillTx/>
                <a:latin typeface="Avenir Light" panose="020B0402020203020204" pitchFamily="34" charset="77"/>
                <a:ea typeface="+mn-ea"/>
                <a:cs typeface="+mn-cs"/>
              </a:rPr>
              <a:t>that need additional resources</a:t>
            </a:r>
          </a:p>
        </p:txBody>
      </p:sp>
      <p:sp>
        <p:nvSpPr>
          <p:cNvPr id="6" name="TextBox 5">
            <a:extLst>
              <a:ext uri="{FF2B5EF4-FFF2-40B4-BE49-F238E27FC236}">
                <a16:creationId xmlns:a16="http://schemas.microsoft.com/office/drawing/2014/main" id="{218F8940-95F1-7B47-B309-650D557C2074}"/>
              </a:ext>
            </a:extLst>
          </p:cNvPr>
          <p:cNvSpPr txBox="1"/>
          <p:nvPr/>
        </p:nvSpPr>
        <p:spPr>
          <a:xfrm>
            <a:off x="749332" y="5131205"/>
            <a:ext cx="357877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We have no new needs…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Preserve, maintain current services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Or, seek to lower tax rates or refund tax-payers</a:t>
            </a:r>
          </a:p>
        </p:txBody>
      </p:sp>
      <p:sp>
        <p:nvSpPr>
          <p:cNvPr id="15" name="Rectangle 14">
            <a:extLst>
              <a:ext uri="{FF2B5EF4-FFF2-40B4-BE49-F238E27FC236}">
                <a16:creationId xmlns:a16="http://schemas.microsoft.com/office/drawing/2014/main" id="{918B82F6-04D2-7542-A6F5-181C85E4F81D}"/>
              </a:ext>
            </a:extLst>
          </p:cNvPr>
          <p:cNvSpPr/>
          <p:nvPr/>
        </p:nvSpPr>
        <p:spPr>
          <a:xfrm>
            <a:off x="322729" y="2057368"/>
            <a:ext cx="4159624" cy="2478773"/>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7A80AFD4-4DB3-3542-83FD-0BCD598CDDAD}"/>
              </a:ext>
            </a:extLst>
          </p:cNvPr>
          <p:cNvGrpSpPr/>
          <p:nvPr/>
        </p:nvGrpSpPr>
        <p:grpSpPr>
          <a:xfrm>
            <a:off x="4219391" y="1790424"/>
            <a:ext cx="2710429" cy="2907083"/>
            <a:chOff x="4473391" y="1790424"/>
            <a:chExt cx="2710429" cy="2907083"/>
          </a:xfrm>
        </p:grpSpPr>
        <p:sp>
          <p:nvSpPr>
            <p:cNvPr id="7" name="TextBox 6">
              <a:extLst>
                <a:ext uri="{FF2B5EF4-FFF2-40B4-BE49-F238E27FC236}">
                  <a16:creationId xmlns:a16="http://schemas.microsoft.com/office/drawing/2014/main" id="{7A35A9ED-CEB7-1241-BF14-145AAA691C65}"/>
                </a:ext>
              </a:extLst>
            </p:cNvPr>
            <p:cNvSpPr txBox="1"/>
            <p:nvPr/>
          </p:nvSpPr>
          <p:spPr>
            <a:xfrm>
              <a:off x="5686097" y="2003587"/>
              <a:ext cx="149772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Free-up &amp;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Re-allocate Resources</a:t>
              </a:r>
            </a:p>
          </p:txBody>
        </p:sp>
        <p:sp>
          <p:nvSpPr>
            <p:cNvPr id="10" name="TextBox 9">
              <a:extLst>
                <a:ext uri="{FF2B5EF4-FFF2-40B4-BE49-F238E27FC236}">
                  <a16:creationId xmlns:a16="http://schemas.microsoft.com/office/drawing/2014/main" id="{5D81C588-9CC2-564D-9DF8-2FAC54C2540B}"/>
                </a:ext>
              </a:extLst>
            </p:cNvPr>
            <p:cNvSpPr txBox="1"/>
            <p:nvPr/>
          </p:nvSpPr>
          <p:spPr>
            <a:xfrm>
              <a:off x="5686097" y="3582372"/>
              <a:ext cx="149772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Generate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New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Revenue</a:t>
              </a:r>
            </a:p>
          </p:txBody>
        </p:sp>
        <p:cxnSp>
          <p:nvCxnSpPr>
            <p:cNvPr id="17" name="Straight Connector 16">
              <a:extLst>
                <a:ext uri="{FF2B5EF4-FFF2-40B4-BE49-F238E27FC236}">
                  <a16:creationId xmlns:a16="http://schemas.microsoft.com/office/drawing/2014/main" id="{C83B0F8F-10E0-4E47-A718-3719CF398CF4}"/>
                </a:ext>
              </a:extLst>
            </p:cNvPr>
            <p:cNvCxnSpPr/>
            <p:nvPr/>
          </p:nvCxnSpPr>
          <p:spPr>
            <a:xfrm>
              <a:off x="4482353" y="2456335"/>
              <a:ext cx="1203744" cy="0"/>
            </a:xfrm>
            <a:prstGeom prst="line">
              <a:avLst/>
            </a:prstGeom>
            <a:ln w="47625">
              <a:solidFill>
                <a:schemeClr val="bg1"/>
              </a:solidFill>
              <a:prstDash val="lgDash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D746CC5-ADF2-0D44-AFB4-024C32373162}"/>
                </a:ext>
              </a:extLst>
            </p:cNvPr>
            <p:cNvCxnSpPr/>
            <p:nvPr/>
          </p:nvCxnSpPr>
          <p:spPr>
            <a:xfrm>
              <a:off x="4473391" y="4025147"/>
              <a:ext cx="1203744" cy="0"/>
            </a:xfrm>
            <a:prstGeom prst="line">
              <a:avLst/>
            </a:prstGeom>
            <a:ln w="47625">
              <a:solidFill>
                <a:schemeClr val="bg1"/>
              </a:solidFill>
              <a:prstDash val="lgDashDot"/>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FD4E3FB4-60FA-7F43-8090-F0AC82CF41E6}"/>
                </a:ext>
              </a:extLst>
            </p:cNvPr>
            <p:cNvSpPr/>
            <p:nvPr/>
          </p:nvSpPr>
          <p:spPr>
            <a:xfrm>
              <a:off x="5745527" y="3365685"/>
              <a:ext cx="1348647" cy="1331822"/>
            </a:xfrm>
            <a:prstGeom prst="ellipse">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55EC72AB-4817-2148-ACBD-05CE983E7295}"/>
                </a:ext>
              </a:extLst>
            </p:cNvPr>
            <p:cNvSpPr/>
            <p:nvPr/>
          </p:nvSpPr>
          <p:spPr>
            <a:xfrm>
              <a:off x="5745526" y="1790424"/>
              <a:ext cx="1348647" cy="1331822"/>
            </a:xfrm>
            <a:prstGeom prst="ellipse">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22" name="Straight Connector 21">
            <a:extLst>
              <a:ext uri="{FF2B5EF4-FFF2-40B4-BE49-F238E27FC236}">
                <a16:creationId xmlns:a16="http://schemas.microsoft.com/office/drawing/2014/main" id="{4AA19EE2-3E2B-2241-B9DE-2EC6E6235EE9}"/>
              </a:ext>
            </a:extLst>
          </p:cNvPr>
          <p:cNvCxnSpPr>
            <a:cxnSpLocks/>
          </p:cNvCxnSpPr>
          <p:nvPr/>
        </p:nvCxnSpPr>
        <p:spPr>
          <a:xfrm flipV="1">
            <a:off x="6280149" y="3211892"/>
            <a:ext cx="5431493" cy="38070"/>
          </a:xfrm>
          <a:prstGeom prst="line">
            <a:avLst/>
          </a:prstGeom>
          <a:ln w="25400">
            <a:solidFill>
              <a:schemeClr val="bg1"/>
            </a:solidFill>
            <a:prstDash val="lgDashDot"/>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050E4F3-48C2-1845-BB07-6BFE933D7060}"/>
              </a:ext>
            </a:extLst>
          </p:cNvPr>
          <p:cNvSpPr txBox="1"/>
          <p:nvPr/>
        </p:nvSpPr>
        <p:spPr>
          <a:xfrm>
            <a:off x="7283232" y="236034"/>
            <a:ext cx="1497723"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Sourcing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24" name="Rectangle 23">
            <a:extLst>
              <a:ext uri="{FF2B5EF4-FFF2-40B4-BE49-F238E27FC236}">
                <a16:creationId xmlns:a16="http://schemas.microsoft.com/office/drawing/2014/main" id="{FFCC39D5-4C9A-364D-BB12-1B9829552D53}"/>
              </a:ext>
            </a:extLst>
          </p:cNvPr>
          <p:cNvSpPr/>
          <p:nvPr/>
        </p:nvSpPr>
        <p:spPr>
          <a:xfrm>
            <a:off x="7271947" y="320700"/>
            <a:ext cx="1509008" cy="75399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44CAF40D-616B-FA40-96C6-DEC067B0008D}"/>
              </a:ext>
            </a:extLst>
          </p:cNvPr>
          <p:cNvSpPr txBox="1"/>
          <p:nvPr/>
        </p:nvSpPr>
        <p:spPr>
          <a:xfrm>
            <a:off x="7294517" y="1213195"/>
            <a:ext cx="1497723"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Efficiencies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28" name="Rectangle 27">
            <a:extLst>
              <a:ext uri="{FF2B5EF4-FFF2-40B4-BE49-F238E27FC236}">
                <a16:creationId xmlns:a16="http://schemas.microsoft.com/office/drawing/2014/main" id="{32D8E074-04B6-4F40-8A14-A905A08F7862}"/>
              </a:ext>
            </a:extLst>
          </p:cNvPr>
          <p:cNvSpPr/>
          <p:nvPr/>
        </p:nvSpPr>
        <p:spPr>
          <a:xfrm>
            <a:off x="7283232" y="1297861"/>
            <a:ext cx="1509008" cy="75399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824D5412-7DC6-354D-9BAD-0B8D3620FF21}"/>
              </a:ext>
            </a:extLst>
          </p:cNvPr>
          <p:cNvSpPr txBox="1"/>
          <p:nvPr/>
        </p:nvSpPr>
        <p:spPr>
          <a:xfrm>
            <a:off x="7283232" y="2198777"/>
            <a:ext cx="1497723"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Service Levels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31" name="Rectangle 30">
            <a:extLst>
              <a:ext uri="{FF2B5EF4-FFF2-40B4-BE49-F238E27FC236}">
                <a16:creationId xmlns:a16="http://schemas.microsoft.com/office/drawing/2014/main" id="{878842C0-D516-A34F-8B08-895B7CAD1323}"/>
              </a:ext>
            </a:extLst>
          </p:cNvPr>
          <p:cNvSpPr/>
          <p:nvPr/>
        </p:nvSpPr>
        <p:spPr>
          <a:xfrm>
            <a:off x="7271947" y="2283443"/>
            <a:ext cx="1509008" cy="75399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1D47B70D-3299-014E-B7C5-8145B948A64D}"/>
              </a:ext>
            </a:extLst>
          </p:cNvPr>
          <p:cNvSpPr txBox="1"/>
          <p:nvPr/>
        </p:nvSpPr>
        <p:spPr>
          <a:xfrm>
            <a:off x="7292200" y="3328845"/>
            <a:ext cx="1497723"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Fees, Charges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34" name="Rectangle 33">
            <a:extLst>
              <a:ext uri="{FF2B5EF4-FFF2-40B4-BE49-F238E27FC236}">
                <a16:creationId xmlns:a16="http://schemas.microsoft.com/office/drawing/2014/main" id="{E00757B2-AE9D-F74C-A83A-670D1FE990CD}"/>
              </a:ext>
            </a:extLst>
          </p:cNvPr>
          <p:cNvSpPr/>
          <p:nvPr/>
        </p:nvSpPr>
        <p:spPr>
          <a:xfrm>
            <a:off x="7280915" y="3413511"/>
            <a:ext cx="1509008" cy="75399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F7E98530-3BB6-AF4D-AAC2-CBD90099FACC}"/>
              </a:ext>
            </a:extLst>
          </p:cNvPr>
          <p:cNvSpPr txBox="1"/>
          <p:nvPr/>
        </p:nvSpPr>
        <p:spPr>
          <a:xfrm>
            <a:off x="7303485" y="4306006"/>
            <a:ext cx="1497723"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Grant Funding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37" name="Rectangle 36">
            <a:extLst>
              <a:ext uri="{FF2B5EF4-FFF2-40B4-BE49-F238E27FC236}">
                <a16:creationId xmlns:a16="http://schemas.microsoft.com/office/drawing/2014/main" id="{E0A1A22A-FE9C-3945-9EBC-5542C8C1333C}"/>
              </a:ext>
            </a:extLst>
          </p:cNvPr>
          <p:cNvSpPr/>
          <p:nvPr/>
        </p:nvSpPr>
        <p:spPr>
          <a:xfrm>
            <a:off x="7292200" y="4390672"/>
            <a:ext cx="1509008" cy="75399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FE31BD32-B336-D445-A2FC-20AE958C0D62}"/>
              </a:ext>
            </a:extLst>
          </p:cNvPr>
          <p:cNvSpPr txBox="1"/>
          <p:nvPr/>
        </p:nvSpPr>
        <p:spPr>
          <a:xfrm>
            <a:off x="7292200" y="5291588"/>
            <a:ext cx="1497723"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Taxes, Rates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40" name="Rectangle 39">
            <a:extLst>
              <a:ext uri="{FF2B5EF4-FFF2-40B4-BE49-F238E27FC236}">
                <a16:creationId xmlns:a16="http://schemas.microsoft.com/office/drawing/2014/main" id="{0D213D1C-F1AE-8D44-8D7E-1C9373C7E62F}"/>
              </a:ext>
            </a:extLst>
          </p:cNvPr>
          <p:cNvSpPr/>
          <p:nvPr/>
        </p:nvSpPr>
        <p:spPr>
          <a:xfrm>
            <a:off x="7280915" y="5376254"/>
            <a:ext cx="1509008" cy="75399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22504166-7832-C345-9C06-271A87715E48}"/>
              </a:ext>
            </a:extLst>
          </p:cNvPr>
          <p:cNvSpPr txBox="1"/>
          <p:nvPr/>
        </p:nvSpPr>
        <p:spPr>
          <a:xfrm>
            <a:off x="322729" y="389007"/>
            <a:ext cx="4159624"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PBB Blue Print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To Fund the Future</a:t>
            </a:r>
          </a:p>
        </p:txBody>
      </p:sp>
      <p:cxnSp>
        <p:nvCxnSpPr>
          <p:cNvPr id="44" name="Straight Connector 43">
            <a:extLst>
              <a:ext uri="{FF2B5EF4-FFF2-40B4-BE49-F238E27FC236}">
                <a16:creationId xmlns:a16="http://schemas.microsoft.com/office/drawing/2014/main" id="{3BB90F4F-D43A-AF4F-A2A1-02692B1C09E0}"/>
              </a:ext>
            </a:extLst>
          </p:cNvPr>
          <p:cNvCxnSpPr>
            <a:cxnSpLocks/>
          </p:cNvCxnSpPr>
          <p:nvPr/>
        </p:nvCxnSpPr>
        <p:spPr>
          <a:xfrm>
            <a:off x="2302228" y="4383741"/>
            <a:ext cx="0" cy="747464"/>
          </a:xfrm>
          <a:prstGeom prst="line">
            <a:avLst/>
          </a:prstGeom>
          <a:ln w="47625">
            <a:solidFill>
              <a:schemeClr val="bg1"/>
            </a:solidFill>
            <a:prstDash val="lgDashDot"/>
          </a:ln>
        </p:spPr>
        <p:style>
          <a:lnRef idx="1">
            <a:schemeClr val="accent1"/>
          </a:lnRef>
          <a:fillRef idx="0">
            <a:schemeClr val="accent1"/>
          </a:fillRef>
          <a:effectRef idx="0">
            <a:schemeClr val="accent1"/>
          </a:effectRef>
          <a:fontRef idx="minor">
            <a:schemeClr val="tx1"/>
          </a:fontRef>
        </p:style>
      </p:cxnSp>
      <p:cxnSp>
        <p:nvCxnSpPr>
          <p:cNvPr id="47" name="Elbow Connector 46">
            <a:extLst>
              <a:ext uri="{FF2B5EF4-FFF2-40B4-BE49-F238E27FC236}">
                <a16:creationId xmlns:a16="http://schemas.microsoft.com/office/drawing/2014/main" id="{354F3A61-2113-4942-B1F6-2E2D3FFACBBB}"/>
              </a:ext>
            </a:extLst>
          </p:cNvPr>
          <p:cNvCxnSpPr>
            <a:cxnSpLocks/>
          </p:cNvCxnSpPr>
          <p:nvPr/>
        </p:nvCxnSpPr>
        <p:spPr>
          <a:xfrm>
            <a:off x="6852873" y="2468059"/>
            <a:ext cx="393674" cy="204106"/>
          </a:xfrm>
          <a:prstGeom prst="bentConnector3">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Elbow Connector 48">
            <a:extLst>
              <a:ext uri="{FF2B5EF4-FFF2-40B4-BE49-F238E27FC236}">
                <a16:creationId xmlns:a16="http://schemas.microsoft.com/office/drawing/2014/main" id="{0D22D45F-C726-2D45-9D4F-5C47F3C38FB0}"/>
              </a:ext>
            </a:extLst>
          </p:cNvPr>
          <p:cNvCxnSpPr>
            <a:cxnSpLocks/>
          </p:cNvCxnSpPr>
          <p:nvPr/>
        </p:nvCxnSpPr>
        <p:spPr>
          <a:xfrm flipV="1">
            <a:off x="6852873" y="1680721"/>
            <a:ext cx="404959" cy="781476"/>
          </a:xfrm>
          <a:prstGeom prst="bentConnector3">
            <a:avLst>
              <a:gd name="adj1" fmla="val 48553"/>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Elbow Connector 50">
            <a:extLst>
              <a:ext uri="{FF2B5EF4-FFF2-40B4-BE49-F238E27FC236}">
                <a16:creationId xmlns:a16="http://schemas.microsoft.com/office/drawing/2014/main" id="{56E5138F-D877-984D-96EB-3E58215DFEC5}"/>
              </a:ext>
            </a:extLst>
          </p:cNvPr>
          <p:cNvCxnSpPr>
            <a:cxnSpLocks/>
          </p:cNvCxnSpPr>
          <p:nvPr/>
        </p:nvCxnSpPr>
        <p:spPr>
          <a:xfrm flipV="1">
            <a:off x="6949358" y="697698"/>
            <a:ext cx="304027" cy="1767554"/>
          </a:xfrm>
          <a:prstGeom prst="bentConnector3">
            <a:avLst>
              <a:gd name="adj1" fmla="val 34171"/>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Elbow Connector 52">
            <a:extLst>
              <a:ext uri="{FF2B5EF4-FFF2-40B4-BE49-F238E27FC236}">
                <a16:creationId xmlns:a16="http://schemas.microsoft.com/office/drawing/2014/main" id="{BDD5CF2D-5FE2-7343-93C0-219C0600DE04}"/>
              </a:ext>
            </a:extLst>
          </p:cNvPr>
          <p:cNvCxnSpPr>
            <a:cxnSpLocks/>
          </p:cNvCxnSpPr>
          <p:nvPr/>
        </p:nvCxnSpPr>
        <p:spPr>
          <a:xfrm flipV="1">
            <a:off x="6967920" y="3766085"/>
            <a:ext cx="312995" cy="253528"/>
          </a:xfrm>
          <a:prstGeom prst="bentConnector3">
            <a:avLst>
              <a:gd name="adj1" fmla="val 33934"/>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Elbow Connector 54">
            <a:extLst>
              <a:ext uri="{FF2B5EF4-FFF2-40B4-BE49-F238E27FC236}">
                <a16:creationId xmlns:a16="http://schemas.microsoft.com/office/drawing/2014/main" id="{424CEE8A-B541-314A-A8D3-51F596408C3C}"/>
              </a:ext>
            </a:extLst>
          </p:cNvPr>
          <p:cNvCxnSpPr>
            <a:cxnSpLocks/>
          </p:cNvCxnSpPr>
          <p:nvPr/>
        </p:nvCxnSpPr>
        <p:spPr>
          <a:xfrm>
            <a:off x="6967920" y="4019613"/>
            <a:ext cx="324280" cy="723633"/>
          </a:xfrm>
          <a:prstGeom prst="bentConnector3">
            <a:avLst>
              <a:gd name="adj1" fmla="val 32686"/>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Elbow Connector 56">
            <a:extLst>
              <a:ext uri="{FF2B5EF4-FFF2-40B4-BE49-F238E27FC236}">
                <a16:creationId xmlns:a16="http://schemas.microsoft.com/office/drawing/2014/main" id="{A9F991F0-86F7-0440-8ABE-CB2067177614}"/>
              </a:ext>
            </a:extLst>
          </p:cNvPr>
          <p:cNvCxnSpPr>
            <a:cxnSpLocks/>
          </p:cNvCxnSpPr>
          <p:nvPr/>
        </p:nvCxnSpPr>
        <p:spPr>
          <a:xfrm>
            <a:off x="6874041" y="4031596"/>
            <a:ext cx="402641" cy="1721656"/>
          </a:xfrm>
          <a:prstGeom prst="bentConnector3">
            <a:avLst>
              <a:gd name="adj1" fmla="val 50001"/>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62" name="Picture 61">
            <a:extLst>
              <a:ext uri="{FF2B5EF4-FFF2-40B4-BE49-F238E27FC236}">
                <a16:creationId xmlns:a16="http://schemas.microsoft.com/office/drawing/2014/main" id="{8CAE440D-D7EF-194A-A68E-E5FB46A4B6FA}"/>
              </a:ext>
            </a:extLst>
          </p:cNvPr>
          <p:cNvPicPr>
            <a:picLocks noChangeAspect="1"/>
          </p:cNvPicPr>
          <p:nvPr/>
        </p:nvPicPr>
        <p:blipFill>
          <a:blip r:embed="rId2"/>
          <a:stretch>
            <a:fillRect/>
          </a:stretch>
        </p:blipFill>
        <p:spPr>
          <a:xfrm>
            <a:off x="10274300" y="6077503"/>
            <a:ext cx="1887534" cy="512664"/>
          </a:xfrm>
          <a:prstGeom prst="rect">
            <a:avLst/>
          </a:prstGeom>
        </p:spPr>
      </p:pic>
      <p:sp>
        <p:nvSpPr>
          <p:cNvPr id="69" name="TextBox 68">
            <a:extLst>
              <a:ext uri="{FF2B5EF4-FFF2-40B4-BE49-F238E27FC236}">
                <a16:creationId xmlns:a16="http://schemas.microsoft.com/office/drawing/2014/main" id="{9C38CD03-9FA2-7847-A87D-2C7B3CB39310}"/>
              </a:ext>
            </a:extLst>
          </p:cNvPr>
          <p:cNvSpPr txBox="1"/>
          <p:nvPr/>
        </p:nvSpPr>
        <p:spPr>
          <a:xfrm>
            <a:off x="8859370" y="3419500"/>
            <a:ext cx="3205024" cy="830997"/>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Do our fees cover the costs of providing the service?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Can we in-source, or provide any services regionally for a fee?</a:t>
            </a:r>
          </a:p>
        </p:txBody>
      </p:sp>
      <p:sp>
        <p:nvSpPr>
          <p:cNvPr id="70" name="TextBox 69">
            <a:extLst>
              <a:ext uri="{FF2B5EF4-FFF2-40B4-BE49-F238E27FC236}">
                <a16:creationId xmlns:a16="http://schemas.microsoft.com/office/drawing/2014/main" id="{F954091F-9B29-5D41-B75C-DB5753628D20}"/>
              </a:ext>
            </a:extLst>
          </p:cNvPr>
          <p:cNvSpPr txBox="1"/>
          <p:nvPr/>
        </p:nvSpPr>
        <p:spPr>
          <a:xfrm>
            <a:off x="8859370" y="4415233"/>
            <a:ext cx="3155428" cy="830997"/>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Are we reporting the true cost of services to granting agency?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Can we recoup additional funding, or attain new grant opportunities?</a:t>
            </a:r>
          </a:p>
        </p:txBody>
      </p:sp>
      <p:sp>
        <p:nvSpPr>
          <p:cNvPr id="71" name="TextBox 70">
            <a:extLst>
              <a:ext uri="{FF2B5EF4-FFF2-40B4-BE49-F238E27FC236}">
                <a16:creationId xmlns:a16="http://schemas.microsoft.com/office/drawing/2014/main" id="{5598DD4E-F8BF-E548-A2AC-01E4DF924DD6}"/>
              </a:ext>
            </a:extLst>
          </p:cNvPr>
          <p:cNvSpPr txBox="1"/>
          <p:nvPr/>
        </p:nvSpPr>
        <p:spPr>
          <a:xfrm>
            <a:off x="8859370" y="5381274"/>
            <a:ext cx="3155428" cy="830997"/>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Last resort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Do we have no options left besides raising additional revenue from tax and rate payers?</a:t>
            </a:r>
          </a:p>
        </p:txBody>
      </p:sp>
      <p:sp>
        <p:nvSpPr>
          <p:cNvPr id="38" name="TextBox 37">
            <a:extLst>
              <a:ext uri="{FF2B5EF4-FFF2-40B4-BE49-F238E27FC236}">
                <a16:creationId xmlns:a16="http://schemas.microsoft.com/office/drawing/2014/main" id="{35464243-E6B8-6249-B293-B354EA121866}"/>
              </a:ext>
            </a:extLst>
          </p:cNvPr>
          <p:cNvSpPr txBox="1"/>
          <p:nvPr/>
        </p:nvSpPr>
        <p:spPr>
          <a:xfrm>
            <a:off x="8859370" y="333400"/>
            <a:ext cx="3155428" cy="830997"/>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Can we leverage partners, or source services with public/private providers, in order to free up our resources?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Focus on the “irreducible core”</a:t>
            </a:r>
          </a:p>
        </p:txBody>
      </p:sp>
      <p:sp>
        <p:nvSpPr>
          <p:cNvPr id="42" name="TextBox 41">
            <a:extLst>
              <a:ext uri="{FF2B5EF4-FFF2-40B4-BE49-F238E27FC236}">
                <a16:creationId xmlns:a16="http://schemas.microsoft.com/office/drawing/2014/main" id="{27211DD8-2E25-6D4C-A6BD-7478F8052FE0}"/>
              </a:ext>
            </a:extLst>
          </p:cNvPr>
          <p:cNvSpPr txBox="1"/>
          <p:nvPr/>
        </p:nvSpPr>
        <p:spPr>
          <a:xfrm>
            <a:off x="8859370" y="1329133"/>
            <a:ext cx="3155428" cy="830997"/>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Can we apply technology to automate or free up human resources?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Can we augment service delivery with volunteers?</a:t>
            </a:r>
          </a:p>
        </p:txBody>
      </p:sp>
      <p:sp>
        <p:nvSpPr>
          <p:cNvPr id="43" name="TextBox 42">
            <a:extLst>
              <a:ext uri="{FF2B5EF4-FFF2-40B4-BE49-F238E27FC236}">
                <a16:creationId xmlns:a16="http://schemas.microsoft.com/office/drawing/2014/main" id="{1049F361-994B-CC4A-8E9B-097C757300B1}"/>
              </a:ext>
            </a:extLst>
          </p:cNvPr>
          <p:cNvSpPr txBox="1"/>
          <p:nvPr/>
        </p:nvSpPr>
        <p:spPr>
          <a:xfrm>
            <a:off x="8859370" y="2295174"/>
            <a:ext cx="3155428" cy="830997"/>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For programs less aligned with Results, can we reduce service levels, and free up resources? Or, can we eliminate services to free resources?</a:t>
            </a:r>
          </a:p>
        </p:txBody>
      </p:sp>
      <p:sp>
        <p:nvSpPr>
          <p:cNvPr id="4" name="TextBox 3">
            <a:extLst>
              <a:ext uri="{FF2B5EF4-FFF2-40B4-BE49-F238E27FC236}">
                <a16:creationId xmlns:a16="http://schemas.microsoft.com/office/drawing/2014/main" id="{8BDC7142-AED2-8741-A70C-2C8637D289D6}"/>
              </a:ext>
            </a:extLst>
          </p:cNvPr>
          <p:cNvSpPr txBox="1"/>
          <p:nvPr/>
        </p:nvSpPr>
        <p:spPr>
          <a:xfrm>
            <a:off x="4749931" y="-59059"/>
            <a:ext cx="7442069" cy="6986528"/>
          </a:xfrm>
          <a:prstGeom prst="rect">
            <a:avLst/>
          </a:prstGeom>
          <a:solidFill>
            <a:schemeClr val="bg1"/>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Avenir Next Condensed" panose="020B0506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Avenir Next Condensed" panose="020B0506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Avenir Next Condensed" panose="020B0506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venir Next Condensed" panose="020B0506020202020204" pitchFamily="34" charset="0"/>
                <a:ea typeface="+mn-ea"/>
                <a:cs typeface="+mn-cs"/>
              </a:rPr>
              <a:t>Start here...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Avenir Next Condensed" panose="020B0506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venir Next Condensed" panose="020B0506020202020204" pitchFamily="34" charset="0"/>
                <a:ea typeface="+mn-ea"/>
                <a:cs typeface="+mn-cs"/>
              </a:rPr>
              <a:t>1.) What are the programs we need to be doing more of?</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Avenir Next Condensed" panose="020B0506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venir Next Condensed" panose="020B0506020202020204" pitchFamily="34" charset="0"/>
                <a:ea typeface="+mn-ea"/>
                <a:cs typeface="+mn-cs"/>
              </a:rPr>
              <a:t>2.) What are the programs we need to launch (if only we had the money, or workforce to start)? </a:t>
            </a:r>
            <a:endPar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3" name="Right Arrow 2">
            <a:extLst>
              <a:ext uri="{FF2B5EF4-FFF2-40B4-BE49-F238E27FC236}">
                <a16:creationId xmlns:a16="http://schemas.microsoft.com/office/drawing/2014/main" id="{D2F89B05-F036-0043-9A95-A912E8DB4A51}"/>
              </a:ext>
            </a:extLst>
          </p:cNvPr>
          <p:cNvSpPr/>
          <p:nvPr/>
        </p:nvSpPr>
        <p:spPr>
          <a:xfrm rot="8972492">
            <a:off x="3855062" y="1541746"/>
            <a:ext cx="2500806" cy="104540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1718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3000"/>
                <a:lumOff val="57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6E62E5-603E-C545-9BCF-394A12D0CACA}"/>
              </a:ext>
            </a:extLst>
          </p:cNvPr>
          <p:cNvSpPr txBox="1"/>
          <p:nvPr/>
        </p:nvSpPr>
        <p:spPr>
          <a:xfrm>
            <a:off x="560141" y="2434354"/>
            <a:ext cx="3686346"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We have new needs…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00"/>
                </a:solidFill>
                <a:effectLst/>
                <a:uLnTx/>
                <a:uFillTx/>
                <a:latin typeface="Avenir Light" panose="020B0402020203020204" pitchFamily="34" charset="77"/>
                <a:ea typeface="+mn-ea"/>
                <a:cs typeface="+mn-cs"/>
              </a:rPr>
              <a:t>…to launch </a:t>
            </a:r>
            <a:r>
              <a:rPr kumimoji="0" lang="en-US" sz="1800" b="1" i="0" u="none" strike="noStrike" kern="1200" cap="none" spc="0" normalizeH="0" baseline="0" noProof="0" dirty="0">
                <a:ln>
                  <a:noFill/>
                </a:ln>
                <a:solidFill>
                  <a:srgbClr val="FFFF00"/>
                </a:solidFill>
                <a:effectLst/>
                <a:uLnTx/>
                <a:uFillTx/>
                <a:latin typeface="Avenir Light" panose="020B0402020203020204" pitchFamily="34" charset="77"/>
                <a:ea typeface="+mn-ea"/>
                <a:cs typeface="+mn-cs"/>
              </a:rPr>
              <a:t>new programs </a:t>
            </a:r>
            <a:r>
              <a:rPr kumimoji="0" lang="en-US" sz="1800" b="0" i="0" u="none" strike="noStrike" kern="1200" cap="none" spc="0" normalizeH="0" baseline="0" noProof="0" dirty="0">
                <a:ln>
                  <a:noFill/>
                </a:ln>
                <a:solidFill>
                  <a:srgbClr val="FFFF00"/>
                </a:solidFill>
                <a:effectLst/>
                <a:uLnTx/>
                <a:uFillTx/>
                <a:latin typeface="Avenir Light" panose="020B0402020203020204" pitchFamily="34" charset="77"/>
                <a:ea typeface="+mn-ea"/>
                <a:cs typeface="+mn-cs"/>
              </a:rPr>
              <a:t>to tackle emerging challenges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00"/>
                </a:solidFill>
                <a:effectLst/>
                <a:uLnTx/>
                <a:uFillTx/>
                <a:latin typeface="Avenir Light" panose="020B0402020203020204" pitchFamily="34" charset="77"/>
                <a:ea typeface="+mn-ea"/>
                <a:cs typeface="+mn-cs"/>
              </a:rPr>
              <a:t>…to </a:t>
            </a:r>
            <a:r>
              <a:rPr kumimoji="0" lang="en-US" sz="1800" b="1" i="0" u="none" strike="noStrike" kern="1200" cap="none" spc="0" normalizeH="0" baseline="0" noProof="0" dirty="0">
                <a:ln>
                  <a:noFill/>
                </a:ln>
                <a:solidFill>
                  <a:srgbClr val="FFFF00"/>
                </a:solidFill>
                <a:effectLst/>
                <a:uLnTx/>
                <a:uFillTx/>
                <a:latin typeface="Avenir Light" panose="020B0402020203020204" pitchFamily="34" charset="77"/>
                <a:ea typeface="+mn-ea"/>
                <a:cs typeface="+mn-cs"/>
              </a:rPr>
              <a:t>enhance current programs </a:t>
            </a:r>
            <a:r>
              <a:rPr kumimoji="0" lang="en-US" sz="1800" b="0" i="0" u="none" strike="noStrike" kern="1200" cap="none" spc="0" normalizeH="0" baseline="0" noProof="0" dirty="0">
                <a:ln>
                  <a:noFill/>
                </a:ln>
                <a:solidFill>
                  <a:srgbClr val="FFFF00"/>
                </a:solidFill>
                <a:effectLst/>
                <a:uLnTx/>
                <a:uFillTx/>
                <a:latin typeface="Avenir Light" panose="020B0402020203020204" pitchFamily="34" charset="77"/>
                <a:ea typeface="+mn-ea"/>
                <a:cs typeface="+mn-cs"/>
              </a:rPr>
              <a:t>that need additional resources</a:t>
            </a:r>
          </a:p>
        </p:txBody>
      </p:sp>
      <p:sp>
        <p:nvSpPr>
          <p:cNvPr id="6" name="TextBox 5">
            <a:extLst>
              <a:ext uri="{FF2B5EF4-FFF2-40B4-BE49-F238E27FC236}">
                <a16:creationId xmlns:a16="http://schemas.microsoft.com/office/drawing/2014/main" id="{218F8940-95F1-7B47-B309-650D557C2074}"/>
              </a:ext>
            </a:extLst>
          </p:cNvPr>
          <p:cNvSpPr txBox="1"/>
          <p:nvPr/>
        </p:nvSpPr>
        <p:spPr>
          <a:xfrm>
            <a:off x="749332" y="5131205"/>
            <a:ext cx="357877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1">
                    <a:lumMod val="75000"/>
                  </a:scheme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We have no new needs…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Preserve, maintain current services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Or, seek to lower tax rates or refund tax-payers</a:t>
            </a:r>
          </a:p>
        </p:txBody>
      </p:sp>
      <p:sp>
        <p:nvSpPr>
          <p:cNvPr id="15" name="Rectangle 14">
            <a:extLst>
              <a:ext uri="{FF2B5EF4-FFF2-40B4-BE49-F238E27FC236}">
                <a16:creationId xmlns:a16="http://schemas.microsoft.com/office/drawing/2014/main" id="{918B82F6-04D2-7542-A6F5-181C85E4F81D}"/>
              </a:ext>
            </a:extLst>
          </p:cNvPr>
          <p:cNvSpPr/>
          <p:nvPr/>
        </p:nvSpPr>
        <p:spPr>
          <a:xfrm>
            <a:off x="322729" y="2057368"/>
            <a:ext cx="4159624" cy="2478773"/>
          </a:xfrm>
          <a:prstGeom prst="rect">
            <a:avLst/>
          </a:prstGeom>
          <a:no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7A80AFD4-4DB3-3542-83FD-0BCD598CDDAD}"/>
              </a:ext>
            </a:extLst>
          </p:cNvPr>
          <p:cNvGrpSpPr/>
          <p:nvPr/>
        </p:nvGrpSpPr>
        <p:grpSpPr>
          <a:xfrm>
            <a:off x="4219391" y="1790424"/>
            <a:ext cx="2710429" cy="2907083"/>
            <a:chOff x="4473391" y="1790424"/>
            <a:chExt cx="2710429" cy="2907083"/>
          </a:xfrm>
        </p:grpSpPr>
        <p:sp>
          <p:nvSpPr>
            <p:cNvPr id="7" name="TextBox 6">
              <a:extLst>
                <a:ext uri="{FF2B5EF4-FFF2-40B4-BE49-F238E27FC236}">
                  <a16:creationId xmlns:a16="http://schemas.microsoft.com/office/drawing/2014/main" id="{7A35A9ED-CEB7-1241-BF14-145AAA691C65}"/>
                </a:ext>
              </a:extLst>
            </p:cNvPr>
            <p:cNvSpPr txBox="1"/>
            <p:nvPr/>
          </p:nvSpPr>
          <p:spPr>
            <a:xfrm>
              <a:off x="5686097" y="2003587"/>
              <a:ext cx="1497723" cy="92333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1">
                      <a:lumMod val="75000"/>
                    </a:scheme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Free-up &amp;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1">
                      <a:lumMod val="75000"/>
                    </a:scheme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Re-allocate Resources</a:t>
              </a:r>
            </a:p>
          </p:txBody>
        </p:sp>
        <p:sp>
          <p:nvSpPr>
            <p:cNvPr id="10" name="TextBox 9">
              <a:extLst>
                <a:ext uri="{FF2B5EF4-FFF2-40B4-BE49-F238E27FC236}">
                  <a16:creationId xmlns:a16="http://schemas.microsoft.com/office/drawing/2014/main" id="{5D81C588-9CC2-564D-9DF8-2FAC54C2540B}"/>
                </a:ext>
              </a:extLst>
            </p:cNvPr>
            <p:cNvSpPr txBox="1"/>
            <p:nvPr/>
          </p:nvSpPr>
          <p:spPr>
            <a:xfrm>
              <a:off x="5686097" y="3582372"/>
              <a:ext cx="1497723" cy="92333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Generate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New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Revenue</a:t>
              </a:r>
            </a:p>
          </p:txBody>
        </p:sp>
        <p:cxnSp>
          <p:nvCxnSpPr>
            <p:cNvPr id="17" name="Straight Connector 16">
              <a:extLst>
                <a:ext uri="{FF2B5EF4-FFF2-40B4-BE49-F238E27FC236}">
                  <a16:creationId xmlns:a16="http://schemas.microsoft.com/office/drawing/2014/main" id="{C83B0F8F-10E0-4E47-A718-3719CF398CF4}"/>
                </a:ext>
              </a:extLst>
            </p:cNvPr>
            <p:cNvCxnSpPr/>
            <p:nvPr/>
          </p:nvCxnSpPr>
          <p:spPr>
            <a:xfrm>
              <a:off x="4482353" y="2456335"/>
              <a:ext cx="1203744" cy="0"/>
            </a:xfrm>
            <a:prstGeom prst="line">
              <a:avLst/>
            </a:prstGeom>
            <a:ln w="47625">
              <a:solidFill>
                <a:schemeClr val="accent1">
                  <a:lumMod val="75000"/>
                </a:schemeClr>
              </a:solidFill>
              <a:prstDash val="lgDash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D746CC5-ADF2-0D44-AFB4-024C32373162}"/>
                </a:ext>
              </a:extLst>
            </p:cNvPr>
            <p:cNvCxnSpPr/>
            <p:nvPr/>
          </p:nvCxnSpPr>
          <p:spPr>
            <a:xfrm>
              <a:off x="4473391" y="4025147"/>
              <a:ext cx="1203744" cy="0"/>
            </a:xfrm>
            <a:prstGeom prst="line">
              <a:avLst/>
            </a:prstGeom>
            <a:ln w="47625">
              <a:solidFill>
                <a:srgbClr val="FFFF00"/>
              </a:solidFill>
              <a:prstDash val="lgDashDot"/>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FD4E3FB4-60FA-7F43-8090-F0AC82CF41E6}"/>
                </a:ext>
              </a:extLst>
            </p:cNvPr>
            <p:cNvSpPr/>
            <p:nvPr/>
          </p:nvSpPr>
          <p:spPr>
            <a:xfrm>
              <a:off x="5745527" y="3365685"/>
              <a:ext cx="1348647" cy="1331822"/>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55EC72AB-4817-2148-ACBD-05CE983E7295}"/>
                </a:ext>
              </a:extLst>
            </p:cNvPr>
            <p:cNvSpPr/>
            <p:nvPr/>
          </p:nvSpPr>
          <p:spPr>
            <a:xfrm>
              <a:off x="5745526" y="1790424"/>
              <a:ext cx="1348647" cy="1331822"/>
            </a:xfrm>
            <a:prstGeom prst="ellipse">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highlight>
                  <a:srgbClr val="FFFF00"/>
                </a:highlight>
                <a:uLnTx/>
                <a:uFillTx/>
                <a:latin typeface="Calibri" panose="020F0502020204030204"/>
                <a:ea typeface="+mn-ea"/>
                <a:cs typeface="+mn-cs"/>
              </a:endParaRPr>
            </a:p>
          </p:txBody>
        </p:sp>
      </p:grpSp>
      <p:cxnSp>
        <p:nvCxnSpPr>
          <p:cNvPr id="22" name="Straight Connector 21">
            <a:extLst>
              <a:ext uri="{FF2B5EF4-FFF2-40B4-BE49-F238E27FC236}">
                <a16:creationId xmlns:a16="http://schemas.microsoft.com/office/drawing/2014/main" id="{4AA19EE2-3E2B-2241-B9DE-2EC6E6235EE9}"/>
              </a:ext>
            </a:extLst>
          </p:cNvPr>
          <p:cNvCxnSpPr>
            <a:cxnSpLocks/>
          </p:cNvCxnSpPr>
          <p:nvPr/>
        </p:nvCxnSpPr>
        <p:spPr>
          <a:xfrm flipV="1">
            <a:off x="6280149" y="3211892"/>
            <a:ext cx="5431493" cy="38070"/>
          </a:xfrm>
          <a:prstGeom prst="line">
            <a:avLst/>
          </a:prstGeom>
          <a:ln w="25400">
            <a:solidFill>
              <a:schemeClr val="bg1"/>
            </a:solidFill>
            <a:prstDash val="lgDashDot"/>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050E4F3-48C2-1845-BB07-6BFE933D7060}"/>
              </a:ext>
            </a:extLst>
          </p:cNvPr>
          <p:cNvSpPr txBox="1"/>
          <p:nvPr/>
        </p:nvSpPr>
        <p:spPr>
          <a:xfrm>
            <a:off x="7283232" y="236034"/>
            <a:ext cx="1497723"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chemeClr val="accent1">
                  <a:lumMod val="75000"/>
                </a:scheme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1">
                    <a:lumMod val="75000"/>
                  </a:scheme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Sourcing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chemeClr val="accent1">
                  <a:lumMod val="75000"/>
                </a:scheme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24" name="Rectangle 23">
            <a:extLst>
              <a:ext uri="{FF2B5EF4-FFF2-40B4-BE49-F238E27FC236}">
                <a16:creationId xmlns:a16="http://schemas.microsoft.com/office/drawing/2014/main" id="{FFCC39D5-4C9A-364D-BB12-1B9829552D53}"/>
              </a:ext>
            </a:extLst>
          </p:cNvPr>
          <p:cNvSpPr/>
          <p:nvPr/>
        </p:nvSpPr>
        <p:spPr>
          <a:xfrm>
            <a:off x="7271947" y="320700"/>
            <a:ext cx="1509008" cy="75399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44CAF40D-616B-FA40-96C6-DEC067B0008D}"/>
              </a:ext>
            </a:extLst>
          </p:cNvPr>
          <p:cNvSpPr txBox="1"/>
          <p:nvPr/>
        </p:nvSpPr>
        <p:spPr>
          <a:xfrm>
            <a:off x="7294517" y="1213195"/>
            <a:ext cx="1497723"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chemeClr val="accent1">
                  <a:lumMod val="75000"/>
                </a:scheme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1">
                    <a:lumMod val="75000"/>
                  </a:scheme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Efficiencies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chemeClr val="accent1">
                  <a:lumMod val="75000"/>
                </a:scheme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28" name="Rectangle 27">
            <a:extLst>
              <a:ext uri="{FF2B5EF4-FFF2-40B4-BE49-F238E27FC236}">
                <a16:creationId xmlns:a16="http://schemas.microsoft.com/office/drawing/2014/main" id="{32D8E074-04B6-4F40-8A14-A905A08F7862}"/>
              </a:ext>
            </a:extLst>
          </p:cNvPr>
          <p:cNvSpPr/>
          <p:nvPr/>
        </p:nvSpPr>
        <p:spPr>
          <a:xfrm>
            <a:off x="7283232" y="1297861"/>
            <a:ext cx="1509008" cy="75399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824D5412-7DC6-354D-9BAD-0B8D3620FF21}"/>
              </a:ext>
            </a:extLst>
          </p:cNvPr>
          <p:cNvSpPr txBox="1"/>
          <p:nvPr/>
        </p:nvSpPr>
        <p:spPr>
          <a:xfrm>
            <a:off x="7283232" y="2198777"/>
            <a:ext cx="1497723"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chemeClr val="accent1">
                  <a:lumMod val="75000"/>
                </a:scheme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1">
                    <a:lumMod val="75000"/>
                  </a:scheme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Service Levels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chemeClr val="accent1">
                  <a:lumMod val="75000"/>
                </a:scheme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31" name="Rectangle 30">
            <a:extLst>
              <a:ext uri="{FF2B5EF4-FFF2-40B4-BE49-F238E27FC236}">
                <a16:creationId xmlns:a16="http://schemas.microsoft.com/office/drawing/2014/main" id="{878842C0-D516-A34F-8B08-895B7CAD1323}"/>
              </a:ext>
            </a:extLst>
          </p:cNvPr>
          <p:cNvSpPr/>
          <p:nvPr/>
        </p:nvSpPr>
        <p:spPr>
          <a:xfrm>
            <a:off x="7271947" y="2283443"/>
            <a:ext cx="1509008" cy="75399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1D47B70D-3299-014E-B7C5-8145B948A64D}"/>
              </a:ext>
            </a:extLst>
          </p:cNvPr>
          <p:cNvSpPr txBox="1"/>
          <p:nvPr/>
        </p:nvSpPr>
        <p:spPr>
          <a:xfrm>
            <a:off x="7292200" y="3328845"/>
            <a:ext cx="1497723"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0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Fees, Charges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0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34" name="Rectangle 33">
            <a:extLst>
              <a:ext uri="{FF2B5EF4-FFF2-40B4-BE49-F238E27FC236}">
                <a16:creationId xmlns:a16="http://schemas.microsoft.com/office/drawing/2014/main" id="{E00757B2-AE9D-F74C-A83A-670D1FE990CD}"/>
              </a:ext>
            </a:extLst>
          </p:cNvPr>
          <p:cNvSpPr/>
          <p:nvPr/>
        </p:nvSpPr>
        <p:spPr>
          <a:xfrm>
            <a:off x="7280915" y="3413511"/>
            <a:ext cx="1509008" cy="753996"/>
          </a:xfrm>
          <a:prstGeom prst="rect">
            <a:avLst/>
          </a:prstGeom>
          <a:no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F7E98530-3BB6-AF4D-AAC2-CBD90099FACC}"/>
              </a:ext>
            </a:extLst>
          </p:cNvPr>
          <p:cNvSpPr txBox="1"/>
          <p:nvPr/>
        </p:nvSpPr>
        <p:spPr>
          <a:xfrm>
            <a:off x="7303485" y="4167507"/>
            <a:ext cx="1497723" cy="120032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chemeClr val="accent1">
                  <a:lumMod val="75000"/>
                </a:scheme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1">
                    <a:lumMod val="75000"/>
                  </a:scheme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In-sourcing, Grant Funding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chemeClr val="accent1">
                  <a:lumMod val="75000"/>
                </a:scheme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37" name="Rectangle 36">
            <a:extLst>
              <a:ext uri="{FF2B5EF4-FFF2-40B4-BE49-F238E27FC236}">
                <a16:creationId xmlns:a16="http://schemas.microsoft.com/office/drawing/2014/main" id="{E0A1A22A-FE9C-3945-9EBC-5542C8C1333C}"/>
              </a:ext>
            </a:extLst>
          </p:cNvPr>
          <p:cNvSpPr/>
          <p:nvPr/>
        </p:nvSpPr>
        <p:spPr>
          <a:xfrm>
            <a:off x="7292200" y="4390672"/>
            <a:ext cx="1509008" cy="75399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FE31BD32-B336-D445-A2FC-20AE958C0D62}"/>
              </a:ext>
            </a:extLst>
          </p:cNvPr>
          <p:cNvSpPr txBox="1"/>
          <p:nvPr/>
        </p:nvSpPr>
        <p:spPr>
          <a:xfrm>
            <a:off x="7292200" y="5291588"/>
            <a:ext cx="1497723"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chemeClr val="accent1">
                  <a:lumMod val="75000"/>
                </a:scheme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1">
                    <a:lumMod val="75000"/>
                  </a:scheme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Taxes, Rates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chemeClr val="accent1">
                  <a:lumMod val="75000"/>
                </a:scheme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40" name="Rectangle 39">
            <a:extLst>
              <a:ext uri="{FF2B5EF4-FFF2-40B4-BE49-F238E27FC236}">
                <a16:creationId xmlns:a16="http://schemas.microsoft.com/office/drawing/2014/main" id="{0D213D1C-F1AE-8D44-8D7E-1C9373C7E62F}"/>
              </a:ext>
            </a:extLst>
          </p:cNvPr>
          <p:cNvSpPr/>
          <p:nvPr/>
        </p:nvSpPr>
        <p:spPr>
          <a:xfrm>
            <a:off x="7280915" y="5376254"/>
            <a:ext cx="1509008" cy="75399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22504166-7832-C345-9C06-271A87715E48}"/>
              </a:ext>
            </a:extLst>
          </p:cNvPr>
          <p:cNvSpPr txBox="1"/>
          <p:nvPr/>
        </p:nvSpPr>
        <p:spPr>
          <a:xfrm>
            <a:off x="322729" y="389007"/>
            <a:ext cx="4159624"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PBB Blue Print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To Fund the Future</a:t>
            </a:r>
          </a:p>
        </p:txBody>
      </p:sp>
      <p:cxnSp>
        <p:nvCxnSpPr>
          <p:cNvPr id="44" name="Straight Connector 43">
            <a:extLst>
              <a:ext uri="{FF2B5EF4-FFF2-40B4-BE49-F238E27FC236}">
                <a16:creationId xmlns:a16="http://schemas.microsoft.com/office/drawing/2014/main" id="{3BB90F4F-D43A-AF4F-A2A1-02692B1C09E0}"/>
              </a:ext>
            </a:extLst>
          </p:cNvPr>
          <p:cNvCxnSpPr>
            <a:cxnSpLocks/>
          </p:cNvCxnSpPr>
          <p:nvPr/>
        </p:nvCxnSpPr>
        <p:spPr>
          <a:xfrm>
            <a:off x="2302228" y="4383741"/>
            <a:ext cx="0" cy="747464"/>
          </a:xfrm>
          <a:prstGeom prst="line">
            <a:avLst/>
          </a:prstGeom>
          <a:ln w="47625">
            <a:solidFill>
              <a:schemeClr val="accent1">
                <a:lumMod val="75000"/>
              </a:schemeClr>
            </a:solidFill>
            <a:prstDash val="lgDashDot"/>
          </a:ln>
        </p:spPr>
        <p:style>
          <a:lnRef idx="1">
            <a:schemeClr val="accent1"/>
          </a:lnRef>
          <a:fillRef idx="0">
            <a:schemeClr val="accent1"/>
          </a:fillRef>
          <a:effectRef idx="0">
            <a:schemeClr val="accent1"/>
          </a:effectRef>
          <a:fontRef idx="minor">
            <a:schemeClr val="tx1"/>
          </a:fontRef>
        </p:style>
      </p:cxnSp>
      <p:cxnSp>
        <p:nvCxnSpPr>
          <p:cNvPr id="47" name="Elbow Connector 46">
            <a:extLst>
              <a:ext uri="{FF2B5EF4-FFF2-40B4-BE49-F238E27FC236}">
                <a16:creationId xmlns:a16="http://schemas.microsoft.com/office/drawing/2014/main" id="{354F3A61-2113-4942-B1F6-2E2D3FFACBBB}"/>
              </a:ext>
            </a:extLst>
          </p:cNvPr>
          <p:cNvCxnSpPr>
            <a:cxnSpLocks/>
          </p:cNvCxnSpPr>
          <p:nvPr/>
        </p:nvCxnSpPr>
        <p:spPr>
          <a:xfrm>
            <a:off x="6852873" y="2468059"/>
            <a:ext cx="393674" cy="204106"/>
          </a:xfrm>
          <a:prstGeom prst="bentConnector3">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Elbow Connector 48">
            <a:extLst>
              <a:ext uri="{FF2B5EF4-FFF2-40B4-BE49-F238E27FC236}">
                <a16:creationId xmlns:a16="http://schemas.microsoft.com/office/drawing/2014/main" id="{0D22D45F-C726-2D45-9D4F-5C47F3C38FB0}"/>
              </a:ext>
            </a:extLst>
          </p:cNvPr>
          <p:cNvCxnSpPr>
            <a:cxnSpLocks/>
          </p:cNvCxnSpPr>
          <p:nvPr/>
        </p:nvCxnSpPr>
        <p:spPr>
          <a:xfrm flipV="1">
            <a:off x="6852873" y="1680721"/>
            <a:ext cx="404959" cy="781476"/>
          </a:xfrm>
          <a:prstGeom prst="bentConnector3">
            <a:avLst>
              <a:gd name="adj1" fmla="val 48553"/>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Elbow Connector 50">
            <a:extLst>
              <a:ext uri="{FF2B5EF4-FFF2-40B4-BE49-F238E27FC236}">
                <a16:creationId xmlns:a16="http://schemas.microsoft.com/office/drawing/2014/main" id="{56E5138F-D877-984D-96EB-3E58215DFEC5}"/>
              </a:ext>
            </a:extLst>
          </p:cNvPr>
          <p:cNvCxnSpPr>
            <a:cxnSpLocks/>
          </p:cNvCxnSpPr>
          <p:nvPr/>
        </p:nvCxnSpPr>
        <p:spPr>
          <a:xfrm flipV="1">
            <a:off x="6949358" y="697698"/>
            <a:ext cx="304027" cy="1767554"/>
          </a:xfrm>
          <a:prstGeom prst="bentConnector3">
            <a:avLst>
              <a:gd name="adj1" fmla="val 34171"/>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Elbow Connector 52">
            <a:extLst>
              <a:ext uri="{FF2B5EF4-FFF2-40B4-BE49-F238E27FC236}">
                <a16:creationId xmlns:a16="http://schemas.microsoft.com/office/drawing/2014/main" id="{BDD5CF2D-5FE2-7343-93C0-219C0600DE04}"/>
              </a:ext>
            </a:extLst>
          </p:cNvPr>
          <p:cNvCxnSpPr>
            <a:cxnSpLocks/>
          </p:cNvCxnSpPr>
          <p:nvPr/>
        </p:nvCxnSpPr>
        <p:spPr>
          <a:xfrm flipV="1">
            <a:off x="6967920" y="3766085"/>
            <a:ext cx="312995" cy="253528"/>
          </a:xfrm>
          <a:prstGeom prst="bentConnector3">
            <a:avLst>
              <a:gd name="adj1" fmla="val 33934"/>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5" name="Elbow Connector 54">
            <a:extLst>
              <a:ext uri="{FF2B5EF4-FFF2-40B4-BE49-F238E27FC236}">
                <a16:creationId xmlns:a16="http://schemas.microsoft.com/office/drawing/2014/main" id="{424CEE8A-B541-314A-A8D3-51F596408C3C}"/>
              </a:ext>
            </a:extLst>
          </p:cNvPr>
          <p:cNvCxnSpPr>
            <a:cxnSpLocks/>
          </p:cNvCxnSpPr>
          <p:nvPr/>
        </p:nvCxnSpPr>
        <p:spPr>
          <a:xfrm>
            <a:off x="6967920" y="4019613"/>
            <a:ext cx="324280" cy="723633"/>
          </a:xfrm>
          <a:prstGeom prst="bentConnector3">
            <a:avLst>
              <a:gd name="adj1" fmla="val 32686"/>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Elbow Connector 56">
            <a:extLst>
              <a:ext uri="{FF2B5EF4-FFF2-40B4-BE49-F238E27FC236}">
                <a16:creationId xmlns:a16="http://schemas.microsoft.com/office/drawing/2014/main" id="{A9F991F0-86F7-0440-8ABE-CB2067177614}"/>
              </a:ext>
            </a:extLst>
          </p:cNvPr>
          <p:cNvCxnSpPr>
            <a:cxnSpLocks/>
          </p:cNvCxnSpPr>
          <p:nvPr/>
        </p:nvCxnSpPr>
        <p:spPr>
          <a:xfrm>
            <a:off x="6874041" y="4031596"/>
            <a:ext cx="402641" cy="1721656"/>
          </a:xfrm>
          <a:prstGeom prst="bentConnector3">
            <a:avLst>
              <a:gd name="adj1" fmla="val 50001"/>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62" name="Picture 61">
            <a:extLst>
              <a:ext uri="{FF2B5EF4-FFF2-40B4-BE49-F238E27FC236}">
                <a16:creationId xmlns:a16="http://schemas.microsoft.com/office/drawing/2014/main" id="{8CAE440D-D7EF-194A-A68E-E5FB46A4B6FA}"/>
              </a:ext>
            </a:extLst>
          </p:cNvPr>
          <p:cNvPicPr>
            <a:picLocks noChangeAspect="1"/>
          </p:cNvPicPr>
          <p:nvPr/>
        </p:nvPicPr>
        <p:blipFill>
          <a:blip r:embed="rId2"/>
          <a:stretch>
            <a:fillRect/>
          </a:stretch>
        </p:blipFill>
        <p:spPr>
          <a:xfrm>
            <a:off x="10274300" y="6077503"/>
            <a:ext cx="1887534" cy="512664"/>
          </a:xfrm>
          <a:prstGeom prst="rect">
            <a:avLst/>
          </a:prstGeom>
        </p:spPr>
      </p:pic>
      <p:sp>
        <p:nvSpPr>
          <p:cNvPr id="69" name="TextBox 68">
            <a:extLst>
              <a:ext uri="{FF2B5EF4-FFF2-40B4-BE49-F238E27FC236}">
                <a16:creationId xmlns:a16="http://schemas.microsoft.com/office/drawing/2014/main" id="{9C38CD03-9FA2-7847-A87D-2C7B3CB39310}"/>
              </a:ext>
            </a:extLst>
          </p:cNvPr>
          <p:cNvSpPr txBox="1"/>
          <p:nvPr/>
        </p:nvSpPr>
        <p:spPr>
          <a:xfrm>
            <a:off x="8859370" y="3419500"/>
            <a:ext cx="3205024" cy="830997"/>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00"/>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Do our fees cover the costs of providing the service?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00"/>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Can we in-source, or provide any services regionally for a fee?</a:t>
            </a:r>
          </a:p>
        </p:txBody>
      </p:sp>
      <p:sp>
        <p:nvSpPr>
          <p:cNvPr id="70" name="TextBox 69">
            <a:extLst>
              <a:ext uri="{FF2B5EF4-FFF2-40B4-BE49-F238E27FC236}">
                <a16:creationId xmlns:a16="http://schemas.microsoft.com/office/drawing/2014/main" id="{F954091F-9B29-5D41-B75C-DB5753628D20}"/>
              </a:ext>
            </a:extLst>
          </p:cNvPr>
          <p:cNvSpPr txBox="1"/>
          <p:nvPr/>
        </p:nvSpPr>
        <p:spPr>
          <a:xfrm>
            <a:off x="8859370" y="4415233"/>
            <a:ext cx="3155428" cy="830997"/>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chemeClr val="accent1">
                    <a:lumMod val="75000"/>
                  </a:schemeClr>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Are we reporting the true cost of services to granting agency?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chemeClr val="accent1">
                    <a:lumMod val="75000"/>
                  </a:schemeClr>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Can we recoup additional funding, or attain new grant opportunities?</a:t>
            </a:r>
          </a:p>
        </p:txBody>
      </p:sp>
      <p:sp>
        <p:nvSpPr>
          <p:cNvPr id="71" name="TextBox 70">
            <a:extLst>
              <a:ext uri="{FF2B5EF4-FFF2-40B4-BE49-F238E27FC236}">
                <a16:creationId xmlns:a16="http://schemas.microsoft.com/office/drawing/2014/main" id="{5598DD4E-F8BF-E548-A2AC-01E4DF924DD6}"/>
              </a:ext>
            </a:extLst>
          </p:cNvPr>
          <p:cNvSpPr txBox="1"/>
          <p:nvPr/>
        </p:nvSpPr>
        <p:spPr>
          <a:xfrm>
            <a:off x="8859370" y="5381274"/>
            <a:ext cx="3155428" cy="830997"/>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chemeClr val="accent1">
                    <a:lumMod val="75000"/>
                  </a:schemeClr>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Last resort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chemeClr val="accent1">
                    <a:lumMod val="75000"/>
                  </a:schemeClr>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Do we have no options left besides raising additional revenue from tax and rate payers?</a:t>
            </a:r>
          </a:p>
        </p:txBody>
      </p:sp>
      <p:sp>
        <p:nvSpPr>
          <p:cNvPr id="38" name="TextBox 37">
            <a:extLst>
              <a:ext uri="{FF2B5EF4-FFF2-40B4-BE49-F238E27FC236}">
                <a16:creationId xmlns:a16="http://schemas.microsoft.com/office/drawing/2014/main" id="{35464243-E6B8-6249-B293-B354EA121866}"/>
              </a:ext>
            </a:extLst>
          </p:cNvPr>
          <p:cNvSpPr txBox="1"/>
          <p:nvPr/>
        </p:nvSpPr>
        <p:spPr>
          <a:xfrm>
            <a:off x="8859370" y="333400"/>
            <a:ext cx="3155428" cy="830997"/>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chemeClr val="accent1">
                    <a:lumMod val="75000"/>
                  </a:schemeClr>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Can we leverage partners, or source services with public/private providers, in order to free up our resources?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chemeClr val="accent1">
                    <a:lumMod val="75000"/>
                  </a:schemeClr>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Focus on the “irreducible core”</a:t>
            </a:r>
          </a:p>
        </p:txBody>
      </p:sp>
      <p:sp>
        <p:nvSpPr>
          <p:cNvPr id="42" name="TextBox 41">
            <a:extLst>
              <a:ext uri="{FF2B5EF4-FFF2-40B4-BE49-F238E27FC236}">
                <a16:creationId xmlns:a16="http://schemas.microsoft.com/office/drawing/2014/main" id="{27211DD8-2E25-6D4C-A6BD-7478F8052FE0}"/>
              </a:ext>
            </a:extLst>
          </p:cNvPr>
          <p:cNvSpPr txBox="1"/>
          <p:nvPr/>
        </p:nvSpPr>
        <p:spPr>
          <a:xfrm>
            <a:off x="8859370" y="1329133"/>
            <a:ext cx="3155428" cy="830997"/>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chemeClr val="accent1">
                    <a:lumMod val="75000"/>
                  </a:schemeClr>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Can we apply technology to automate or free up human resources?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chemeClr val="accent1">
                    <a:lumMod val="75000"/>
                  </a:schemeClr>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Can we augment service delivery with volunteers?</a:t>
            </a:r>
          </a:p>
        </p:txBody>
      </p:sp>
      <p:sp>
        <p:nvSpPr>
          <p:cNvPr id="43" name="TextBox 42">
            <a:extLst>
              <a:ext uri="{FF2B5EF4-FFF2-40B4-BE49-F238E27FC236}">
                <a16:creationId xmlns:a16="http://schemas.microsoft.com/office/drawing/2014/main" id="{1049F361-994B-CC4A-8E9B-097C757300B1}"/>
              </a:ext>
            </a:extLst>
          </p:cNvPr>
          <p:cNvSpPr txBox="1"/>
          <p:nvPr/>
        </p:nvSpPr>
        <p:spPr>
          <a:xfrm>
            <a:off x="8859370" y="2295174"/>
            <a:ext cx="3155428" cy="830997"/>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chemeClr val="accent1">
                    <a:lumMod val="75000"/>
                  </a:schemeClr>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For programs less aligned with Results, can we reduce service levels, and free up resources? Or, can we eliminate services to free resources?</a:t>
            </a:r>
          </a:p>
        </p:txBody>
      </p:sp>
    </p:spTree>
    <p:extLst>
      <p:ext uri="{BB962C8B-B14F-4D97-AF65-F5344CB8AC3E}">
        <p14:creationId xmlns:p14="http://schemas.microsoft.com/office/powerpoint/2010/main" val="35202325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Shape 167"/>
          <p:cNvSpPr>
            <a:spLocks noGrp="1"/>
          </p:cNvSpPr>
          <p:nvPr>
            <p:ph type="title"/>
          </p:nvPr>
        </p:nvSpPr>
        <p:spPr>
          <a:prstGeom prst="rect">
            <a:avLst/>
          </a:prstGeom>
        </p:spPr>
        <p:txBody>
          <a:bodyPr>
            <a:normAutofit/>
          </a:bodyPr>
          <a:lstStyle/>
          <a:p>
            <a:r>
              <a:rPr lang="en-US" sz="4000" b="1" dirty="0">
                <a:solidFill>
                  <a:srgbClr val="0070C0"/>
                </a:solidFill>
              </a:rPr>
              <a:t>The Lesson of Step Aerobics</a:t>
            </a:r>
            <a:endParaRPr sz="4000" dirty="0">
              <a:solidFill>
                <a:schemeClr val="tx1"/>
              </a:solidFill>
            </a:endParaRPr>
          </a:p>
        </p:txBody>
      </p:sp>
      <p:sp>
        <p:nvSpPr>
          <p:cNvPr id="4" name="TextBox 3"/>
          <p:cNvSpPr txBox="1"/>
          <p:nvPr/>
        </p:nvSpPr>
        <p:spPr>
          <a:xfrm>
            <a:off x="577540" y="2395423"/>
            <a:ext cx="5982918" cy="17132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spAutoFit/>
          </a:body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Helvetica Neue Light"/>
                <a:ea typeface="Helvetica Neue Light"/>
                <a:sym typeface="Helvetica Neue Light"/>
              </a:rPr>
              <a:t>Quartile 4 Program: </a:t>
            </a:r>
            <a:r>
              <a:rPr kumimoji="0" lang="en-US" sz="3600" b="0" i="0" u="none" strike="noStrike" kern="0" cap="none" spc="0" normalizeH="0" baseline="0" noProof="0" dirty="0">
                <a:ln>
                  <a:noFill/>
                </a:ln>
                <a:solidFill>
                  <a:srgbClr val="0070C0"/>
                </a:solidFill>
                <a:effectLst/>
                <a:uLnTx/>
                <a:uFillTx/>
                <a:latin typeface="Helvetica Neue Light"/>
                <a:ea typeface="Helvetica Neue Light"/>
                <a:sym typeface="Helvetica Neue Light"/>
              </a:rPr>
              <a:t>“Step Aerobics” </a:t>
            </a:r>
            <a:r>
              <a:rPr kumimoji="0" lang="en-US" sz="3600" b="0" i="0" u="none" strike="noStrike" kern="0" cap="none" spc="0" normalizeH="0" baseline="0" noProof="0" dirty="0">
                <a:ln>
                  <a:noFill/>
                </a:ln>
                <a:solidFill>
                  <a:srgbClr val="000000"/>
                </a:solidFill>
                <a:effectLst/>
                <a:uLnTx/>
                <a:uFillTx/>
                <a:latin typeface="Helvetica Neue Light"/>
                <a:ea typeface="Helvetica Neue Light"/>
                <a:sym typeface="Helvetica Neue Light"/>
              </a:rPr>
              <a:t>in the Recreation Center</a:t>
            </a:r>
          </a:p>
        </p:txBody>
      </p:sp>
      <p:sp>
        <p:nvSpPr>
          <p:cNvPr id="3" name="Slide Number Placeholder 2">
            <a:extLst>
              <a:ext uri="{FF2B5EF4-FFF2-40B4-BE49-F238E27FC236}">
                <a16:creationId xmlns:a16="http://schemas.microsoft.com/office/drawing/2014/main" id="{7CE80BD1-1C78-DA4F-AD3C-F0D67CCE4D4D}"/>
              </a:ext>
            </a:extLst>
          </p:cNvPr>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900" b="0" i="0" u="none" strike="noStrike" kern="1200" cap="none" spc="0" normalizeH="0" baseline="0" noProof="0" smtClean="0">
                <a:ln>
                  <a:noFill/>
                </a:ln>
                <a:solidFill>
                  <a:srgbClr val="000000"/>
                </a:solidFill>
                <a:effectLst/>
                <a:uLnTx/>
                <a:uFillTx/>
                <a:latin typeface="Helvetica Neue"/>
                <a:ea typeface="Helvetica Neue"/>
                <a:cs typeface="Helvetica Neue"/>
                <a:sym typeface="Helvetica Neue"/>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900" b="0" i="0" u="none" strike="noStrike" kern="1200" cap="none" spc="0" normalizeH="0" baseline="0" noProof="0">
              <a:ln>
                <a:noFill/>
              </a:ln>
              <a:solidFill>
                <a:srgbClr val="000000"/>
              </a:solidFill>
              <a:effectLst/>
              <a:uLnTx/>
              <a:uFillTx/>
              <a:latin typeface="Helvetica Neue"/>
              <a:ea typeface="Helvetica Neue"/>
              <a:cs typeface="Helvetica Neue"/>
              <a:sym typeface="Helvetica Neue"/>
            </a:endParaRPr>
          </a:p>
        </p:txBody>
      </p:sp>
      <p:pic>
        <p:nvPicPr>
          <p:cNvPr id="2" name="Picture 1">
            <a:extLst>
              <a:ext uri="{FF2B5EF4-FFF2-40B4-BE49-F238E27FC236}">
                <a16:creationId xmlns:a16="http://schemas.microsoft.com/office/drawing/2014/main" id="{ED1CEADD-C5CB-F040-A8D0-A935DFCC8B85}"/>
              </a:ext>
            </a:extLst>
          </p:cNvPr>
          <p:cNvPicPr>
            <a:picLocks noChangeAspect="1"/>
          </p:cNvPicPr>
          <p:nvPr/>
        </p:nvPicPr>
        <p:blipFill>
          <a:blip r:embed="rId3"/>
          <a:stretch>
            <a:fillRect/>
          </a:stretch>
        </p:blipFill>
        <p:spPr>
          <a:xfrm>
            <a:off x="6560457" y="1672772"/>
            <a:ext cx="4823278" cy="4823278"/>
          </a:xfrm>
          <a:prstGeom prst="rect">
            <a:avLst/>
          </a:prstGeom>
        </p:spPr>
      </p:pic>
    </p:spTree>
    <p:extLst>
      <p:ext uri="{BB962C8B-B14F-4D97-AF65-F5344CB8AC3E}">
        <p14:creationId xmlns:p14="http://schemas.microsoft.com/office/powerpoint/2010/main" val="3375070620"/>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3400" y="1968502"/>
            <a:ext cx="11118850" cy="2235200"/>
          </a:xfrm>
        </p:spPr>
        <p:txBody>
          <a:bodyPr>
            <a:noAutofit/>
          </a:bodyPr>
          <a:lstStyle/>
          <a:p>
            <a:pPr algn="ctr"/>
            <a:r>
              <a:rPr lang="en-US" sz="5150" dirty="0">
                <a:solidFill>
                  <a:schemeClr val="tx1">
                    <a:lumMod val="50000"/>
                    <a:lumOff val="50000"/>
                  </a:schemeClr>
                </a:solidFill>
                <a:latin typeface="Helvetica Neue Thin" charset="0"/>
                <a:ea typeface="Helvetica Neue Thin" charset="0"/>
                <a:cs typeface="Helvetica Neue Thin" charset="0"/>
              </a:rPr>
              <a:t>“Absent a compelling (</a:t>
            </a:r>
            <a:r>
              <a:rPr lang="en-US" sz="5150" i="1" dirty="0">
                <a:solidFill>
                  <a:schemeClr val="tx1">
                    <a:lumMod val="50000"/>
                    <a:lumOff val="50000"/>
                  </a:schemeClr>
                </a:solidFill>
                <a:latin typeface="Helvetica Neue Thin" charset="0"/>
                <a:ea typeface="Helvetica Neue Thin" charset="0"/>
                <a:cs typeface="Helvetica Neue Thin" charset="0"/>
              </a:rPr>
              <a:t>high priority, Q1</a:t>
            </a:r>
            <a:r>
              <a:rPr lang="en-US" sz="5150" dirty="0">
                <a:solidFill>
                  <a:schemeClr val="tx1">
                    <a:lumMod val="50000"/>
                    <a:lumOff val="50000"/>
                  </a:schemeClr>
                </a:solidFill>
                <a:latin typeface="Helvetica Neue Thin" charset="0"/>
                <a:ea typeface="Helvetica Neue Thin" charset="0"/>
                <a:cs typeface="Helvetica Neue Thin" charset="0"/>
              </a:rPr>
              <a:t>) new program to start (for which resources are needed), there is almost no motivation to stop doing any service offered today (even Step Aerobics)” </a:t>
            </a:r>
            <a:endParaRPr lang="en-US" sz="1800" dirty="0">
              <a:solidFill>
                <a:schemeClr val="tx1">
                  <a:lumMod val="50000"/>
                  <a:lumOff val="50000"/>
                </a:schemeClr>
              </a:solidFill>
              <a:latin typeface="Helvetica Neue Thin" charset="0"/>
              <a:ea typeface="Helvetica Neue Thin" charset="0"/>
              <a:cs typeface="Helvetica Neue Thin" charset="0"/>
            </a:endParaRPr>
          </a:p>
        </p:txBody>
      </p:sp>
      <p:sp>
        <p:nvSpPr>
          <p:cNvPr id="2" name="Slide Number Placeholder 1">
            <a:extLst>
              <a:ext uri="{FF2B5EF4-FFF2-40B4-BE49-F238E27FC236}">
                <a16:creationId xmlns:a16="http://schemas.microsoft.com/office/drawing/2014/main" id="{4FF3B314-5103-D141-8E52-E0AB95F9CD3C}"/>
              </a:ext>
            </a:extLst>
          </p:cNvPr>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900" b="0" i="0" u="none" strike="noStrike" kern="1200" cap="none" spc="0" normalizeH="0" baseline="0" noProof="0" smtClean="0">
                <a:ln>
                  <a:noFill/>
                </a:ln>
                <a:solidFill>
                  <a:srgbClr val="000000"/>
                </a:solidFill>
                <a:effectLst/>
                <a:uLnTx/>
                <a:uFillTx/>
                <a:latin typeface="Helvetica Neue"/>
                <a:ea typeface="Helvetica Neue"/>
                <a:cs typeface="Helvetica Neue"/>
                <a:sym typeface="Helvetica Neue"/>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900" b="0" i="0" u="none" strike="noStrike" kern="1200" cap="none" spc="0" normalizeH="0" baseline="0" noProof="0">
              <a:ln>
                <a:noFill/>
              </a:ln>
              <a:solidFill>
                <a:srgbClr val="000000"/>
              </a:solidFill>
              <a:effectLst/>
              <a:uLnTx/>
              <a:uFillTx/>
              <a:latin typeface="Helvetica Neue"/>
              <a:ea typeface="Helvetica Neue"/>
              <a:cs typeface="Helvetica Neue"/>
              <a:sym typeface="Helvetica Neue"/>
            </a:endParaRPr>
          </a:p>
        </p:txBody>
      </p:sp>
    </p:spTree>
    <p:extLst>
      <p:ext uri="{BB962C8B-B14F-4D97-AF65-F5344CB8AC3E}">
        <p14:creationId xmlns:p14="http://schemas.microsoft.com/office/powerpoint/2010/main" val="1937497920"/>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627077" y="790336"/>
            <a:ext cx="4723912" cy="2235200"/>
          </a:xfrm>
        </p:spPr>
        <p:txBody>
          <a:bodyPr>
            <a:noAutofit/>
          </a:bodyPr>
          <a:lstStyle/>
          <a:p>
            <a:pPr algn="ctr"/>
            <a:r>
              <a:rPr lang="en-US" sz="4400" b="1" u="sng" dirty="0">
                <a:solidFill>
                  <a:schemeClr val="tx1">
                    <a:lumMod val="50000"/>
                    <a:lumOff val="50000"/>
                  </a:schemeClr>
                </a:solidFill>
                <a:latin typeface="Helvetica Neue Condensed" charset="0"/>
                <a:ea typeface="Helvetica Neue Condensed" charset="0"/>
                <a:cs typeface="Helvetica Neue Condensed" charset="0"/>
              </a:rPr>
              <a:t>“Stop Doing List”</a:t>
            </a:r>
            <a:endParaRPr lang="en-US" sz="1400" b="1" u="sng" dirty="0">
              <a:solidFill>
                <a:schemeClr val="tx1">
                  <a:lumMod val="50000"/>
                  <a:lumOff val="50000"/>
                </a:schemeClr>
              </a:solidFill>
              <a:latin typeface="Helvetica Neue Condensed" charset="0"/>
              <a:ea typeface="Helvetica Neue Condensed" charset="0"/>
              <a:cs typeface="Helvetica Neue Condensed" charset="0"/>
            </a:endParaRPr>
          </a:p>
        </p:txBody>
      </p:sp>
      <p:sp>
        <p:nvSpPr>
          <p:cNvPr id="3" name="Title 4"/>
          <p:cNvSpPr txBox="1">
            <a:spLocks/>
          </p:cNvSpPr>
          <p:nvPr/>
        </p:nvSpPr>
        <p:spPr>
          <a:xfrm>
            <a:off x="4870939" y="1720781"/>
            <a:ext cx="6629400" cy="3929185"/>
          </a:xfrm>
          <a:prstGeom prst="rect">
            <a:avLst/>
          </a:prstGeom>
          <a:ln w="12700">
            <a:miter lim="400000"/>
          </a:ln>
          <a:extLst>
            <a:ext uri="{C572A759-6A51-4108-AA02-DFA0A04FC94B}">
              <ma14:wrappingTextBoxFlag xmlns:ma14="http://schemas.microsoft.com/office/mac/drawingml/2011/main" xmlns="" val="1"/>
            </a:ext>
          </a:extLst>
        </p:spPr>
        <p:txBody>
          <a:bodyPr lIns="25400" tIns="25400" rIns="25400" bIns="25400" anchor="ctr">
            <a:noAutofit/>
          </a:bodyPr>
          <a:lstStyle>
            <a:lvl1pPr marL="0" marR="0" indent="0" algn="l" defTabSz="825500" rtl="0" latinLnBrk="0">
              <a:lnSpc>
                <a:spcPct val="100000"/>
              </a:lnSpc>
              <a:spcBef>
                <a:spcPts val="0"/>
              </a:spcBef>
              <a:spcAft>
                <a:spcPts val="0"/>
              </a:spcAft>
              <a:buClrTx/>
              <a:buSzTx/>
              <a:buFontTx/>
              <a:buNone/>
              <a:tabLst/>
              <a:defRPr sz="5800" b="0" i="0" u="none" strike="noStrike" cap="none" spc="0" baseline="0">
                <a:ln>
                  <a:noFill/>
                </a:ln>
                <a:solidFill>
                  <a:srgbClr val="000000"/>
                </a:solidFill>
                <a:uFillTx/>
                <a:latin typeface="+mn-lt"/>
                <a:ea typeface="+mn-ea"/>
                <a:cs typeface="+mn-cs"/>
                <a:sym typeface="Helvetica Neue Light"/>
              </a:defRPr>
            </a:lvl1pPr>
            <a:lvl2pPr marL="0" marR="0" indent="228600" algn="l" defTabSz="825500" rtl="0" latinLnBrk="0">
              <a:lnSpc>
                <a:spcPct val="100000"/>
              </a:lnSpc>
              <a:spcBef>
                <a:spcPts val="0"/>
              </a:spcBef>
              <a:spcAft>
                <a:spcPts val="0"/>
              </a:spcAft>
              <a:buClrTx/>
              <a:buSzTx/>
              <a:buFontTx/>
              <a:buNone/>
              <a:tabLst/>
              <a:defRPr sz="5800" b="0" i="0" u="none" strike="noStrike" cap="none" spc="0" baseline="0">
                <a:ln>
                  <a:noFill/>
                </a:ln>
                <a:solidFill>
                  <a:srgbClr val="000000"/>
                </a:solidFill>
                <a:uFillTx/>
                <a:latin typeface="+mn-lt"/>
                <a:ea typeface="+mn-ea"/>
                <a:cs typeface="+mn-cs"/>
                <a:sym typeface="Helvetica Neue Light"/>
              </a:defRPr>
            </a:lvl2pPr>
            <a:lvl3pPr marL="0" marR="0" indent="457200" algn="l" defTabSz="825500" rtl="0" latinLnBrk="0">
              <a:lnSpc>
                <a:spcPct val="100000"/>
              </a:lnSpc>
              <a:spcBef>
                <a:spcPts val="0"/>
              </a:spcBef>
              <a:spcAft>
                <a:spcPts val="0"/>
              </a:spcAft>
              <a:buClrTx/>
              <a:buSzTx/>
              <a:buFontTx/>
              <a:buNone/>
              <a:tabLst/>
              <a:defRPr sz="5800" b="0" i="0" u="none" strike="noStrike" cap="none" spc="0" baseline="0">
                <a:ln>
                  <a:noFill/>
                </a:ln>
                <a:solidFill>
                  <a:srgbClr val="000000"/>
                </a:solidFill>
                <a:uFillTx/>
                <a:latin typeface="+mn-lt"/>
                <a:ea typeface="+mn-ea"/>
                <a:cs typeface="+mn-cs"/>
                <a:sym typeface="Helvetica Neue Light"/>
              </a:defRPr>
            </a:lvl3pPr>
            <a:lvl4pPr marL="0" marR="0" indent="685800" algn="l" defTabSz="825500" rtl="0" latinLnBrk="0">
              <a:lnSpc>
                <a:spcPct val="100000"/>
              </a:lnSpc>
              <a:spcBef>
                <a:spcPts val="0"/>
              </a:spcBef>
              <a:spcAft>
                <a:spcPts val="0"/>
              </a:spcAft>
              <a:buClrTx/>
              <a:buSzTx/>
              <a:buFontTx/>
              <a:buNone/>
              <a:tabLst/>
              <a:defRPr sz="5800" b="0" i="0" u="none" strike="noStrike" cap="none" spc="0" baseline="0">
                <a:ln>
                  <a:noFill/>
                </a:ln>
                <a:solidFill>
                  <a:srgbClr val="000000"/>
                </a:solidFill>
                <a:uFillTx/>
                <a:latin typeface="+mn-lt"/>
                <a:ea typeface="+mn-ea"/>
                <a:cs typeface="+mn-cs"/>
                <a:sym typeface="Helvetica Neue Light"/>
              </a:defRPr>
            </a:lvl4pPr>
            <a:lvl5pPr marL="0" marR="0" indent="914400" algn="l" defTabSz="825500" rtl="0" latinLnBrk="0">
              <a:lnSpc>
                <a:spcPct val="100000"/>
              </a:lnSpc>
              <a:spcBef>
                <a:spcPts val="0"/>
              </a:spcBef>
              <a:spcAft>
                <a:spcPts val="0"/>
              </a:spcAft>
              <a:buClrTx/>
              <a:buSzTx/>
              <a:buFontTx/>
              <a:buNone/>
              <a:tabLst/>
              <a:defRPr sz="5800" b="0" i="0" u="none" strike="noStrike" cap="none" spc="0" baseline="0">
                <a:ln>
                  <a:noFill/>
                </a:ln>
                <a:solidFill>
                  <a:srgbClr val="000000"/>
                </a:solidFill>
                <a:uFillTx/>
                <a:latin typeface="+mn-lt"/>
                <a:ea typeface="+mn-ea"/>
                <a:cs typeface="+mn-cs"/>
                <a:sym typeface="Helvetica Neue Light"/>
              </a:defRPr>
            </a:lvl5pPr>
            <a:lvl6pPr marL="0" marR="0" indent="1143000" algn="l" defTabSz="825500" rtl="0" latinLnBrk="0">
              <a:lnSpc>
                <a:spcPct val="100000"/>
              </a:lnSpc>
              <a:spcBef>
                <a:spcPts val="0"/>
              </a:spcBef>
              <a:spcAft>
                <a:spcPts val="0"/>
              </a:spcAft>
              <a:buClrTx/>
              <a:buSzTx/>
              <a:buFontTx/>
              <a:buNone/>
              <a:tabLst/>
              <a:defRPr sz="5800" b="0" i="0" u="none" strike="noStrike" cap="none" spc="0" baseline="0">
                <a:ln>
                  <a:noFill/>
                </a:ln>
                <a:solidFill>
                  <a:srgbClr val="000000"/>
                </a:solidFill>
                <a:uFillTx/>
                <a:latin typeface="+mn-lt"/>
                <a:ea typeface="+mn-ea"/>
                <a:cs typeface="+mn-cs"/>
                <a:sym typeface="Helvetica Neue Light"/>
              </a:defRPr>
            </a:lvl6pPr>
            <a:lvl7pPr marL="0" marR="0" indent="1371600" algn="l" defTabSz="825500" rtl="0" latinLnBrk="0">
              <a:lnSpc>
                <a:spcPct val="100000"/>
              </a:lnSpc>
              <a:spcBef>
                <a:spcPts val="0"/>
              </a:spcBef>
              <a:spcAft>
                <a:spcPts val="0"/>
              </a:spcAft>
              <a:buClrTx/>
              <a:buSzTx/>
              <a:buFontTx/>
              <a:buNone/>
              <a:tabLst/>
              <a:defRPr sz="5800" b="0" i="0" u="none" strike="noStrike" cap="none" spc="0" baseline="0">
                <a:ln>
                  <a:noFill/>
                </a:ln>
                <a:solidFill>
                  <a:srgbClr val="000000"/>
                </a:solidFill>
                <a:uFillTx/>
                <a:latin typeface="+mn-lt"/>
                <a:ea typeface="+mn-ea"/>
                <a:cs typeface="+mn-cs"/>
                <a:sym typeface="Helvetica Neue Light"/>
              </a:defRPr>
            </a:lvl7pPr>
            <a:lvl8pPr marL="0" marR="0" indent="1600200" algn="l" defTabSz="825500" rtl="0" latinLnBrk="0">
              <a:lnSpc>
                <a:spcPct val="100000"/>
              </a:lnSpc>
              <a:spcBef>
                <a:spcPts val="0"/>
              </a:spcBef>
              <a:spcAft>
                <a:spcPts val="0"/>
              </a:spcAft>
              <a:buClrTx/>
              <a:buSzTx/>
              <a:buFontTx/>
              <a:buNone/>
              <a:tabLst/>
              <a:defRPr sz="5800" b="0" i="0" u="none" strike="noStrike" cap="none" spc="0" baseline="0">
                <a:ln>
                  <a:noFill/>
                </a:ln>
                <a:solidFill>
                  <a:srgbClr val="000000"/>
                </a:solidFill>
                <a:uFillTx/>
                <a:latin typeface="+mn-lt"/>
                <a:ea typeface="+mn-ea"/>
                <a:cs typeface="+mn-cs"/>
                <a:sym typeface="Helvetica Neue Light"/>
              </a:defRPr>
            </a:lvl8pPr>
            <a:lvl9pPr marL="0" marR="0" indent="1828800" algn="l" defTabSz="825500" rtl="0" latinLnBrk="0">
              <a:lnSpc>
                <a:spcPct val="100000"/>
              </a:lnSpc>
              <a:spcBef>
                <a:spcPts val="0"/>
              </a:spcBef>
              <a:spcAft>
                <a:spcPts val="0"/>
              </a:spcAft>
              <a:buClrTx/>
              <a:buSzTx/>
              <a:buFontTx/>
              <a:buNone/>
              <a:tabLst/>
              <a:defRPr sz="5800" b="0" i="0" u="none" strike="noStrike" cap="none" spc="0" baseline="0">
                <a:ln>
                  <a:noFill/>
                </a:ln>
                <a:solidFill>
                  <a:srgbClr val="000000"/>
                </a:solidFill>
                <a:uFillTx/>
                <a:latin typeface="+mn-lt"/>
                <a:ea typeface="+mn-ea"/>
                <a:cs typeface="+mn-cs"/>
                <a:sym typeface="Helvetica Neue Light"/>
              </a:defRPr>
            </a:lvl9pPr>
          </a:lstStyle>
          <a:p>
            <a:pPr marL="0" marR="0" lvl="0" indent="0" algn="ctr" defTabSz="412750" rtl="0" eaLnBrk="1" fontAlgn="auto" latinLnBrk="0" hangingPunct="1">
              <a:lnSpc>
                <a:spcPct val="100000"/>
              </a:lnSpc>
              <a:spcBef>
                <a:spcPts val="0"/>
              </a:spcBef>
              <a:spcAft>
                <a:spcPts val="0"/>
              </a:spcAft>
              <a:buClrTx/>
              <a:buSzTx/>
              <a:buFontTx/>
              <a:buNone/>
              <a:tabLst/>
              <a:defRPr/>
            </a:pPr>
            <a:r>
              <a:rPr kumimoji="0" lang="en-US" sz="2700" b="0" i="0" u="none" strike="noStrike" kern="0" cap="none" spc="0" normalizeH="0" baseline="0" noProof="0" dirty="0">
                <a:ln>
                  <a:noFill/>
                </a:ln>
                <a:solidFill>
                  <a:srgbClr val="000000"/>
                </a:solidFill>
                <a:effectLst/>
                <a:uLnTx/>
                <a:uFillTx/>
                <a:latin typeface="Helvetica Neue Light"/>
                <a:ea typeface="Helvetica Neue Light"/>
                <a:sym typeface="Helvetica Neue Light"/>
              </a:rPr>
              <a:t>Fundamentally, the list is a mechanism to help you identify current practices that are diverting time, energy and resources that should be allocated elsewhere. </a:t>
            </a:r>
          </a:p>
          <a:p>
            <a:pPr marL="0" marR="0" lvl="0" indent="0" algn="ctr" defTabSz="412750" rtl="0" eaLnBrk="1" fontAlgn="auto" latinLnBrk="0" hangingPunct="1">
              <a:lnSpc>
                <a:spcPct val="100000"/>
              </a:lnSpc>
              <a:spcBef>
                <a:spcPts val="0"/>
              </a:spcBef>
              <a:spcAft>
                <a:spcPts val="0"/>
              </a:spcAft>
              <a:buClrTx/>
              <a:buSzTx/>
              <a:buFontTx/>
              <a:buNone/>
              <a:tabLst/>
              <a:defRPr/>
            </a:pPr>
            <a:endParaRPr kumimoji="0" lang="en-US" sz="2700" b="1" i="0" u="none" strike="noStrike" kern="0" cap="none" spc="0" normalizeH="0" baseline="0" noProof="0" dirty="0">
              <a:ln>
                <a:noFill/>
              </a:ln>
              <a:solidFill>
                <a:srgbClr val="000000">
                  <a:lumMod val="50000"/>
                  <a:lumOff val="50000"/>
                </a:srgbClr>
              </a:solidFill>
              <a:effectLst/>
              <a:uLnTx/>
              <a:uFillTx/>
              <a:latin typeface="Helvetica Neue Condensed" charset="0"/>
              <a:ea typeface="Helvetica Neue Condensed" charset="0"/>
              <a:cs typeface="Helvetica Neue Condensed" charset="0"/>
              <a:sym typeface="Helvetica Neue Light"/>
            </a:endParaRPr>
          </a:p>
          <a:p>
            <a:pPr marL="0" marR="0" lvl="0" indent="0" algn="ctr" defTabSz="412750" rtl="0" eaLnBrk="1" fontAlgn="auto" latinLnBrk="0" hangingPunct="1">
              <a:lnSpc>
                <a:spcPct val="100000"/>
              </a:lnSpc>
              <a:spcBef>
                <a:spcPts val="0"/>
              </a:spcBef>
              <a:spcAft>
                <a:spcPts val="0"/>
              </a:spcAft>
              <a:buClrTx/>
              <a:buSzTx/>
              <a:buFontTx/>
              <a:buNone/>
              <a:tabLst/>
              <a:defRPr/>
            </a:pPr>
            <a:r>
              <a:rPr kumimoji="0" lang="en-US" sz="2700" b="1" i="0" u="none" strike="noStrike" kern="0" cap="none" spc="0" normalizeH="0" baseline="0" noProof="0" dirty="0">
                <a:ln>
                  <a:noFill/>
                </a:ln>
                <a:solidFill>
                  <a:srgbClr val="000000">
                    <a:lumMod val="50000"/>
                    <a:lumOff val="50000"/>
                  </a:srgbClr>
                </a:solidFill>
                <a:effectLst/>
                <a:uLnTx/>
                <a:uFillTx/>
                <a:latin typeface="Helvetica Neue Condensed" charset="0"/>
                <a:ea typeface="Helvetica Neue Condensed" charset="0"/>
                <a:cs typeface="Helvetica Neue Condensed" charset="0"/>
                <a:sym typeface="Helvetica Neue Light"/>
              </a:rPr>
              <a:t>- Jim Collins, Good to Great</a:t>
            </a:r>
            <a:endParaRPr kumimoji="0" lang="en-US" sz="800" b="1" i="0" u="none" strike="noStrike" kern="0" cap="none" spc="0" normalizeH="0" baseline="0" noProof="0" dirty="0">
              <a:ln>
                <a:noFill/>
              </a:ln>
              <a:solidFill>
                <a:srgbClr val="000000">
                  <a:lumMod val="50000"/>
                  <a:lumOff val="50000"/>
                </a:srgbClr>
              </a:solidFill>
              <a:effectLst/>
              <a:uLnTx/>
              <a:uFillTx/>
              <a:latin typeface="Helvetica Neue Condensed" charset="0"/>
              <a:ea typeface="Helvetica Neue Condensed" charset="0"/>
              <a:cs typeface="Helvetica Neue Condensed" charset="0"/>
              <a:sym typeface="Helvetica Neue Light"/>
            </a:endParaRPr>
          </a:p>
        </p:txBody>
      </p:sp>
      <p:pic>
        <p:nvPicPr>
          <p:cNvPr id="2" name="Picture 1"/>
          <p:cNvPicPr>
            <a:picLocks noChangeAspect="1"/>
          </p:cNvPicPr>
          <p:nvPr/>
        </p:nvPicPr>
        <p:blipFill>
          <a:blip r:embed="rId2"/>
          <a:stretch>
            <a:fillRect/>
          </a:stretch>
        </p:blipFill>
        <p:spPr>
          <a:xfrm>
            <a:off x="-326570" y="324895"/>
            <a:ext cx="5355004" cy="6533105"/>
          </a:xfrm>
          <a:prstGeom prst="rect">
            <a:avLst/>
          </a:prstGeom>
        </p:spPr>
      </p:pic>
      <p:sp>
        <p:nvSpPr>
          <p:cNvPr id="6" name="Title 4"/>
          <p:cNvSpPr txBox="1">
            <a:spLocks/>
          </p:cNvSpPr>
          <p:nvPr/>
        </p:nvSpPr>
        <p:spPr>
          <a:xfrm>
            <a:off x="4457700" y="4810651"/>
            <a:ext cx="7445829" cy="2235200"/>
          </a:xfrm>
          <a:prstGeom prst="rect">
            <a:avLst/>
          </a:prstGeom>
          <a:ln w="12700">
            <a:miter lim="400000"/>
          </a:ln>
          <a:extLst>
            <a:ext uri="{C572A759-6A51-4108-AA02-DFA0A04FC94B}">
              <ma14:wrappingTextBoxFlag xmlns:ma14="http://schemas.microsoft.com/office/mac/drawingml/2011/main" xmlns="" val="1"/>
            </a:ext>
          </a:extLst>
        </p:spPr>
        <p:txBody>
          <a:bodyPr lIns="25400" tIns="25400" rIns="25400" bIns="25400" anchor="ctr">
            <a:noAutofit/>
          </a:bodyPr>
          <a:lstStyle>
            <a:lvl1pPr marL="0" marR="0" indent="0" algn="l" defTabSz="825500" rtl="0" latinLnBrk="0">
              <a:lnSpc>
                <a:spcPct val="100000"/>
              </a:lnSpc>
              <a:spcBef>
                <a:spcPts val="0"/>
              </a:spcBef>
              <a:spcAft>
                <a:spcPts val="0"/>
              </a:spcAft>
              <a:buClrTx/>
              <a:buSzTx/>
              <a:buFontTx/>
              <a:buNone/>
              <a:tabLst/>
              <a:defRPr sz="5800" b="0" i="0" u="none" strike="noStrike" cap="none" spc="0" baseline="0">
                <a:ln>
                  <a:noFill/>
                </a:ln>
                <a:solidFill>
                  <a:srgbClr val="000000"/>
                </a:solidFill>
                <a:uFillTx/>
                <a:latin typeface="+mn-lt"/>
                <a:ea typeface="+mn-ea"/>
                <a:cs typeface="+mn-cs"/>
                <a:sym typeface="Helvetica Neue Light"/>
              </a:defRPr>
            </a:lvl1pPr>
            <a:lvl2pPr marL="0" marR="0" indent="228600" algn="l" defTabSz="825500" rtl="0" latinLnBrk="0">
              <a:lnSpc>
                <a:spcPct val="100000"/>
              </a:lnSpc>
              <a:spcBef>
                <a:spcPts val="0"/>
              </a:spcBef>
              <a:spcAft>
                <a:spcPts val="0"/>
              </a:spcAft>
              <a:buClrTx/>
              <a:buSzTx/>
              <a:buFontTx/>
              <a:buNone/>
              <a:tabLst/>
              <a:defRPr sz="5800" b="0" i="0" u="none" strike="noStrike" cap="none" spc="0" baseline="0">
                <a:ln>
                  <a:noFill/>
                </a:ln>
                <a:solidFill>
                  <a:srgbClr val="000000"/>
                </a:solidFill>
                <a:uFillTx/>
                <a:latin typeface="+mn-lt"/>
                <a:ea typeface="+mn-ea"/>
                <a:cs typeface="+mn-cs"/>
                <a:sym typeface="Helvetica Neue Light"/>
              </a:defRPr>
            </a:lvl2pPr>
            <a:lvl3pPr marL="0" marR="0" indent="457200" algn="l" defTabSz="825500" rtl="0" latinLnBrk="0">
              <a:lnSpc>
                <a:spcPct val="100000"/>
              </a:lnSpc>
              <a:spcBef>
                <a:spcPts val="0"/>
              </a:spcBef>
              <a:spcAft>
                <a:spcPts val="0"/>
              </a:spcAft>
              <a:buClrTx/>
              <a:buSzTx/>
              <a:buFontTx/>
              <a:buNone/>
              <a:tabLst/>
              <a:defRPr sz="5800" b="0" i="0" u="none" strike="noStrike" cap="none" spc="0" baseline="0">
                <a:ln>
                  <a:noFill/>
                </a:ln>
                <a:solidFill>
                  <a:srgbClr val="000000"/>
                </a:solidFill>
                <a:uFillTx/>
                <a:latin typeface="+mn-lt"/>
                <a:ea typeface="+mn-ea"/>
                <a:cs typeface="+mn-cs"/>
                <a:sym typeface="Helvetica Neue Light"/>
              </a:defRPr>
            </a:lvl3pPr>
            <a:lvl4pPr marL="0" marR="0" indent="685800" algn="l" defTabSz="825500" rtl="0" latinLnBrk="0">
              <a:lnSpc>
                <a:spcPct val="100000"/>
              </a:lnSpc>
              <a:spcBef>
                <a:spcPts val="0"/>
              </a:spcBef>
              <a:spcAft>
                <a:spcPts val="0"/>
              </a:spcAft>
              <a:buClrTx/>
              <a:buSzTx/>
              <a:buFontTx/>
              <a:buNone/>
              <a:tabLst/>
              <a:defRPr sz="5800" b="0" i="0" u="none" strike="noStrike" cap="none" spc="0" baseline="0">
                <a:ln>
                  <a:noFill/>
                </a:ln>
                <a:solidFill>
                  <a:srgbClr val="000000"/>
                </a:solidFill>
                <a:uFillTx/>
                <a:latin typeface="+mn-lt"/>
                <a:ea typeface="+mn-ea"/>
                <a:cs typeface="+mn-cs"/>
                <a:sym typeface="Helvetica Neue Light"/>
              </a:defRPr>
            </a:lvl4pPr>
            <a:lvl5pPr marL="0" marR="0" indent="914400" algn="l" defTabSz="825500" rtl="0" latinLnBrk="0">
              <a:lnSpc>
                <a:spcPct val="100000"/>
              </a:lnSpc>
              <a:spcBef>
                <a:spcPts val="0"/>
              </a:spcBef>
              <a:spcAft>
                <a:spcPts val="0"/>
              </a:spcAft>
              <a:buClrTx/>
              <a:buSzTx/>
              <a:buFontTx/>
              <a:buNone/>
              <a:tabLst/>
              <a:defRPr sz="5800" b="0" i="0" u="none" strike="noStrike" cap="none" spc="0" baseline="0">
                <a:ln>
                  <a:noFill/>
                </a:ln>
                <a:solidFill>
                  <a:srgbClr val="000000"/>
                </a:solidFill>
                <a:uFillTx/>
                <a:latin typeface="+mn-lt"/>
                <a:ea typeface="+mn-ea"/>
                <a:cs typeface="+mn-cs"/>
                <a:sym typeface="Helvetica Neue Light"/>
              </a:defRPr>
            </a:lvl5pPr>
            <a:lvl6pPr marL="0" marR="0" indent="1143000" algn="l" defTabSz="825500" rtl="0" latinLnBrk="0">
              <a:lnSpc>
                <a:spcPct val="100000"/>
              </a:lnSpc>
              <a:spcBef>
                <a:spcPts val="0"/>
              </a:spcBef>
              <a:spcAft>
                <a:spcPts val="0"/>
              </a:spcAft>
              <a:buClrTx/>
              <a:buSzTx/>
              <a:buFontTx/>
              <a:buNone/>
              <a:tabLst/>
              <a:defRPr sz="5800" b="0" i="0" u="none" strike="noStrike" cap="none" spc="0" baseline="0">
                <a:ln>
                  <a:noFill/>
                </a:ln>
                <a:solidFill>
                  <a:srgbClr val="000000"/>
                </a:solidFill>
                <a:uFillTx/>
                <a:latin typeface="+mn-lt"/>
                <a:ea typeface="+mn-ea"/>
                <a:cs typeface="+mn-cs"/>
                <a:sym typeface="Helvetica Neue Light"/>
              </a:defRPr>
            </a:lvl6pPr>
            <a:lvl7pPr marL="0" marR="0" indent="1371600" algn="l" defTabSz="825500" rtl="0" latinLnBrk="0">
              <a:lnSpc>
                <a:spcPct val="100000"/>
              </a:lnSpc>
              <a:spcBef>
                <a:spcPts val="0"/>
              </a:spcBef>
              <a:spcAft>
                <a:spcPts val="0"/>
              </a:spcAft>
              <a:buClrTx/>
              <a:buSzTx/>
              <a:buFontTx/>
              <a:buNone/>
              <a:tabLst/>
              <a:defRPr sz="5800" b="0" i="0" u="none" strike="noStrike" cap="none" spc="0" baseline="0">
                <a:ln>
                  <a:noFill/>
                </a:ln>
                <a:solidFill>
                  <a:srgbClr val="000000"/>
                </a:solidFill>
                <a:uFillTx/>
                <a:latin typeface="+mn-lt"/>
                <a:ea typeface="+mn-ea"/>
                <a:cs typeface="+mn-cs"/>
                <a:sym typeface="Helvetica Neue Light"/>
              </a:defRPr>
            </a:lvl7pPr>
            <a:lvl8pPr marL="0" marR="0" indent="1600200" algn="l" defTabSz="825500" rtl="0" latinLnBrk="0">
              <a:lnSpc>
                <a:spcPct val="100000"/>
              </a:lnSpc>
              <a:spcBef>
                <a:spcPts val="0"/>
              </a:spcBef>
              <a:spcAft>
                <a:spcPts val="0"/>
              </a:spcAft>
              <a:buClrTx/>
              <a:buSzTx/>
              <a:buFontTx/>
              <a:buNone/>
              <a:tabLst/>
              <a:defRPr sz="5800" b="0" i="0" u="none" strike="noStrike" cap="none" spc="0" baseline="0">
                <a:ln>
                  <a:noFill/>
                </a:ln>
                <a:solidFill>
                  <a:srgbClr val="000000"/>
                </a:solidFill>
                <a:uFillTx/>
                <a:latin typeface="+mn-lt"/>
                <a:ea typeface="+mn-ea"/>
                <a:cs typeface="+mn-cs"/>
                <a:sym typeface="Helvetica Neue Light"/>
              </a:defRPr>
            </a:lvl8pPr>
            <a:lvl9pPr marL="0" marR="0" indent="1828800" algn="l" defTabSz="825500" rtl="0" latinLnBrk="0">
              <a:lnSpc>
                <a:spcPct val="100000"/>
              </a:lnSpc>
              <a:spcBef>
                <a:spcPts val="0"/>
              </a:spcBef>
              <a:spcAft>
                <a:spcPts val="0"/>
              </a:spcAft>
              <a:buClrTx/>
              <a:buSzTx/>
              <a:buFontTx/>
              <a:buNone/>
              <a:tabLst/>
              <a:defRPr sz="5800" b="0" i="0" u="none" strike="noStrike" cap="none" spc="0" baseline="0">
                <a:ln>
                  <a:noFill/>
                </a:ln>
                <a:solidFill>
                  <a:srgbClr val="000000"/>
                </a:solidFill>
                <a:uFillTx/>
                <a:latin typeface="+mn-lt"/>
                <a:ea typeface="+mn-ea"/>
                <a:cs typeface="+mn-cs"/>
                <a:sym typeface="Helvetica Neue Light"/>
              </a:defRPr>
            </a:lvl9pPr>
          </a:lstStyle>
          <a:p>
            <a:pPr marL="0" marR="0" lvl="0" indent="0" algn="ctr" defTabSz="412750" rtl="0" eaLnBrk="1" fontAlgn="auto" latinLnBrk="0" hangingPunct="1">
              <a:lnSpc>
                <a:spcPct val="100000"/>
              </a:lnSpc>
              <a:spcBef>
                <a:spcPts val="0"/>
              </a:spcBef>
              <a:spcAft>
                <a:spcPts val="0"/>
              </a:spcAft>
              <a:buClrTx/>
              <a:buSzTx/>
              <a:buFontTx/>
              <a:buNone/>
              <a:tabLst/>
              <a:defRPr/>
            </a:pPr>
            <a:r>
              <a:rPr kumimoji="0" lang="en-US" sz="3600" b="1" i="0" u="sng" strike="noStrike" kern="0" cap="none" spc="0" normalizeH="0" baseline="0" noProof="0" dirty="0">
                <a:ln>
                  <a:noFill/>
                </a:ln>
                <a:solidFill>
                  <a:srgbClr val="0070C0"/>
                </a:solidFill>
                <a:effectLst/>
                <a:uLnTx/>
                <a:uFillTx/>
                <a:latin typeface="Helvetica Neue Condensed" charset="0"/>
                <a:ea typeface="Helvetica Neue Condensed" charset="0"/>
                <a:cs typeface="Helvetica Neue Condensed" charset="0"/>
                <a:sym typeface="Helvetica Neue Light"/>
              </a:rPr>
              <a:t>Key Lesson: </a:t>
            </a:r>
            <a:r>
              <a:rPr kumimoji="0" lang="en-US" sz="3600" b="1" i="0" u="none" strike="noStrike" kern="0" cap="none" spc="0" normalizeH="0" baseline="0" noProof="0" dirty="0">
                <a:ln>
                  <a:noFill/>
                </a:ln>
                <a:solidFill>
                  <a:srgbClr val="0070C0"/>
                </a:solidFill>
                <a:effectLst/>
                <a:uLnTx/>
                <a:uFillTx/>
                <a:latin typeface="Helvetica Neue Condensed" charset="0"/>
                <a:ea typeface="Helvetica Neue Condensed" charset="0"/>
                <a:cs typeface="Helvetica Neue Condensed" charset="0"/>
                <a:sym typeface="Helvetica Neue Light"/>
              </a:rPr>
              <a:t>we only need a “</a:t>
            </a:r>
            <a:r>
              <a:rPr kumimoji="0" lang="en-US" sz="3600" b="1" i="0" u="none" strike="noStrike" kern="0" cap="none" spc="0" normalizeH="0" baseline="0" noProof="0" dirty="0">
                <a:ln>
                  <a:noFill/>
                </a:ln>
                <a:solidFill>
                  <a:srgbClr val="0070C0"/>
                </a:solidFill>
                <a:effectLst/>
                <a:highlight>
                  <a:srgbClr val="FFFF00"/>
                </a:highlight>
                <a:uLnTx/>
                <a:uFillTx/>
                <a:latin typeface="Helvetica Neue Condensed" charset="0"/>
                <a:ea typeface="Helvetica Neue Condensed" charset="0"/>
                <a:cs typeface="Helvetica Neue Condensed" charset="0"/>
                <a:sym typeface="Helvetica Neue Light"/>
              </a:rPr>
              <a:t>Stop Doing List</a:t>
            </a:r>
            <a:r>
              <a:rPr kumimoji="0" lang="en-US" sz="3600" b="1" i="0" u="none" strike="noStrike" kern="0" cap="none" spc="0" normalizeH="0" baseline="0" noProof="0" dirty="0">
                <a:ln>
                  <a:noFill/>
                </a:ln>
                <a:solidFill>
                  <a:srgbClr val="0070C0"/>
                </a:solidFill>
                <a:effectLst/>
                <a:uLnTx/>
                <a:uFillTx/>
                <a:latin typeface="Helvetica Neue Condensed" charset="0"/>
                <a:ea typeface="Helvetica Neue Condensed" charset="0"/>
                <a:cs typeface="Helvetica Neue Condensed" charset="0"/>
                <a:sym typeface="Helvetica Neue Light"/>
              </a:rPr>
              <a:t>” if we also have a “</a:t>
            </a:r>
            <a:r>
              <a:rPr kumimoji="0" lang="en-US" sz="3600" b="1" i="0" u="none" strike="noStrike" kern="0" cap="none" spc="0" normalizeH="0" baseline="0" noProof="0" dirty="0">
                <a:ln>
                  <a:noFill/>
                </a:ln>
                <a:solidFill>
                  <a:srgbClr val="0070C0"/>
                </a:solidFill>
                <a:effectLst/>
                <a:highlight>
                  <a:srgbClr val="FFFF00"/>
                </a:highlight>
                <a:uLnTx/>
                <a:uFillTx/>
                <a:latin typeface="Helvetica Neue Condensed" charset="0"/>
                <a:ea typeface="Helvetica Neue Condensed" charset="0"/>
                <a:cs typeface="Helvetica Neue Condensed" charset="0"/>
                <a:sym typeface="Helvetica Neue Light"/>
              </a:rPr>
              <a:t>Start Doing List</a:t>
            </a:r>
            <a:r>
              <a:rPr kumimoji="0" lang="en-US" sz="3600" b="1" i="0" u="none" strike="noStrike" kern="0" cap="none" spc="0" normalizeH="0" baseline="0" noProof="0" dirty="0">
                <a:ln>
                  <a:noFill/>
                </a:ln>
                <a:solidFill>
                  <a:srgbClr val="0070C0"/>
                </a:solidFill>
                <a:effectLst/>
                <a:uLnTx/>
                <a:uFillTx/>
                <a:latin typeface="Helvetica Neue Condensed" charset="0"/>
                <a:ea typeface="Helvetica Neue Condensed" charset="0"/>
                <a:cs typeface="Helvetica Neue Condensed" charset="0"/>
                <a:sym typeface="Helvetica Neue Light"/>
              </a:rPr>
              <a:t>”</a:t>
            </a:r>
            <a:endParaRPr kumimoji="0" lang="en-US" sz="1000" b="1" i="0" u="none" strike="noStrike" kern="0" cap="none" spc="0" normalizeH="0" baseline="0" noProof="0" dirty="0">
              <a:ln>
                <a:noFill/>
              </a:ln>
              <a:solidFill>
                <a:srgbClr val="0070C0"/>
              </a:solidFill>
              <a:effectLst/>
              <a:uLnTx/>
              <a:uFillTx/>
              <a:latin typeface="Helvetica Neue Condensed" charset="0"/>
              <a:ea typeface="Helvetica Neue Condensed" charset="0"/>
              <a:cs typeface="Helvetica Neue Condensed" charset="0"/>
              <a:sym typeface="Helvetica Neue Light"/>
            </a:endParaRPr>
          </a:p>
        </p:txBody>
      </p:sp>
      <p:sp>
        <p:nvSpPr>
          <p:cNvPr id="4" name="Slide Number Placeholder 3">
            <a:extLst>
              <a:ext uri="{FF2B5EF4-FFF2-40B4-BE49-F238E27FC236}">
                <a16:creationId xmlns:a16="http://schemas.microsoft.com/office/drawing/2014/main" id="{51EBE1F8-8519-8E41-BE3A-B2E7ADD1F60E}"/>
              </a:ext>
            </a:extLst>
          </p:cNvPr>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900" b="0" i="0" u="none" strike="noStrike" kern="1200" cap="none" spc="0" normalizeH="0" baseline="0" noProof="0" smtClean="0">
                <a:ln>
                  <a:noFill/>
                </a:ln>
                <a:solidFill>
                  <a:srgbClr val="000000"/>
                </a:solidFill>
                <a:effectLst/>
                <a:uLnTx/>
                <a:uFillTx/>
                <a:latin typeface="Helvetica Neue"/>
                <a:ea typeface="Helvetica Neue"/>
                <a:cs typeface="Helvetica Neue"/>
                <a:sym typeface="Helvetica Neue"/>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900" b="0" i="0" u="none" strike="noStrike" kern="1200" cap="none" spc="0" normalizeH="0" baseline="0" noProof="0">
              <a:ln>
                <a:noFill/>
              </a:ln>
              <a:solidFill>
                <a:srgbClr val="000000"/>
              </a:solidFill>
              <a:effectLst/>
              <a:uLnTx/>
              <a:uFillTx/>
              <a:latin typeface="Helvetica Neue"/>
              <a:ea typeface="Helvetica Neue"/>
              <a:cs typeface="Helvetica Neue"/>
              <a:sym typeface="Helvetica Neue"/>
            </a:endParaRPr>
          </a:p>
        </p:txBody>
      </p:sp>
    </p:spTree>
    <p:extLst>
      <p:ext uri="{BB962C8B-B14F-4D97-AF65-F5344CB8AC3E}">
        <p14:creationId xmlns:p14="http://schemas.microsoft.com/office/powerpoint/2010/main" val="3826957302"/>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3000"/>
                <a:lumOff val="57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6E62E5-603E-C545-9BCF-394A12D0CACA}"/>
              </a:ext>
            </a:extLst>
          </p:cNvPr>
          <p:cNvSpPr txBox="1"/>
          <p:nvPr/>
        </p:nvSpPr>
        <p:spPr>
          <a:xfrm>
            <a:off x="560141" y="2434354"/>
            <a:ext cx="3686346"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We have new needs…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venir Light" panose="020B0402020203020204" pitchFamily="34" charset="77"/>
                <a:ea typeface="+mn-ea"/>
                <a:cs typeface="+mn-cs"/>
              </a:rPr>
              <a:t>…to launch </a:t>
            </a:r>
            <a:r>
              <a:rPr kumimoji="0" lang="en-US" sz="1800" b="1" i="0" u="none" strike="noStrike" kern="1200" cap="none" spc="0" normalizeH="0" baseline="0" noProof="0" dirty="0">
                <a:ln>
                  <a:noFill/>
                </a:ln>
                <a:solidFill>
                  <a:prstClr val="white"/>
                </a:solidFill>
                <a:effectLst/>
                <a:uLnTx/>
                <a:uFillTx/>
                <a:latin typeface="Avenir Light" panose="020B0402020203020204" pitchFamily="34" charset="77"/>
                <a:ea typeface="+mn-ea"/>
                <a:cs typeface="+mn-cs"/>
              </a:rPr>
              <a:t>new programs </a:t>
            </a:r>
            <a:r>
              <a:rPr kumimoji="0" lang="en-US" sz="1800" b="0" i="0" u="none" strike="noStrike" kern="1200" cap="none" spc="0" normalizeH="0" baseline="0" noProof="0" dirty="0">
                <a:ln>
                  <a:noFill/>
                </a:ln>
                <a:solidFill>
                  <a:prstClr val="white"/>
                </a:solidFill>
                <a:effectLst/>
                <a:uLnTx/>
                <a:uFillTx/>
                <a:latin typeface="Avenir Light" panose="020B0402020203020204" pitchFamily="34" charset="77"/>
                <a:ea typeface="+mn-ea"/>
                <a:cs typeface="+mn-cs"/>
              </a:rPr>
              <a:t>to tackle emerging challenges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venir Light" panose="020B0402020203020204" pitchFamily="34" charset="77"/>
                <a:ea typeface="+mn-ea"/>
                <a:cs typeface="+mn-cs"/>
              </a:rPr>
              <a:t>…to </a:t>
            </a:r>
            <a:r>
              <a:rPr kumimoji="0" lang="en-US" sz="1800" b="1" i="0" u="none" strike="noStrike" kern="1200" cap="none" spc="0" normalizeH="0" baseline="0" noProof="0" dirty="0">
                <a:ln>
                  <a:noFill/>
                </a:ln>
                <a:solidFill>
                  <a:prstClr val="white"/>
                </a:solidFill>
                <a:effectLst/>
                <a:uLnTx/>
                <a:uFillTx/>
                <a:latin typeface="Avenir Light" panose="020B0402020203020204" pitchFamily="34" charset="77"/>
                <a:ea typeface="+mn-ea"/>
                <a:cs typeface="+mn-cs"/>
              </a:rPr>
              <a:t>enhance current programs </a:t>
            </a:r>
            <a:r>
              <a:rPr kumimoji="0" lang="en-US" sz="1800" b="0" i="0" u="none" strike="noStrike" kern="1200" cap="none" spc="0" normalizeH="0" baseline="0" noProof="0" dirty="0">
                <a:ln>
                  <a:noFill/>
                </a:ln>
                <a:solidFill>
                  <a:prstClr val="white"/>
                </a:solidFill>
                <a:effectLst/>
                <a:uLnTx/>
                <a:uFillTx/>
                <a:latin typeface="Avenir Light" panose="020B0402020203020204" pitchFamily="34" charset="77"/>
                <a:ea typeface="+mn-ea"/>
                <a:cs typeface="+mn-cs"/>
              </a:rPr>
              <a:t>that need additional resources</a:t>
            </a:r>
          </a:p>
        </p:txBody>
      </p:sp>
      <p:sp>
        <p:nvSpPr>
          <p:cNvPr id="6" name="TextBox 5">
            <a:extLst>
              <a:ext uri="{FF2B5EF4-FFF2-40B4-BE49-F238E27FC236}">
                <a16:creationId xmlns:a16="http://schemas.microsoft.com/office/drawing/2014/main" id="{218F8940-95F1-7B47-B309-650D557C2074}"/>
              </a:ext>
            </a:extLst>
          </p:cNvPr>
          <p:cNvSpPr txBox="1"/>
          <p:nvPr/>
        </p:nvSpPr>
        <p:spPr>
          <a:xfrm>
            <a:off x="749332" y="5131205"/>
            <a:ext cx="357877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We have no new needs…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Preserve, maintain current services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Or, seek to lower tax rates or refund tax-payers</a:t>
            </a:r>
          </a:p>
        </p:txBody>
      </p:sp>
      <p:sp>
        <p:nvSpPr>
          <p:cNvPr id="15" name="Rectangle 14">
            <a:extLst>
              <a:ext uri="{FF2B5EF4-FFF2-40B4-BE49-F238E27FC236}">
                <a16:creationId xmlns:a16="http://schemas.microsoft.com/office/drawing/2014/main" id="{918B82F6-04D2-7542-A6F5-181C85E4F81D}"/>
              </a:ext>
            </a:extLst>
          </p:cNvPr>
          <p:cNvSpPr/>
          <p:nvPr/>
        </p:nvSpPr>
        <p:spPr>
          <a:xfrm>
            <a:off x="322729" y="2057368"/>
            <a:ext cx="4159624" cy="2478773"/>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7A80AFD4-4DB3-3542-83FD-0BCD598CDDAD}"/>
              </a:ext>
            </a:extLst>
          </p:cNvPr>
          <p:cNvGrpSpPr/>
          <p:nvPr/>
        </p:nvGrpSpPr>
        <p:grpSpPr>
          <a:xfrm>
            <a:off x="4219391" y="1790424"/>
            <a:ext cx="2710429" cy="2907083"/>
            <a:chOff x="4473391" y="1790424"/>
            <a:chExt cx="2710429" cy="2907083"/>
          </a:xfrm>
        </p:grpSpPr>
        <p:sp>
          <p:nvSpPr>
            <p:cNvPr id="7" name="TextBox 6">
              <a:extLst>
                <a:ext uri="{FF2B5EF4-FFF2-40B4-BE49-F238E27FC236}">
                  <a16:creationId xmlns:a16="http://schemas.microsoft.com/office/drawing/2014/main" id="{7A35A9ED-CEB7-1241-BF14-145AAA691C65}"/>
                </a:ext>
              </a:extLst>
            </p:cNvPr>
            <p:cNvSpPr txBox="1"/>
            <p:nvPr/>
          </p:nvSpPr>
          <p:spPr>
            <a:xfrm>
              <a:off x="5686097" y="2003587"/>
              <a:ext cx="149772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Free-up &amp;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Re-allocate Resources</a:t>
              </a:r>
            </a:p>
          </p:txBody>
        </p:sp>
        <p:sp>
          <p:nvSpPr>
            <p:cNvPr id="10" name="TextBox 9">
              <a:extLst>
                <a:ext uri="{FF2B5EF4-FFF2-40B4-BE49-F238E27FC236}">
                  <a16:creationId xmlns:a16="http://schemas.microsoft.com/office/drawing/2014/main" id="{5D81C588-9CC2-564D-9DF8-2FAC54C2540B}"/>
                </a:ext>
              </a:extLst>
            </p:cNvPr>
            <p:cNvSpPr txBox="1"/>
            <p:nvPr/>
          </p:nvSpPr>
          <p:spPr>
            <a:xfrm>
              <a:off x="5686097" y="3582372"/>
              <a:ext cx="149772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Generate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New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Revenue</a:t>
              </a:r>
            </a:p>
          </p:txBody>
        </p:sp>
        <p:cxnSp>
          <p:nvCxnSpPr>
            <p:cNvPr id="17" name="Straight Connector 16">
              <a:extLst>
                <a:ext uri="{FF2B5EF4-FFF2-40B4-BE49-F238E27FC236}">
                  <a16:creationId xmlns:a16="http://schemas.microsoft.com/office/drawing/2014/main" id="{C83B0F8F-10E0-4E47-A718-3719CF398CF4}"/>
                </a:ext>
              </a:extLst>
            </p:cNvPr>
            <p:cNvCxnSpPr/>
            <p:nvPr/>
          </p:nvCxnSpPr>
          <p:spPr>
            <a:xfrm>
              <a:off x="4482353" y="2456335"/>
              <a:ext cx="1203744" cy="0"/>
            </a:xfrm>
            <a:prstGeom prst="line">
              <a:avLst/>
            </a:prstGeom>
            <a:ln w="47625">
              <a:solidFill>
                <a:schemeClr val="bg1"/>
              </a:solidFill>
              <a:prstDash val="lgDash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D746CC5-ADF2-0D44-AFB4-024C32373162}"/>
                </a:ext>
              </a:extLst>
            </p:cNvPr>
            <p:cNvCxnSpPr/>
            <p:nvPr/>
          </p:nvCxnSpPr>
          <p:spPr>
            <a:xfrm>
              <a:off x="4473391" y="4025147"/>
              <a:ext cx="1203744" cy="0"/>
            </a:xfrm>
            <a:prstGeom prst="line">
              <a:avLst/>
            </a:prstGeom>
            <a:ln w="47625">
              <a:solidFill>
                <a:schemeClr val="bg1"/>
              </a:solidFill>
              <a:prstDash val="lgDashDot"/>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FD4E3FB4-60FA-7F43-8090-F0AC82CF41E6}"/>
                </a:ext>
              </a:extLst>
            </p:cNvPr>
            <p:cNvSpPr/>
            <p:nvPr/>
          </p:nvSpPr>
          <p:spPr>
            <a:xfrm>
              <a:off x="5745527" y="3365685"/>
              <a:ext cx="1348647" cy="1331822"/>
            </a:xfrm>
            <a:prstGeom prst="ellipse">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55EC72AB-4817-2148-ACBD-05CE983E7295}"/>
                </a:ext>
              </a:extLst>
            </p:cNvPr>
            <p:cNvSpPr/>
            <p:nvPr/>
          </p:nvSpPr>
          <p:spPr>
            <a:xfrm>
              <a:off x="5745526" y="1790424"/>
              <a:ext cx="1348647" cy="1331822"/>
            </a:xfrm>
            <a:prstGeom prst="ellipse">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22" name="Straight Connector 21">
            <a:extLst>
              <a:ext uri="{FF2B5EF4-FFF2-40B4-BE49-F238E27FC236}">
                <a16:creationId xmlns:a16="http://schemas.microsoft.com/office/drawing/2014/main" id="{4AA19EE2-3E2B-2241-B9DE-2EC6E6235EE9}"/>
              </a:ext>
            </a:extLst>
          </p:cNvPr>
          <p:cNvCxnSpPr>
            <a:cxnSpLocks/>
          </p:cNvCxnSpPr>
          <p:nvPr/>
        </p:nvCxnSpPr>
        <p:spPr>
          <a:xfrm flipV="1">
            <a:off x="6280149" y="3211892"/>
            <a:ext cx="5431493" cy="38070"/>
          </a:xfrm>
          <a:prstGeom prst="line">
            <a:avLst/>
          </a:prstGeom>
          <a:ln w="25400">
            <a:solidFill>
              <a:schemeClr val="bg1"/>
            </a:solidFill>
            <a:prstDash val="lgDashDot"/>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050E4F3-48C2-1845-BB07-6BFE933D7060}"/>
              </a:ext>
            </a:extLst>
          </p:cNvPr>
          <p:cNvSpPr txBox="1"/>
          <p:nvPr/>
        </p:nvSpPr>
        <p:spPr>
          <a:xfrm>
            <a:off x="7283232" y="236034"/>
            <a:ext cx="1497723"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Sourcing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24" name="Rectangle 23">
            <a:extLst>
              <a:ext uri="{FF2B5EF4-FFF2-40B4-BE49-F238E27FC236}">
                <a16:creationId xmlns:a16="http://schemas.microsoft.com/office/drawing/2014/main" id="{FFCC39D5-4C9A-364D-BB12-1B9829552D53}"/>
              </a:ext>
            </a:extLst>
          </p:cNvPr>
          <p:cNvSpPr/>
          <p:nvPr/>
        </p:nvSpPr>
        <p:spPr>
          <a:xfrm>
            <a:off x="7271947" y="320700"/>
            <a:ext cx="1509008" cy="75399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44CAF40D-616B-FA40-96C6-DEC067B0008D}"/>
              </a:ext>
            </a:extLst>
          </p:cNvPr>
          <p:cNvSpPr txBox="1"/>
          <p:nvPr/>
        </p:nvSpPr>
        <p:spPr>
          <a:xfrm>
            <a:off x="7294517" y="1213195"/>
            <a:ext cx="1497723"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Efficiencies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28" name="Rectangle 27">
            <a:extLst>
              <a:ext uri="{FF2B5EF4-FFF2-40B4-BE49-F238E27FC236}">
                <a16:creationId xmlns:a16="http://schemas.microsoft.com/office/drawing/2014/main" id="{32D8E074-04B6-4F40-8A14-A905A08F7862}"/>
              </a:ext>
            </a:extLst>
          </p:cNvPr>
          <p:cNvSpPr/>
          <p:nvPr/>
        </p:nvSpPr>
        <p:spPr>
          <a:xfrm>
            <a:off x="7283232" y="1297861"/>
            <a:ext cx="1509008" cy="75399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824D5412-7DC6-354D-9BAD-0B8D3620FF21}"/>
              </a:ext>
            </a:extLst>
          </p:cNvPr>
          <p:cNvSpPr txBox="1"/>
          <p:nvPr/>
        </p:nvSpPr>
        <p:spPr>
          <a:xfrm>
            <a:off x="7283232" y="2198777"/>
            <a:ext cx="1497723"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Service Levels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31" name="Rectangle 30">
            <a:extLst>
              <a:ext uri="{FF2B5EF4-FFF2-40B4-BE49-F238E27FC236}">
                <a16:creationId xmlns:a16="http://schemas.microsoft.com/office/drawing/2014/main" id="{878842C0-D516-A34F-8B08-895B7CAD1323}"/>
              </a:ext>
            </a:extLst>
          </p:cNvPr>
          <p:cNvSpPr/>
          <p:nvPr/>
        </p:nvSpPr>
        <p:spPr>
          <a:xfrm>
            <a:off x="7271947" y="2283443"/>
            <a:ext cx="1509008" cy="75399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1D47B70D-3299-014E-B7C5-8145B948A64D}"/>
              </a:ext>
            </a:extLst>
          </p:cNvPr>
          <p:cNvSpPr txBox="1"/>
          <p:nvPr/>
        </p:nvSpPr>
        <p:spPr>
          <a:xfrm>
            <a:off x="7292200" y="3328845"/>
            <a:ext cx="1497723"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Fees, Charges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34" name="Rectangle 33">
            <a:extLst>
              <a:ext uri="{FF2B5EF4-FFF2-40B4-BE49-F238E27FC236}">
                <a16:creationId xmlns:a16="http://schemas.microsoft.com/office/drawing/2014/main" id="{E00757B2-AE9D-F74C-A83A-670D1FE990CD}"/>
              </a:ext>
            </a:extLst>
          </p:cNvPr>
          <p:cNvSpPr/>
          <p:nvPr/>
        </p:nvSpPr>
        <p:spPr>
          <a:xfrm>
            <a:off x="7280915" y="3413511"/>
            <a:ext cx="1509008" cy="75399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F7E98530-3BB6-AF4D-AAC2-CBD90099FACC}"/>
              </a:ext>
            </a:extLst>
          </p:cNvPr>
          <p:cNvSpPr txBox="1"/>
          <p:nvPr/>
        </p:nvSpPr>
        <p:spPr>
          <a:xfrm>
            <a:off x="7303485" y="4306006"/>
            <a:ext cx="1497723"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Grant Funding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37" name="Rectangle 36">
            <a:extLst>
              <a:ext uri="{FF2B5EF4-FFF2-40B4-BE49-F238E27FC236}">
                <a16:creationId xmlns:a16="http://schemas.microsoft.com/office/drawing/2014/main" id="{E0A1A22A-FE9C-3945-9EBC-5542C8C1333C}"/>
              </a:ext>
            </a:extLst>
          </p:cNvPr>
          <p:cNvSpPr/>
          <p:nvPr/>
        </p:nvSpPr>
        <p:spPr>
          <a:xfrm>
            <a:off x="7292200" y="4390672"/>
            <a:ext cx="1509008" cy="75399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FE31BD32-B336-D445-A2FC-20AE958C0D62}"/>
              </a:ext>
            </a:extLst>
          </p:cNvPr>
          <p:cNvSpPr txBox="1"/>
          <p:nvPr/>
        </p:nvSpPr>
        <p:spPr>
          <a:xfrm>
            <a:off x="7292200" y="5291588"/>
            <a:ext cx="1497723"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Taxes, Rates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40" name="Rectangle 39">
            <a:extLst>
              <a:ext uri="{FF2B5EF4-FFF2-40B4-BE49-F238E27FC236}">
                <a16:creationId xmlns:a16="http://schemas.microsoft.com/office/drawing/2014/main" id="{0D213D1C-F1AE-8D44-8D7E-1C9373C7E62F}"/>
              </a:ext>
            </a:extLst>
          </p:cNvPr>
          <p:cNvSpPr/>
          <p:nvPr/>
        </p:nvSpPr>
        <p:spPr>
          <a:xfrm>
            <a:off x="7280915" y="5376254"/>
            <a:ext cx="1509008" cy="75399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22504166-7832-C345-9C06-271A87715E48}"/>
              </a:ext>
            </a:extLst>
          </p:cNvPr>
          <p:cNvSpPr txBox="1"/>
          <p:nvPr/>
        </p:nvSpPr>
        <p:spPr>
          <a:xfrm>
            <a:off x="322729" y="389007"/>
            <a:ext cx="4159624"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PBB Blue Print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To Fund the Future</a:t>
            </a:r>
          </a:p>
        </p:txBody>
      </p:sp>
      <p:cxnSp>
        <p:nvCxnSpPr>
          <p:cNvPr id="44" name="Straight Connector 43">
            <a:extLst>
              <a:ext uri="{FF2B5EF4-FFF2-40B4-BE49-F238E27FC236}">
                <a16:creationId xmlns:a16="http://schemas.microsoft.com/office/drawing/2014/main" id="{3BB90F4F-D43A-AF4F-A2A1-02692B1C09E0}"/>
              </a:ext>
            </a:extLst>
          </p:cNvPr>
          <p:cNvCxnSpPr>
            <a:cxnSpLocks/>
          </p:cNvCxnSpPr>
          <p:nvPr/>
        </p:nvCxnSpPr>
        <p:spPr>
          <a:xfrm>
            <a:off x="2302228" y="4383741"/>
            <a:ext cx="0" cy="747464"/>
          </a:xfrm>
          <a:prstGeom prst="line">
            <a:avLst/>
          </a:prstGeom>
          <a:ln w="47625">
            <a:solidFill>
              <a:schemeClr val="bg1"/>
            </a:solidFill>
            <a:prstDash val="lgDashDot"/>
          </a:ln>
        </p:spPr>
        <p:style>
          <a:lnRef idx="1">
            <a:schemeClr val="accent1"/>
          </a:lnRef>
          <a:fillRef idx="0">
            <a:schemeClr val="accent1"/>
          </a:fillRef>
          <a:effectRef idx="0">
            <a:schemeClr val="accent1"/>
          </a:effectRef>
          <a:fontRef idx="minor">
            <a:schemeClr val="tx1"/>
          </a:fontRef>
        </p:style>
      </p:cxnSp>
      <p:cxnSp>
        <p:nvCxnSpPr>
          <p:cNvPr id="47" name="Elbow Connector 46">
            <a:extLst>
              <a:ext uri="{FF2B5EF4-FFF2-40B4-BE49-F238E27FC236}">
                <a16:creationId xmlns:a16="http://schemas.microsoft.com/office/drawing/2014/main" id="{354F3A61-2113-4942-B1F6-2E2D3FFACBBB}"/>
              </a:ext>
            </a:extLst>
          </p:cNvPr>
          <p:cNvCxnSpPr>
            <a:cxnSpLocks/>
          </p:cNvCxnSpPr>
          <p:nvPr/>
        </p:nvCxnSpPr>
        <p:spPr>
          <a:xfrm>
            <a:off x="6852873" y="2468059"/>
            <a:ext cx="393674" cy="204106"/>
          </a:xfrm>
          <a:prstGeom prst="bentConnector3">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Elbow Connector 48">
            <a:extLst>
              <a:ext uri="{FF2B5EF4-FFF2-40B4-BE49-F238E27FC236}">
                <a16:creationId xmlns:a16="http://schemas.microsoft.com/office/drawing/2014/main" id="{0D22D45F-C726-2D45-9D4F-5C47F3C38FB0}"/>
              </a:ext>
            </a:extLst>
          </p:cNvPr>
          <p:cNvCxnSpPr>
            <a:cxnSpLocks/>
          </p:cNvCxnSpPr>
          <p:nvPr/>
        </p:nvCxnSpPr>
        <p:spPr>
          <a:xfrm flipV="1">
            <a:off x="6852873" y="1680721"/>
            <a:ext cx="404959" cy="781476"/>
          </a:xfrm>
          <a:prstGeom prst="bentConnector3">
            <a:avLst>
              <a:gd name="adj1" fmla="val 48553"/>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Elbow Connector 50">
            <a:extLst>
              <a:ext uri="{FF2B5EF4-FFF2-40B4-BE49-F238E27FC236}">
                <a16:creationId xmlns:a16="http://schemas.microsoft.com/office/drawing/2014/main" id="{56E5138F-D877-984D-96EB-3E58215DFEC5}"/>
              </a:ext>
            </a:extLst>
          </p:cNvPr>
          <p:cNvCxnSpPr>
            <a:cxnSpLocks/>
          </p:cNvCxnSpPr>
          <p:nvPr/>
        </p:nvCxnSpPr>
        <p:spPr>
          <a:xfrm flipV="1">
            <a:off x="6949358" y="697698"/>
            <a:ext cx="304027" cy="1767554"/>
          </a:xfrm>
          <a:prstGeom prst="bentConnector3">
            <a:avLst>
              <a:gd name="adj1" fmla="val 34171"/>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Elbow Connector 52">
            <a:extLst>
              <a:ext uri="{FF2B5EF4-FFF2-40B4-BE49-F238E27FC236}">
                <a16:creationId xmlns:a16="http://schemas.microsoft.com/office/drawing/2014/main" id="{BDD5CF2D-5FE2-7343-93C0-219C0600DE04}"/>
              </a:ext>
            </a:extLst>
          </p:cNvPr>
          <p:cNvCxnSpPr>
            <a:cxnSpLocks/>
          </p:cNvCxnSpPr>
          <p:nvPr/>
        </p:nvCxnSpPr>
        <p:spPr>
          <a:xfrm flipV="1">
            <a:off x="6967920" y="3766085"/>
            <a:ext cx="312995" cy="253528"/>
          </a:xfrm>
          <a:prstGeom prst="bentConnector3">
            <a:avLst>
              <a:gd name="adj1" fmla="val 33934"/>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Elbow Connector 54">
            <a:extLst>
              <a:ext uri="{FF2B5EF4-FFF2-40B4-BE49-F238E27FC236}">
                <a16:creationId xmlns:a16="http://schemas.microsoft.com/office/drawing/2014/main" id="{424CEE8A-B541-314A-A8D3-51F596408C3C}"/>
              </a:ext>
            </a:extLst>
          </p:cNvPr>
          <p:cNvCxnSpPr>
            <a:cxnSpLocks/>
          </p:cNvCxnSpPr>
          <p:nvPr/>
        </p:nvCxnSpPr>
        <p:spPr>
          <a:xfrm>
            <a:off x="6967920" y="4019613"/>
            <a:ext cx="324280" cy="723633"/>
          </a:xfrm>
          <a:prstGeom prst="bentConnector3">
            <a:avLst>
              <a:gd name="adj1" fmla="val 32686"/>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Elbow Connector 56">
            <a:extLst>
              <a:ext uri="{FF2B5EF4-FFF2-40B4-BE49-F238E27FC236}">
                <a16:creationId xmlns:a16="http://schemas.microsoft.com/office/drawing/2014/main" id="{A9F991F0-86F7-0440-8ABE-CB2067177614}"/>
              </a:ext>
            </a:extLst>
          </p:cNvPr>
          <p:cNvCxnSpPr>
            <a:cxnSpLocks/>
          </p:cNvCxnSpPr>
          <p:nvPr/>
        </p:nvCxnSpPr>
        <p:spPr>
          <a:xfrm>
            <a:off x="6874041" y="4031596"/>
            <a:ext cx="402641" cy="1721656"/>
          </a:xfrm>
          <a:prstGeom prst="bentConnector3">
            <a:avLst>
              <a:gd name="adj1" fmla="val 50001"/>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62" name="Picture 61">
            <a:extLst>
              <a:ext uri="{FF2B5EF4-FFF2-40B4-BE49-F238E27FC236}">
                <a16:creationId xmlns:a16="http://schemas.microsoft.com/office/drawing/2014/main" id="{8CAE440D-D7EF-194A-A68E-E5FB46A4B6FA}"/>
              </a:ext>
            </a:extLst>
          </p:cNvPr>
          <p:cNvPicPr>
            <a:picLocks noChangeAspect="1"/>
          </p:cNvPicPr>
          <p:nvPr/>
        </p:nvPicPr>
        <p:blipFill>
          <a:blip r:embed="rId2"/>
          <a:stretch>
            <a:fillRect/>
          </a:stretch>
        </p:blipFill>
        <p:spPr>
          <a:xfrm>
            <a:off x="10274300" y="6077503"/>
            <a:ext cx="1887534" cy="512664"/>
          </a:xfrm>
          <a:prstGeom prst="rect">
            <a:avLst/>
          </a:prstGeom>
        </p:spPr>
      </p:pic>
      <p:sp>
        <p:nvSpPr>
          <p:cNvPr id="69" name="TextBox 68">
            <a:extLst>
              <a:ext uri="{FF2B5EF4-FFF2-40B4-BE49-F238E27FC236}">
                <a16:creationId xmlns:a16="http://schemas.microsoft.com/office/drawing/2014/main" id="{9C38CD03-9FA2-7847-A87D-2C7B3CB39310}"/>
              </a:ext>
            </a:extLst>
          </p:cNvPr>
          <p:cNvSpPr txBox="1"/>
          <p:nvPr/>
        </p:nvSpPr>
        <p:spPr>
          <a:xfrm>
            <a:off x="8859370" y="3419500"/>
            <a:ext cx="3205024" cy="830997"/>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Do our fees cover the costs of providing the service?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Can we in-source, or provide any services regionally for a fee?</a:t>
            </a:r>
          </a:p>
        </p:txBody>
      </p:sp>
      <p:sp>
        <p:nvSpPr>
          <p:cNvPr id="70" name="TextBox 69">
            <a:extLst>
              <a:ext uri="{FF2B5EF4-FFF2-40B4-BE49-F238E27FC236}">
                <a16:creationId xmlns:a16="http://schemas.microsoft.com/office/drawing/2014/main" id="{F954091F-9B29-5D41-B75C-DB5753628D20}"/>
              </a:ext>
            </a:extLst>
          </p:cNvPr>
          <p:cNvSpPr txBox="1"/>
          <p:nvPr/>
        </p:nvSpPr>
        <p:spPr>
          <a:xfrm>
            <a:off x="8859370" y="4415233"/>
            <a:ext cx="3155428" cy="830997"/>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Are we reporting the true cost of services to granting agency?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Can we recoup additional funding, or attain new grant opportunities?</a:t>
            </a:r>
          </a:p>
        </p:txBody>
      </p:sp>
      <p:sp>
        <p:nvSpPr>
          <p:cNvPr id="71" name="TextBox 70">
            <a:extLst>
              <a:ext uri="{FF2B5EF4-FFF2-40B4-BE49-F238E27FC236}">
                <a16:creationId xmlns:a16="http://schemas.microsoft.com/office/drawing/2014/main" id="{5598DD4E-F8BF-E548-A2AC-01E4DF924DD6}"/>
              </a:ext>
            </a:extLst>
          </p:cNvPr>
          <p:cNvSpPr txBox="1"/>
          <p:nvPr/>
        </p:nvSpPr>
        <p:spPr>
          <a:xfrm>
            <a:off x="8859370" y="5381274"/>
            <a:ext cx="3155428" cy="830997"/>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Last resort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Do we have no options left besides raising additional revenue from tax and rate payers?</a:t>
            </a:r>
          </a:p>
        </p:txBody>
      </p:sp>
      <p:sp>
        <p:nvSpPr>
          <p:cNvPr id="38" name="TextBox 37">
            <a:extLst>
              <a:ext uri="{FF2B5EF4-FFF2-40B4-BE49-F238E27FC236}">
                <a16:creationId xmlns:a16="http://schemas.microsoft.com/office/drawing/2014/main" id="{35464243-E6B8-6249-B293-B354EA121866}"/>
              </a:ext>
            </a:extLst>
          </p:cNvPr>
          <p:cNvSpPr txBox="1"/>
          <p:nvPr/>
        </p:nvSpPr>
        <p:spPr>
          <a:xfrm>
            <a:off x="8859370" y="333400"/>
            <a:ext cx="3155428" cy="830997"/>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Can we leverage partners, or source services with public/private providers, in order to free up our resources?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Focus on the “irreducible core”</a:t>
            </a:r>
          </a:p>
        </p:txBody>
      </p:sp>
      <p:sp>
        <p:nvSpPr>
          <p:cNvPr id="42" name="TextBox 41">
            <a:extLst>
              <a:ext uri="{FF2B5EF4-FFF2-40B4-BE49-F238E27FC236}">
                <a16:creationId xmlns:a16="http://schemas.microsoft.com/office/drawing/2014/main" id="{27211DD8-2E25-6D4C-A6BD-7478F8052FE0}"/>
              </a:ext>
            </a:extLst>
          </p:cNvPr>
          <p:cNvSpPr txBox="1"/>
          <p:nvPr/>
        </p:nvSpPr>
        <p:spPr>
          <a:xfrm>
            <a:off x="8859370" y="1329133"/>
            <a:ext cx="3155428" cy="830997"/>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Can we apply technology to automate or free up human resources?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Can we augment service delivery with volunteers?</a:t>
            </a:r>
          </a:p>
        </p:txBody>
      </p:sp>
      <p:sp>
        <p:nvSpPr>
          <p:cNvPr id="43" name="TextBox 42">
            <a:extLst>
              <a:ext uri="{FF2B5EF4-FFF2-40B4-BE49-F238E27FC236}">
                <a16:creationId xmlns:a16="http://schemas.microsoft.com/office/drawing/2014/main" id="{1049F361-994B-CC4A-8E9B-097C757300B1}"/>
              </a:ext>
            </a:extLst>
          </p:cNvPr>
          <p:cNvSpPr txBox="1"/>
          <p:nvPr/>
        </p:nvSpPr>
        <p:spPr>
          <a:xfrm>
            <a:off x="8859370" y="2295174"/>
            <a:ext cx="3155428" cy="830997"/>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For programs less aligned with Results, can we reduce service levels, and free up resources? Or, can we eliminate services to free resources?</a:t>
            </a:r>
          </a:p>
        </p:txBody>
      </p:sp>
      <p:sp>
        <p:nvSpPr>
          <p:cNvPr id="4" name="TextBox 3">
            <a:extLst>
              <a:ext uri="{FF2B5EF4-FFF2-40B4-BE49-F238E27FC236}">
                <a16:creationId xmlns:a16="http://schemas.microsoft.com/office/drawing/2014/main" id="{8BDC7142-AED2-8741-A70C-2C8637D289D6}"/>
              </a:ext>
            </a:extLst>
          </p:cNvPr>
          <p:cNvSpPr txBox="1"/>
          <p:nvPr/>
        </p:nvSpPr>
        <p:spPr>
          <a:xfrm>
            <a:off x="4749931" y="-59059"/>
            <a:ext cx="7442069" cy="6986528"/>
          </a:xfrm>
          <a:prstGeom prst="rect">
            <a:avLst/>
          </a:prstGeom>
          <a:solidFill>
            <a:schemeClr val="bg1"/>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Avenir Next Condensed" panose="020B0506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Avenir Next Condensed" panose="020B0506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Avenir Next Condensed" panose="020B0506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venir Next Condensed" panose="020B0506020202020204" pitchFamily="34" charset="0"/>
                <a:ea typeface="+mn-ea"/>
                <a:cs typeface="+mn-cs"/>
              </a:rPr>
              <a:t>We must start here...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Avenir Next Condensed" panose="020B0506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venir Next Condensed" panose="020B0506020202020204" pitchFamily="34" charset="0"/>
                <a:ea typeface="+mn-ea"/>
                <a:cs typeface="+mn-cs"/>
              </a:rPr>
              <a:t>1.) What are the programs we need to be doing more 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venir Next Condensed" panose="020B0506020202020204" pitchFamily="34" charset="0"/>
                <a:ea typeface="+mn-ea"/>
                <a:cs typeface="+mn-cs"/>
              </a:rPr>
              <a:t>2.) What are the programs we need to launch (if only we had the money, or workforce to start)? </a:t>
            </a:r>
            <a:endPar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3" name="Right Arrow 2">
            <a:extLst>
              <a:ext uri="{FF2B5EF4-FFF2-40B4-BE49-F238E27FC236}">
                <a16:creationId xmlns:a16="http://schemas.microsoft.com/office/drawing/2014/main" id="{D2F89B05-F036-0043-9A95-A912E8DB4A51}"/>
              </a:ext>
            </a:extLst>
          </p:cNvPr>
          <p:cNvSpPr/>
          <p:nvPr/>
        </p:nvSpPr>
        <p:spPr>
          <a:xfrm rot="8972492">
            <a:off x="3855062" y="1541746"/>
            <a:ext cx="2500806" cy="104540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02710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1321" y="346074"/>
            <a:ext cx="11719622" cy="5989412"/>
          </a:xfrm>
          <a:prstGeom prst="rect">
            <a:avLst/>
          </a:prstGeom>
          <a:ln>
            <a:noFill/>
          </a:ln>
          <a:effectLst>
            <a:outerShdw blurRad="292100" dist="139700" dir="2700000" algn="tl" rotWithShape="0">
              <a:srgbClr val="333333">
                <a:alpha val="65000"/>
              </a:srgbClr>
            </a:outerShdw>
          </a:effectLst>
        </p:spPr>
      </p:pic>
      <p:sp>
        <p:nvSpPr>
          <p:cNvPr id="3" name="Slide Number Placeholder 2">
            <a:extLst>
              <a:ext uri="{FF2B5EF4-FFF2-40B4-BE49-F238E27FC236}">
                <a16:creationId xmlns:a16="http://schemas.microsoft.com/office/drawing/2014/main" id="{5A57D6C4-3CF7-3C4E-98AB-C3B94C482BE0}"/>
              </a:ext>
            </a:extLst>
          </p:cNvPr>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900" b="0" i="0" u="none" strike="noStrike" kern="1200" cap="none" spc="0" normalizeH="0" baseline="0" noProof="0" smtClean="0">
                <a:ln>
                  <a:noFill/>
                </a:ln>
                <a:solidFill>
                  <a:srgbClr val="000000"/>
                </a:solidFill>
                <a:effectLst/>
                <a:uLnTx/>
                <a:uFillTx/>
                <a:latin typeface="Helvetica Neue"/>
                <a:ea typeface="Helvetica Neue"/>
                <a:cs typeface="Helvetica Neue"/>
                <a:sym typeface="Helvetica Neue"/>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900" b="0" i="0" u="none" strike="noStrike" kern="1200" cap="none" spc="0" normalizeH="0" baseline="0" noProof="0">
              <a:ln>
                <a:noFill/>
              </a:ln>
              <a:solidFill>
                <a:srgbClr val="000000"/>
              </a:solidFill>
              <a:effectLst/>
              <a:uLnTx/>
              <a:uFillTx/>
              <a:latin typeface="Helvetica Neue"/>
              <a:ea typeface="Helvetica Neue"/>
              <a:cs typeface="Helvetica Neue"/>
              <a:sym typeface="Helvetica Neue"/>
            </a:endParaRPr>
          </a:p>
        </p:txBody>
      </p:sp>
    </p:spTree>
    <p:extLst>
      <p:ext uri="{BB962C8B-B14F-4D97-AF65-F5344CB8AC3E}">
        <p14:creationId xmlns:p14="http://schemas.microsoft.com/office/powerpoint/2010/main" val="3444385661"/>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3000"/>
                <a:lumOff val="57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6E62E5-603E-C545-9BCF-394A12D0CACA}"/>
              </a:ext>
            </a:extLst>
          </p:cNvPr>
          <p:cNvSpPr txBox="1"/>
          <p:nvPr/>
        </p:nvSpPr>
        <p:spPr>
          <a:xfrm>
            <a:off x="560141" y="2434354"/>
            <a:ext cx="3686346"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We have new needs…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venir Light" panose="020B0402020203020204" pitchFamily="34" charset="77"/>
                <a:ea typeface="+mn-ea"/>
                <a:cs typeface="+mn-cs"/>
              </a:rPr>
              <a:t>…to launch </a:t>
            </a:r>
            <a:r>
              <a:rPr kumimoji="0" lang="en-US" sz="1800" b="1" i="0" u="none" strike="noStrike" kern="1200" cap="none" spc="0" normalizeH="0" baseline="0" noProof="0" dirty="0">
                <a:ln>
                  <a:noFill/>
                </a:ln>
                <a:solidFill>
                  <a:prstClr val="white"/>
                </a:solidFill>
                <a:effectLst/>
                <a:uLnTx/>
                <a:uFillTx/>
                <a:latin typeface="Avenir Light" panose="020B0402020203020204" pitchFamily="34" charset="77"/>
                <a:ea typeface="+mn-ea"/>
                <a:cs typeface="+mn-cs"/>
              </a:rPr>
              <a:t>new programs </a:t>
            </a:r>
            <a:r>
              <a:rPr kumimoji="0" lang="en-US" sz="1800" b="0" i="0" u="none" strike="noStrike" kern="1200" cap="none" spc="0" normalizeH="0" baseline="0" noProof="0" dirty="0">
                <a:ln>
                  <a:noFill/>
                </a:ln>
                <a:solidFill>
                  <a:prstClr val="white"/>
                </a:solidFill>
                <a:effectLst/>
                <a:uLnTx/>
                <a:uFillTx/>
                <a:latin typeface="Avenir Light" panose="020B0402020203020204" pitchFamily="34" charset="77"/>
                <a:ea typeface="+mn-ea"/>
                <a:cs typeface="+mn-cs"/>
              </a:rPr>
              <a:t>to tackle emerging challenges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venir Light" panose="020B0402020203020204" pitchFamily="34" charset="77"/>
                <a:ea typeface="+mn-ea"/>
                <a:cs typeface="+mn-cs"/>
              </a:rPr>
              <a:t>…to </a:t>
            </a:r>
            <a:r>
              <a:rPr kumimoji="0" lang="en-US" sz="1800" b="1" i="0" u="none" strike="noStrike" kern="1200" cap="none" spc="0" normalizeH="0" baseline="0" noProof="0" dirty="0">
                <a:ln>
                  <a:noFill/>
                </a:ln>
                <a:solidFill>
                  <a:prstClr val="white"/>
                </a:solidFill>
                <a:effectLst/>
                <a:uLnTx/>
                <a:uFillTx/>
                <a:latin typeface="Avenir Light" panose="020B0402020203020204" pitchFamily="34" charset="77"/>
                <a:ea typeface="+mn-ea"/>
                <a:cs typeface="+mn-cs"/>
              </a:rPr>
              <a:t>enhance current programs </a:t>
            </a:r>
            <a:r>
              <a:rPr kumimoji="0" lang="en-US" sz="1800" b="0" i="0" u="none" strike="noStrike" kern="1200" cap="none" spc="0" normalizeH="0" baseline="0" noProof="0" dirty="0">
                <a:ln>
                  <a:noFill/>
                </a:ln>
                <a:solidFill>
                  <a:prstClr val="white"/>
                </a:solidFill>
                <a:effectLst/>
                <a:uLnTx/>
                <a:uFillTx/>
                <a:latin typeface="Avenir Light" panose="020B0402020203020204" pitchFamily="34" charset="77"/>
                <a:ea typeface="+mn-ea"/>
                <a:cs typeface="+mn-cs"/>
              </a:rPr>
              <a:t>that need additional resources</a:t>
            </a:r>
          </a:p>
        </p:txBody>
      </p:sp>
      <p:sp>
        <p:nvSpPr>
          <p:cNvPr id="6" name="TextBox 5">
            <a:extLst>
              <a:ext uri="{FF2B5EF4-FFF2-40B4-BE49-F238E27FC236}">
                <a16:creationId xmlns:a16="http://schemas.microsoft.com/office/drawing/2014/main" id="{218F8940-95F1-7B47-B309-650D557C2074}"/>
              </a:ext>
            </a:extLst>
          </p:cNvPr>
          <p:cNvSpPr txBox="1"/>
          <p:nvPr/>
        </p:nvSpPr>
        <p:spPr>
          <a:xfrm>
            <a:off x="749332" y="5131205"/>
            <a:ext cx="357877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We have no new needs…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Preserve, maintain current services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Or, seek to lower tax rates or refund tax-payers</a:t>
            </a:r>
          </a:p>
        </p:txBody>
      </p:sp>
      <p:sp>
        <p:nvSpPr>
          <p:cNvPr id="15" name="Rectangle 14">
            <a:extLst>
              <a:ext uri="{FF2B5EF4-FFF2-40B4-BE49-F238E27FC236}">
                <a16:creationId xmlns:a16="http://schemas.microsoft.com/office/drawing/2014/main" id="{918B82F6-04D2-7542-A6F5-181C85E4F81D}"/>
              </a:ext>
            </a:extLst>
          </p:cNvPr>
          <p:cNvSpPr/>
          <p:nvPr/>
        </p:nvSpPr>
        <p:spPr>
          <a:xfrm>
            <a:off x="322729" y="2057368"/>
            <a:ext cx="4159624" cy="2478773"/>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7A80AFD4-4DB3-3542-83FD-0BCD598CDDAD}"/>
              </a:ext>
            </a:extLst>
          </p:cNvPr>
          <p:cNvGrpSpPr/>
          <p:nvPr/>
        </p:nvGrpSpPr>
        <p:grpSpPr>
          <a:xfrm>
            <a:off x="4219391" y="1790424"/>
            <a:ext cx="2710429" cy="2907083"/>
            <a:chOff x="4473391" y="1790424"/>
            <a:chExt cx="2710429" cy="2907083"/>
          </a:xfrm>
        </p:grpSpPr>
        <p:sp>
          <p:nvSpPr>
            <p:cNvPr id="7" name="TextBox 6">
              <a:extLst>
                <a:ext uri="{FF2B5EF4-FFF2-40B4-BE49-F238E27FC236}">
                  <a16:creationId xmlns:a16="http://schemas.microsoft.com/office/drawing/2014/main" id="{7A35A9ED-CEB7-1241-BF14-145AAA691C65}"/>
                </a:ext>
              </a:extLst>
            </p:cNvPr>
            <p:cNvSpPr txBox="1"/>
            <p:nvPr/>
          </p:nvSpPr>
          <p:spPr>
            <a:xfrm>
              <a:off x="5686097" y="2003587"/>
              <a:ext cx="149772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Free-up &amp;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Re-allocate Resources</a:t>
              </a:r>
            </a:p>
          </p:txBody>
        </p:sp>
        <p:sp>
          <p:nvSpPr>
            <p:cNvPr id="10" name="TextBox 9">
              <a:extLst>
                <a:ext uri="{FF2B5EF4-FFF2-40B4-BE49-F238E27FC236}">
                  <a16:creationId xmlns:a16="http://schemas.microsoft.com/office/drawing/2014/main" id="{5D81C588-9CC2-564D-9DF8-2FAC54C2540B}"/>
                </a:ext>
              </a:extLst>
            </p:cNvPr>
            <p:cNvSpPr txBox="1"/>
            <p:nvPr/>
          </p:nvSpPr>
          <p:spPr>
            <a:xfrm>
              <a:off x="5686097" y="3582372"/>
              <a:ext cx="149772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Generate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New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Revenue</a:t>
              </a:r>
            </a:p>
          </p:txBody>
        </p:sp>
        <p:cxnSp>
          <p:nvCxnSpPr>
            <p:cNvPr id="17" name="Straight Connector 16">
              <a:extLst>
                <a:ext uri="{FF2B5EF4-FFF2-40B4-BE49-F238E27FC236}">
                  <a16:creationId xmlns:a16="http://schemas.microsoft.com/office/drawing/2014/main" id="{C83B0F8F-10E0-4E47-A718-3719CF398CF4}"/>
                </a:ext>
              </a:extLst>
            </p:cNvPr>
            <p:cNvCxnSpPr/>
            <p:nvPr/>
          </p:nvCxnSpPr>
          <p:spPr>
            <a:xfrm>
              <a:off x="4482353" y="2456335"/>
              <a:ext cx="1203744" cy="0"/>
            </a:xfrm>
            <a:prstGeom prst="line">
              <a:avLst/>
            </a:prstGeom>
            <a:ln w="47625">
              <a:solidFill>
                <a:schemeClr val="bg1"/>
              </a:solidFill>
              <a:prstDash val="lgDash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D746CC5-ADF2-0D44-AFB4-024C32373162}"/>
                </a:ext>
              </a:extLst>
            </p:cNvPr>
            <p:cNvCxnSpPr/>
            <p:nvPr/>
          </p:nvCxnSpPr>
          <p:spPr>
            <a:xfrm>
              <a:off x="4473391" y="4025147"/>
              <a:ext cx="1203744" cy="0"/>
            </a:xfrm>
            <a:prstGeom prst="line">
              <a:avLst/>
            </a:prstGeom>
            <a:ln w="47625">
              <a:solidFill>
                <a:schemeClr val="bg1"/>
              </a:solidFill>
              <a:prstDash val="lgDashDot"/>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FD4E3FB4-60FA-7F43-8090-F0AC82CF41E6}"/>
                </a:ext>
              </a:extLst>
            </p:cNvPr>
            <p:cNvSpPr/>
            <p:nvPr/>
          </p:nvSpPr>
          <p:spPr>
            <a:xfrm>
              <a:off x="5745527" y="3365685"/>
              <a:ext cx="1348647" cy="1331822"/>
            </a:xfrm>
            <a:prstGeom prst="ellipse">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55EC72AB-4817-2148-ACBD-05CE983E7295}"/>
                </a:ext>
              </a:extLst>
            </p:cNvPr>
            <p:cNvSpPr/>
            <p:nvPr/>
          </p:nvSpPr>
          <p:spPr>
            <a:xfrm>
              <a:off x="5745526" y="1790424"/>
              <a:ext cx="1348647" cy="1331822"/>
            </a:xfrm>
            <a:prstGeom prst="ellipse">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22" name="Straight Connector 21">
            <a:extLst>
              <a:ext uri="{FF2B5EF4-FFF2-40B4-BE49-F238E27FC236}">
                <a16:creationId xmlns:a16="http://schemas.microsoft.com/office/drawing/2014/main" id="{4AA19EE2-3E2B-2241-B9DE-2EC6E6235EE9}"/>
              </a:ext>
            </a:extLst>
          </p:cNvPr>
          <p:cNvCxnSpPr>
            <a:cxnSpLocks/>
          </p:cNvCxnSpPr>
          <p:nvPr/>
        </p:nvCxnSpPr>
        <p:spPr>
          <a:xfrm flipV="1">
            <a:off x="6280149" y="3211892"/>
            <a:ext cx="5431493" cy="38070"/>
          </a:xfrm>
          <a:prstGeom prst="line">
            <a:avLst/>
          </a:prstGeom>
          <a:ln w="25400">
            <a:solidFill>
              <a:schemeClr val="bg1"/>
            </a:solidFill>
            <a:prstDash val="lgDashDot"/>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050E4F3-48C2-1845-BB07-6BFE933D7060}"/>
              </a:ext>
            </a:extLst>
          </p:cNvPr>
          <p:cNvSpPr txBox="1"/>
          <p:nvPr/>
        </p:nvSpPr>
        <p:spPr>
          <a:xfrm>
            <a:off x="7283232" y="236034"/>
            <a:ext cx="1497723"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Sourcing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24" name="Rectangle 23">
            <a:extLst>
              <a:ext uri="{FF2B5EF4-FFF2-40B4-BE49-F238E27FC236}">
                <a16:creationId xmlns:a16="http://schemas.microsoft.com/office/drawing/2014/main" id="{FFCC39D5-4C9A-364D-BB12-1B9829552D53}"/>
              </a:ext>
            </a:extLst>
          </p:cNvPr>
          <p:cNvSpPr/>
          <p:nvPr/>
        </p:nvSpPr>
        <p:spPr>
          <a:xfrm>
            <a:off x="7271947" y="320700"/>
            <a:ext cx="1509008" cy="75399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44CAF40D-616B-FA40-96C6-DEC067B0008D}"/>
              </a:ext>
            </a:extLst>
          </p:cNvPr>
          <p:cNvSpPr txBox="1"/>
          <p:nvPr/>
        </p:nvSpPr>
        <p:spPr>
          <a:xfrm>
            <a:off x="7294517" y="1213195"/>
            <a:ext cx="1497723"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Efficiencies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28" name="Rectangle 27">
            <a:extLst>
              <a:ext uri="{FF2B5EF4-FFF2-40B4-BE49-F238E27FC236}">
                <a16:creationId xmlns:a16="http://schemas.microsoft.com/office/drawing/2014/main" id="{32D8E074-04B6-4F40-8A14-A905A08F7862}"/>
              </a:ext>
            </a:extLst>
          </p:cNvPr>
          <p:cNvSpPr/>
          <p:nvPr/>
        </p:nvSpPr>
        <p:spPr>
          <a:xfrm>
            <a:off x="7283232" y="1297861"/>
            <a:ext cx="1509008" cy="75399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824D5412-7DC6-354D-9BAD-0B8D3620FF21}"/>
              </a:ext>
            </a:extLst>
          </p:cNvPr>
          <p:cNvSpPr txBox="1"/>
          <p:nvPr/>
        </p:nvSpPr>
        <p:spPr>
          <a:xfrm>
            <a:off x="7283232" y="2198777"/>
            <a:ext cx="1497723"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Service Levels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31" name="Rectangle 30">
            <a:extLst>
              <a:ext uri="{FF2B5EF4-FFF2-40B4-BE49-F238E27FC236}">
                <a16:creationId xmlns:a16="http://schemas.microsoft.com/office/drawing/2014/main" id="{878842C0-D516-A34F-8B08-895B7CAD1323}"/>
              </a:ext>
            </a:extLst>
          </p:cNvPr>
          <p:cNvSpPr/>
          <p:nvPr/>
        </p:nvSpPr>
        <p:spPr>
          <a:xfrm>
            <a:off x="7271947" y="2283443"/>
            <a:ext cx="1509008" cy="75399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1D47B70D-3299-014E-B7C5-8145B948A64D}"/>
              </a:ext>
            </a:extLst>
          </p:cNvPr>
          <p:cNvSpPr txBox="1"/>
          <p:nvPr/>
        </p:nvSpPr>
        <p:spPr>
          <a:xfrm>
            <a:off x="7292200" y="3328845"/>
            <a:ext cx="1497723"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Fees, Charges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34" name="Rectangle 33">
            <a:extLst>
              <a:ext uri="{FF2B5EF4-FFF2-40B4-BE49-F238E27FC236}">
                <a16:creationId xmlns:a16="http://schemas.microsoft.com/office/drawing/2014/main" id="{E00757B2-AE9D-F74C-A83A-670D1FE990CD}"/>
              </a:ext>
            </a:extLst>
          </p:cNvPr>
          <p:cNvSpPr/>
          <p:nvPr/>
        </p:nvSpPr>
        <p:spPr>
          <a:xfrm>
            <a:off x="7280915" y="3413511"/>
            <a:ext cx="1509008" cy="75399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F7E98530-3BB6-AF4D-AAC2-CBD90099FACC}"/>
              </a:ext>
            </a:extLst>
          </p:cNvPr>
          <p:cNvSpPr txBox="1"/>
          <p:nvPr/>
        </p:nvSpPr>
        <p:spPr>
          <a:xfrm>
            <a:off x="7303485" y="4306006"/>
            <a:ext cx="1497723"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Grant Funding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37" name="Rectangle 36">
            <a:extLst>
              <a:ext uri="{FF2B5EF4-FFF2-40B4-BE49-F238E27FC236}">
                <a16:creationId xmlns:a16="http://schemas.microsoft.com/office/drawing/2014/main" id="{E0A1A22A-FE9C-3945-9EBC-5542C8C1333C}"/>
              </a:ext>
            </a:extLst>
          </p:cNvPr>
          <p:cNvSpPr/>
          <p:nvPr/>
        </p:nvSpPr>
        <p:spPr>
          <a:xfrm>
            <a:off x="7292200" y="4390672"/>
            <a:ext cx="1509008" cy="75399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FE31BD32-B336-D445-A2FC-20AE958C0D62}"/>
              </a:ext>
            </a:extLst>
          </p:cNvPr>
          <p:cNvSpPr txBox="1"/>
          <p:nvPr/>
        </p:nvSpPr>
        <p:spPr>
          <a:xfrm>
            <a:off x="7292200" y="5291588"/>
            <a:ext cx="1497723"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Taxes, Rates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40" name="Rectangle 39">
            <a:extLst>
              <a:ext uri="{FF2B5EF4-FFF2-40B4-BE49-F238E27FC236}">
                <a16:creationId xmlns:a16="http://schemas.microsoft.com/office/drawing/2014/main" id="{0D213D1C-F1AE-8D44-8D7E-1C9373C7E62F}"/>
              </a:ext>
            </a:extLst>
          </p:cNvPr>
          <p:cNvSpPr/>
          <p:nvPr/>
        </p:nvSpPr>
        <p:spPr>
          <a:xfrm>
            <a:off x="7280915" y="5376254"/>
            <a:ext cx="1509008" cy="75399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22504166-7832-C345-9C06-271A87715E48}"/>
              </a:ext>
            </a:extLst>
          </p:cNvPr>
          <p:cNvSpPr txBox="1"/>
          <p:nvPr/>
        </p:nvSpPr>
        <p:spPr>
          <a:xfrm>
            <a:off x="322729" y="389007"/>
            <a:ext cx="4159624"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PBB Blue Print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To Fund the Future</a:t>
            </a:r>
          </a:p>
        </p:txBody>
      </p:sp>
      <p:cxnSp>
        <p:nvCxnSpPr>
          <p:cNvPr id="44" name="Straight Connector 43">
            <a:extLst>
              <a:ext uri="{FF2B5EF4-FFF2-40B4-BE49-F238E27FC236}">
                <a16:creationId xmlns:a16="http://schemas.microsoft.com/office/drawing/2014/main" id="{3BB90F4F-D43A-AF4F-A2A1-02692B1C09E0}"/>
              </a:ext>
            </a:extLst>
          </p:cNvPr>
          <p:cNvCxnSpPr>
            <a:cxnSpLocks/>
          </p:cNvCxnSpPr>
          <p:nvPr/>
        </p:nvCxnSpPr>
        <p:spPr>
          <a:xfrm>
            <a:off x="2302228" y="4383741"/>
            <a:ext cx="0" cy="747464"/>
          </a:xfrm>
          <a:prstGeom prst="line">
            <a:avLst/>
          </a:prstGeom>
          <a:ln w="47625">
            <a:solidFill>
              <a:schemeClr val="bg1"/>
            </a:solidFill>
            <a:prstDash val="lgDashDot"/>
          </a:ln>
        </p:spPr>
        <p:style>
          <a:lnRef idx="1">
            <a:schemeClr val="accent1"/>
          </a:lnRef>
          <a:fillRef idx="0">
            <a:schemeClr val="accent1"/>
          </a:fillRef>
          <a:effectRef idx="0">
            <a:schemeClr val="accent1"/>
          </a:effectRef>
          <a:fontRef idx="minor">
            <a:schemeClr val="tx1"/>
          </a:fontRef>
        </p:style>
      </p:cxnSp>
      <p:cxnSp>
        <p:nvCxnSpPr>
          <p:cNvPr id="47" name="Elbow Connector 46">
            <a:extLst>
              <a:ext uri="{FF2B5EF4-FFF2-40B4-BE49-F238E27FC236}">
                <a16:creationId xmlns:a16="http://schemas.microsoft.com/office/drawing/2014/main" id="{354F3A61-2113-4942-B1F6-2E2D3FFACBBB}"/>
              </a:ext>
            </a:extLst>
          </p:cNvPr>
          <p:cNvCxnSpPr>
            <a:cxnSpLocks/>
          </p:cNvCxnSpPr>
          <p:nvPr/>
        </p:nvCxnSpPr>
        <p:spPr>
          <a:xfrm>
            <a:off x="6852873" y="2468059"/>
            <a:ext cx="393674" cy="204106"/>
          </a:xfrm>
          <a:prstGeom prst="bentConnector3">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Elbow Connector 48">
            <a:extLst>
              <a:ext uri="{FF2B5EF4-FFF2-40B4-BE49-F238E27FC236}">
                <a16:creationId xmlns:a16="http://schemas.microsoft.com/office/drawing/2014/main" id="{0D22D45F-C726-2D45-9D4F-5C47F3C38FB0}"/>
              </a:ext>
            </a:extLst>
          </p:cNvPr>
          <p:cNvCxnSpPr>
            <a:cxnSpLocks/>
          </p:cNvCxnSpPr>
          <p:nvPr/>
        </p:nvCxnSpPr>
        <p:spPr>
          <a:xfrm flipV="1">
            <a:off x="6852873" y="1680721"/>
            <a:ext cx="404959" cy="781476"/>
          </a:xfrm>
          <a:prstGeom prst="bentConnector3">
            <a:avLst>
              <a:gd name="adj1" fmla="val 48553"/>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Elbow Connector 50">
            <a:extLst>
              <a:ext uri="{FF2B5EF4-FFF2-40B4-BE49-F238E27FC236}">
                <a16:creationId xmlns:a16="http://schemas.microsoft.com/office/drawing/2014/main" id="{56E5138F-D877-984D-96EB-3E58215DFEC5}"/>
              </a:ext>
            </a:extLst>
          </p:cNvPr>
          <p:cNvCxnSpPr>
            <a:cxnSpLocks/>
          </p:cNvCxnSpPr>
          <p:nvPr/>
        </p:nvCxnSpPr>
        <p:spPr>
          <a:xfrm flipV="1">
            <a:off x="6949358" y="697698"/>
            <a:ext cx="304027" cy="1767554"/>
          </a:xfrm>
          <a:prstGeom prst="bentConnector3">
            <a:avLst>
              <a:gd name="adj1" fmla="val 34171"/>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Elbow Connector 52">
            <a:extLst>
              <a:ext uri="{FF2B5EF4-FFF2-40B4-BE49-F238E27FC236}">
                <a16:creationId xmlns:a16="http://schemas.microsoft.com/office/drawing/2014/main" id="{BDD5CF2D-5FE2-7343-93C0-219C0600DE04}"/>
              </a:ext>
            </a:extLst>
          </p:cNvPr>
          <p:cNvCxnSpPr>
            <a:cxnSpLocks/>
          </p:cNvCxnSpPr>
          <p:nvPr/>
        </p:nvCxnSpPr>
        <p:spPr>
          <a:xfrm flipV="1">
            <a:off x="6967920" y="3766085"/>
            <a:ext cx="312995" cy="253528"/>
          </a:xfrm>
          <a:prstGeom prst="bentConnector3">
            <a:avLst>
              <a:gd name="adj1" fmla="val 33934"/>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Elbow Connector 54">
            <a:extLst>
              <a:ext uri="{FF2B5EF4-FFF2-40B4-BE49-F238E27FC236}">
                <a16:creationId xmlns:a16="http://schemas.microsoft.com/office/drawing/2014/main" id="{424CEE8A-B541-314A-A8D3-51F596408C3C}"/>
              </a:ext>
            </a:extLst>
          </p:cNvPr>
          <p:cNvCxnSpPr>
            <a:cxnSpLocks/>
          </p:cNvCxnSpPr>
          <p:nvPr/>
        </p:nvCxnSpPr>
        <p:spPr>
          <a:xfrm>
            <a:off x="6967920" y="4019613"/>
            <a:ext cx="324280" cy="723633"/>
          </a:xfrm>
          <a:prstGeom prst="bentConnector3">
            <a:avLst>
              <a:gd name="adj1" fmla="val 32686"/>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Elbow Connector 56">
            <a:extLst>
              <a:ext uri="{FF2B5EF4-FFF2-40B4-BE49-F238E27FC236}">
                <a16:creationId xmlns:a16="http://schemas.microsoft.com/office/drawing/2014/main" id="{A9F991F0-86F7-0440-8ABE-CB2067177614}"/>
              </a:ext>
            </a:extLst>
          </p:cNvPr>
          <p:cNvCxnSpPr>
            <a:cxnSpLocks/>
          </p:cNvCxnSpPr>
          <p:nvPr/>
        </p:nvCxnSpPr>
        <p:spPr>
          <a:xfrm>
            <a:off x="6874041" y="4031596"/>
            <a:ext cx="402641" cy="1721656"/>
          </a:xfrm>
          <a:prstGeom prst="bentConnector3">
            <a:avLst>
              <a:gd name="adj1" fmla="val 50001"/>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62" name="Picture 61">
            <a:extLst>
              <a:ext uri="{FF2B5EF4-FFF2-40B4-BE49-F238E27FC236}">
                <a16:creationId xmlns:a16="http://schemas.microsoft.com/office/drawing/2014/main" id="{8CAE440D-D7EF-194A-A68E-E5FB46A4B6FA}"/>
              </a:ext>
            </a:extLst>
          </p:cNvPr>
          <p:cNvPicPr>
            <a:picLocks noChangeAspect="1"/>
          </p:cNvPicPr>
          <p:nvPr/>
        </p:nvPicPr>
        <p:blipFill>
          <a:blip r:embed="rId2"/>
          <a:stretch>
            <a:fillRect/>
          </a:stretch>
        </p:blipFill>
        <p:spPr>
          <a:xfrm>
            <a:off x="10274300" y="6077503"/>
            <a:ext cx="1887534" cy="512664"/>
          </a:xfrm>
          <a:prstGeom prst="rect">
            <a:avLst/>
          </a:prstGeom>
        </p:spPr>
      </p:pic>
      <p:sp>
        <p:nvSpPr>
          <p:cNvPr id="69" name="TextBox 68">
            <a:extLst>
              <a:ext uri="{FF2B5EF4-FFF2-40B4-BE49-F238E27FC236}">
                <a16:creationId xmlns:a16="http://schemas.microsoft.com/office/drawing/2014/main" id="{9C38CD03-9FA2-7847-A87D-2C7B3CB39310}"/>
              </a:ext>
            </a:extLst>
          </p:cNvPr>
          <p:cNvSpPr txBox="1"/>
          <p:nvPr/>
        </p:nvSpPr>
        <p:spPr>
          <a:xfrm>
            <a:off x="8859370" y="3419500"/>
            <a:ext cx="3205024" cy="830997"/>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Do our fees cover the costs of providing the service?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Can we in-source, or provide any services regionally for a fee?</a:t>
            </a:r>
          </a:p>
        </p:txBody>
      </p:sp>
      <p:sp>
        <p:nvSpPr>
          <p:cNvPr id="70" name="TextBox 69">
            <a:extLst>
              <a:ext uri="{FF2B5EF4-FFF2-40B4-BE49-F238E27FC236}">
                <a16:creationId xmlns:a16="http://schemas.microsoft.com/office/drawing/2014/main" id="{F954091F-9B29-5D41-B75C-DB5753628D20}"/>
              </a:ext>
            </a:extLst>
          </p:cNvPr>
          <p:cNvSpPr txBox="1"/>
          <p:nvPr/>
        </p:nvSpPr>
        <p:spPr>
          <a:xfrm>
            <a:off x="8859370" y="4415233"/>
            <a:ext cx="3155428" cy="830997"/>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Are we reporting the true cost of services to granting agency?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Can we recoup additional funding, or attain new grant opportunities?</a:t>
            </a:r>
          </a:p>
        </p:txBody>
      </p:sp>
      <p:sp>
        <p:nvSpPr>
          <p:cNvPr id="71" name="TextBox 70">
            <a:extLst>
              <a:ext uri="{FF2B5EF4-FFF2-40B4-BE49-F238E27FC236}">
                <a16:creationId xmlns:a16="http://schemas.microsoft.com/office/drawing/2014/main" id="{5598DD4E-F8BF-E548-A2AC-01E4DF924DD6}"/>
              </a:ext>
            </a:extLst>
          </p:cNvPr>
          <p:cNvSpPr txBox="1"/>
          <p:nvPr/>
        </p:nvSpPr>
        <p:spPr>
          <a:xfrm>
            <a:off x="8859370" y="5381274"/>
            <a:ext cx="3155428" cy="830997"/>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Last resort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Do we have no options left besides raising additional revenue from tax and rate payers?</a:t>
            </a:r>
          </a:p>
        </p:txBody>
      </p:sp>
      <p:sp>
        <p:nvSpPr>
          <p:cNvPr id="38" name="TextBox 37">
            <a:extLst>
              <a:ext uri="{FF2B5EF4-FFF2-40B4-BE49-F238E27FC236}">
                <a16:creationId xmlns:a16="http://schemas.microsoft.com/office/drawing/2014/main" id="{35464243-E6B8-6249-B293-B354EA121866}"/>
              </a:ext>
            </a:extLst>
          </p:cNvPr>
          <p:cNvSpPr txBox="1"/>
          <p:nvPr/>
        </p:nvSpPr>
        <p:spPr>
          <a:xfrm>
            <a:off x="8859370" y="333400"/>
            <a:ext cx="3155428" cy="830997"/>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Can we leverage partners, or source services with public/private providers, in order to free up our resources?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Focus on the “irreducible core”</a:t>
            </a:r>
          </a:p>
        </p:txBody>
      </p:sp>
      <p:sp>
        <p:nvSpPr>
          <p:cNvPr id="42" name="TextBox 41">
            <a:extLst>
              <a:ext uri="{FF2B5EF4-FFF2-40B4-BE49-F238E27FC236}">
                <a16:creationId xmlns:a16="http://schemas.microsoft.com/office/drawing/2014/main" id="{27211DD8-2E25-6D4C-A6BD-7478F8052FE0}"/>
              </a:ext>
            </a:extLst>
          </p:cNvPr>
          <p:cNvSpPr txBox="1"/>
          <p:nvPr/>
        </p:nvSpPr>
        <p:spPr>
          <a:xfrm>
            <a:off x="8859370" y="1329133"/>
            <a:ext cx="3155428" cy="830997"/>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Can we apply technology to automate or free up human resources?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Can we augment service delivery with volunteers?</a:t>
            </a:r>
          </a:p>
        </p:txBody>
      </p:sp>
      <p:sp>
        <p:nvSpPr>
          <p:cNvPr id="43" name="TextBox 42">
            <a:extLst>
              <a:ext uri="{FF2B5EF4-FFF2-40B4-BE49-F238E27FC236}">
                <a16:creationId xmlns:a16="http://schemas.microsoft.com/office/drawing/2014/main" id="{1049F361-994B-CC4A-8E9B-097C757300B1}"/>
              </a:ext>
            </a:extLst>
          </p:cNvPr>
          <p:cNvSpPr txBox="1"/>
          <p:nvPr/>
        </p:nvSpPr>
        <p:spPr>
          <a:xfrm>
            <a:off x="8859370" y="2295174"/>
            <a:ext cx="3155428" cy="830997"/>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Avenir Light" panose="020B0402020203020204" pitchFamily="34" charset="77"/>
                <a:ea typeface="Helvetica Neue Condensed" panose="02000503000000020004" pitchFamily="2" charset="0"/>
                <a:cs typeface="Helvetica Neue Condensed" panose="02000503000000020004" pitchFamily="2" charset="0"/>
              </a:rPr>
              <a:t>For programs less aligned with Results, can we reduce service levels, and free up resources? Or, can we eliminate services to free resources?</a:t>
            </a:r>
          </a:p>
        </p:txBody>
      </p:sp>
      <p:sp>
        <p:nvSpPr>
          <p:cNvPr id="4" name="TextBox 3">
            <a:extLst>
              <a:ext uri="{FF2B5EF4-FFF2-40B4-BE49-F238E27FC236}">
                <a16:creationId xmlns:a16="http://schemas.microsoft.com/office/drawing/2014/main" id="{8BDC7142-AED2-8741-A70C-2C8637D289D6}"/>
              </a:ext>
            </a:extLst>
          </p:cNvPr>
          <p:cNvSpPr txBox="1"/>
          <p:nvPr/>
        </p:nvSpPr>
        <p:spPr>
          <a:xfrm>
            <a:off x="6481" y="-59058"/>
            <a:ext cx="5007289" cy="6986528"/>
          </a:xfrm>
          <a:prstGeom prst="rect">
            <a:avLst/>
          </a:prstGeom>
          <a:solidFill>
            <a:schemeClr val="bg1"/>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Avenir Next Condensed" panose="020B0506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Avenir Next Condensed" panose="020B0506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Avenir Next Condensed" panose="020B0506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venir Next Condensed" panose="020B0506020202020204" pitchFamily="34" charset="0"/>
                <a:ea typeface="+mn-ea"/>
                <a:cs typeface="+mn-cs"/>
              </a:rPr>
              <a:t>Once we’ve established future needs, we approach our options for resource reallocation, and revenue generation...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Avenir Next Condensed" panose="020B0506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0070C0"/>
                </a:solidFill>
                <a:effectLst/>
                <a:uLnTx/>
                <a:uFillTx/>
                <a:latin typeface="Avenir Next Condensed" panose="020B0506020202020204" pitchFamily="34" charset="0"/>
                <a:ea typeface="+mn-ea"/>
                <a:cs typeface="+mn-cs"/>
              </a:rPr>
              <a:t>AKA: Applying PBB Data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Avenir Next Condensed" panose="020B0506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Avenir Next Condensed" panose="020B0506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72972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162"/>
          <p:cNvSpPr>
            <a:spLocks noGrp="1"/>
          </p:cNvSpPr>
          <p:nvPr>
            <p:ph type="title"/>
          </p:nvPr>
        </p:nvSpPr>
        <p:spPr>
          <a:xfrm>
            <a:off x="539440" y="2799768"/>
            <a:ext cx="10776857" cy="984250"/>
          </a:xfrm>
          <a:prstGeom prst="rect">
            <a:avLst/>
          </a:prstGeom>
        </p:spPr>
        <p:txBody>
          <a:bodyPr>
            <a:noAutofit/>
          </a:bodyPr>
          <a:lstStyle/>
          <a:p>
            <a:pPr algn="ctr"/>
            <a:r>
              <a:rPr lang="en-US" sz="575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Program Reviews</a:t>
            </a:r>
            <a:br>
              <a:rPr lang="en-US" sz="40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US" sz="3300" b="1" dirty="0">
                <a:solidFill>
                  <a:srgbClr val="0070C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How to Drive Action: </a:t>
            </a:r>
            <a:r>
              <a:rPr lang="en-US" sz="3300" b="1" dirty="0">
                <a:solidFill>
                  <a:schemeClr val="tx1">
                    <a:lumMod val="65000"/>
                    <a:lumOff val="35000"/>
                  </a:schemeClr>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Frame your Fiscal Future</a:t>
            </a:r>
            <a:endParaRPr sz="3300" b="1" dirty="0">
              <a:solidFill>
                <a:schemeClr val="tx1">
                  <a:lumMod val="65000"/>
                  <a:lumOff val="35000"/>
                </a:schemeClr>
              </a:solidFill>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pic>
        <p:nvPicPr>
          <p:cNvPr id="4" name="Picture 3"/>
          <p:cNvPicPr>
            <a:picLocks noChangeAspect="1"/>
          </p:cNvPicPr>
          <p:nvPr/>
        </p:nvPicPr>
        <p:blipFill>
          <a:blip r:embed="rId2"/>
          <a:stretch>
            <a:fillRect/>
          </a:stretch>
        </p:blipFill>
        <p:spPr>
          <a:xfrm>
            <a:off x="5200794" y="178089"/>
            <a:ext cx="1454150" cy="488950"/>
          </a:xfrm>
          <a:prstGeom prst="rect">
            <a:avLst/>
          </a:prstGeom>
        </p:spPr>
      </p:pic>
    </p:spTree>
    <p:extLst>
      <p:ext uri="{BB962C8B-B14F-4D97-AF65-F5344CB8AC3E}">
        <p14:creationId xmlns:p14="http://schemas.microsoft.com/office/powerpoint/2010/main" val="1568781807"/>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00794" y="178089"/>
            <a:ext cx="1454150" cy="488950"/>
          </a:xfrm>
          <a:prstGeom prst="rect">
            <a:avLst/>
          </a:prstGeom>
        </p:spPr>
      </p:pic>
      <p:pic>
        <p:nvPicPr>
          <p:cNvPr id="6" name="Picture 5">
            <a:extLst>
              <a:ext uri="{FF2B5EF4-FFF2-40B4-BE49-F238E27FC236}">
                <a16:creationId xmlns:a16="http://schemas.microsoft.com/office/drawing/2014/main" id="{9D9A5B56-DA7C-824E-AD28-55F6F34C7E83}"/>
              </a:ext>
            </a:extLst>
          </p:cNvPr>
          <p:cNvPicPr>
            <a:picLocks noChangeAspect="1"/>
          </p:cNvPicPr>
          <p:nvPr/>
        </p:nvPicPr>
        <p:blipFill>
          <a:blip r:embed="rId3">
            <a:alphaModFix amt="20000"/>
          </a:blip>
          <a:stretch>
            <a:fillRect/>
          </a:stretch>
        </p:blipFill>
        <p:spPr>
          <a:xfrm>
            <a:off x="0" y="-18143"/>
            <a:ext cx="12192000" cy="6894286"/>
          </a:xfrm>
          <a:prstGeom prst="rect">
            <a:avLst/>
          </a:prstGeom>
        </p:spPr>
      </p:pic>
      <p:sp>
        <p:nvSpPr>
          <p:cNvPr id="8" name="TextBox 7">
            <a:extLst>
              <a:ext uri="{FF2B5EF4-FFF2-40B4-BE49-F238E27FC236}">
                <a16:creationId xmlns:a16="http://schemas.microsoft.com/office/drawing/2014/main" id="{54FB0228-7C11-1D4F-8F5B-D99632974571}"/>
              </a:ext>
            </a:extLst>
          </p:cNvPr>
          <p:cNvSpPr txBox="1"/>
          <p:nvPr/>
        </p:nvSpPr>
        <p:spPr>
          <a:xfrm>
            <a:off x="1407886" y="489646"/>
            <a:ext cx="9695543" cy="58272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8000" b="1" u="none" strike="noStrike" cap="none" spc="0" normalizeH="0" baseline="0" dirty="0">
                <a:ln>
                  <a:noFill/>
                </a:ln>
                <a:solidFill>
                  <a:srgbClr val="000000"/>
                </a:solidFill>
                <a:effectLst/>
                <a:uFillTx/>
                <a:latin typeface="Helvetica Neue Condensed" panose="02000503000000020004" pitchFamily="2" charset="0"/>
                <a:ea typeface="Helvetica Neue Condensed" panose="02000503000000020004" pitchFamily="2" charset="0"/>
                <a:cs typeface="Helvetica Neue Condensed" panose="02000503000000020004" pitchFamily="2" charset="0"/>
                <a:sym typeface="Helvetica Neue Light"/>
              </a:rPr>
              <a:t>Structure</a:t>
            </a:r>
          </a:p>
          <a:p>
            <a:pPr marL="571500" marR="0" indent="-571500" defTabSz="825500"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2800" b="1" u="none" strike="noStrike" cap="none" spc="0" normalizeH="0" baseline="0" dirty="0">
              <a:ln>
                <a:noFill/>
              </a:ln>
              <a:solidFill>
                <a:srgbClr val="000000"/>
              </a:solidFill>
              <a:effectLst/>
              <a:uFillTx/>
              <a:latin typeface="Helvetica Neue Condensed" panose="02000503000000020004" pitchFamily="2" charset="0"/>
              <a:ea typeface="Helvetica Neue Condensed" panose="02000503000000020004" pitchFamily="2" charset="0"/>
              <a:cs typeface="Helvetica Neue Condensed" panose="02000503000000020004" pitchFamily="2" charset="0"/>
              <a:sym typeface="Helvetica Neue Light"/>
            </a:endParaRPr>
          </a:p>
          <a:p>
            <a:pPr marL="571500" marR="0" indent="-571500"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4400" b="1" u="none" strike="noStrike" cap="none" spc="0" normalizeH="0" baseline="0" dirty="0">
                <a:ln>
                  <a:noFill/>
                </a:ln>
                <a:solidFill>
                  <a:srgbClr val="000000"/>
                </a:solidFill>
                <a:effectLst/>
                <a:uFillTx/>
                <a:latin typeface="Helvetica Neue Condensed" panose="02000503000000020004" pitchFamily="2" charset="0"/>
                <a:ea typeface="Helvetica Neue Condensed" panose="02000503000000020004" pitchFamily="2" charset="0"/>
                <a:cs typeface="Helvetica Neue Condensed" panose="02000503000000020004" pitchFamily="2" charset="0"/>
                <a:sym typeface="Helvetica Neue Light"/>
              </a:rPr>
              <a:t>City of Boise, Idaho</a:t>
            </a:r>
          </a:p>
          <a:p>
            <a:pPr marL="1485900" lvl="2" indent="-571500" defTabSz="825500" hangingPunct="0">
              <a:buFont typeface="Arial" panose="020B0604020202020204" pitchFamily="34" charset="0"/>
              <a:buChar char="•"/>
            </a:pPr>
            <a:r>
              <a:rPr lang="en-US" sz="4000" b="1" dirty="0">
                <a:solidFill>
                  <a:schemeClr val="tx1">
                    <a:lumMod val="50000"/>
                    <a:lumOff val="50000"/>
                  </a:schemeClr>
                </a:solidFill>
                <a:latin typeface="Helvetica Neue Condensed" panose="02000503000000020004" pitchFamily="2" charset="0"/>
                <a:ea typeface="Helvetica Neue Condensed" panose="02000503000000020004" pitchFamily="2" charset="0"/>
                <a:cs typeface="Helvetica Neue Condensed" panose="02000503000000020004" pitchFamily="2" charset="0"/>
                <a:sym typeface="Helvetica Neue Light"/>
              </a:rPr>
              <a:t>Small committees around each opportunity area</a:t>
            </a:r>
          </a:p>
          <a:p>
            <a:pPr marL="1485900" lvl="2" indent="-571500" defTabSz="825500" hangingPunct="0">
              <a:buFont typeface="Arial" panose="020B0604020202020204" pitchFamily="34" charset="0"/>
              <a:buChar char="•"/>
            </a:pPr>
            <a:r>
              <a:rPr lang="en-US" sz="4000" b="1" dirty="0">
                <a:solidFill>
                  <a:schemeClr val="tx1">
                    <a:lumMod val="50000"/>
                    <a:lumOff val="50000"/>
                  </a:schemeClr>
                </a:solidFill>
                <a:latin typeface="Helvetica Neue Condensed" panose="02000503000000020004" pitchFamily="2" charset="0"/>
                <a:ea typeface="Helvetica Neue Condensed" panose="02000503000000020004" pitchFamily="2" charset="0"/>
                <a:cs typeface="Helvetica Neue Condensed" panose="02000503000000020004" pitchFamily="2" charset="0"/>
                <a:sym typeface="Helvetica Neue Light"/>
              </a:rPr>
              <a:t>3-month review and interviews</a:t>
            </a:r>
          </a:p>
          <a:p>
            <a:pPr marR="0" defTabSz="825500" rtl="0" fontAlgn="auto" latinLnBrk="0" hangingPunct="0">
              <a:lnSpc>
                <a:spcPct val="100000"/>
              </a:lnSpc>
              <a:spcBef>
                <a:spcPts val="0"/>
              </a:spcBef>
              <a:spcAft>
                <a:spcPts val="0"/>
              </a:spcAft>
              <a:buClrTx/>
              <a:buSzTx/>
              <a:tabLst/>
            </a:pPr>
            <a:endParaRPr lang="en-US" sz="4400" b="1" dirty="0">
              <a:solidFill>
                <a:srgbClr val="000000"/>
              </a:solidFill>
              <a:latin typeface="Helvetica Neue Condensed" panose="02000503000000020004" pitchFamily="2" charset="0"/>
              <a:ea typeface="Helvetica Neue Condensed" panose="02000503000000020004" pitchFamily="2" charset="0"/>
              <a:cs typeface="Helvetica Neue Condensed" panose="02000503000000020004" pitchFamily="2" charset="0"/>
              <a:sym typeface="Helvetica Neue Light"/>
            </a:endParaRPr>
          </a:p>
          <a:p>
            <a:pPr marL="571500" marR="0" indent="-571500"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4400" b="1" dirty="0">
                <a:solidFill>
                  <a:srgbClr val="000000"/>
                </a:solidFill>
                <a:latin typeface="Helvetica Neue Condensed" panose="02000503000000020004" pitchFamily="2" charset="0"/>
                <a:ea typeface="Helvetica Neue Condensed" panose="02000503000000020004" pitchFamily="2" charset="0"/>
                <a:cs typeface="Helvetica Neue Condensed" panose="02000503000000020004" pitchFamily="2" charset="0"/>
                <a:sym typeface="Helvetica Neue Light"/>
              </a:rPr>
              <a:t>City of Rio Rancho, New Mexico</a:t>
            </a:r>
            <a:endParaRPr kumimoji="0" lang="en-US" sz="4400" b="1" u="none" strike="noStrike" cap="none" spc="0" normalizeH="0" baseline="0" dirty="0">
              <a:ln>
                <a:noFill/>
              </a:ln>
              <a:solidFill>
                <a:srgbClr val="000000"/>
              </a:solidFill>
              <a:effectLst/>
              <a:uFillTx/>
              <a:latin typeface="Helvetica Neue Condensed" panose="02000503000000020004" pitchFamily="2" charset="0"/>
              <a:ea typeface="Helvetica Neue Condensed" panose="02000503000000020004" pitchFamily="2" charset="0"/>
              <a:cs typeface="Helvetica Neue Condensed" panose="02000503000000020004" pitchFamily="2" charset="0"/>
              <a:sym typeface="Helvetica Neue Light"/>
            </a:endParaRPr>
          </a:p>
        </p:txBody>
      </p:sp>
    </p:spTree>
    <p:extLst>
      <p:ext uri="{BB962C8B-B14F-4D97-AF65-F5344CB8AC3E}">
        <p14:creationId xmlns:p14="http://schemas.microsoft.com/office/powerpoint/2010/main" val="89689586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Shape 167"/>
          <p:cNvSpPr>
            <a:spLocks noGrp="1"/>
          </p:cNvSpPr>
          <p:nvPr>
            <p:ph type="title"/>
          </p:nvPr>
        </p:nvSpPr>
        <p:spPr>
          <a:prstGeom prst="rect">
            <a:avLst/>
          </a:prstGeom>
          <a:effectLst>
            <a:outerShdw blurRad="50800" dist="38100" dir="2700000" algn="tl" rotWithShape="0">
              <a:prstClr val="black">
                <a:alpha val="50000"/>
              </a:prstClr>
            </a:outerShdw>
          </a:effectLst>
        </p:spPr>
        <p:txBody>
          <a:bodyPr>
            <a:normAutofit/>
          </a:bodyPr>
          <a:lstStyle/>
          <a:p>
            <a:r>
              <a:rPr lang="en-US" sz="4400" b="1" dirty="0">
                <a:solidFill>
                  <a:srgbClr val="0070C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Fees, Charges, Cost Recovery</a:t>
            </a:r>
            <a:endParaRPr sz="4400" b="1" dirty="0">
              <a:solidFill>
                <a:srgbClr val="0070C0"/>
              </a:solidFill>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grpSp>
        <p:nvGrpSpPr>
          <p:cNvPr id="8" name="Group 7">
            <a:extLst>
              <a:ext uri="{FF2B5EF4-FFF2-40B4-BE49-F238E27FC236}">
                <a16:creationId xmlns:a16="http://schemas.microsoft.com/office/drawing/2014/main" id="{D568B20D-43A9-8547-82E9-84CC900C7939}"/>
              </a:ext>
            </a:extLst>
          </p:cNvPr>
          <p:cNvGrpSpPr/>
          <p:nvPr/>
        </p:nvGrpSpPr>
        <p:grpSpPr>
          <a:xfrm>
            <a:off x="9501085" y="777499"/>
            <a:ext cx="2148114" cy="476249"/>
            <a:chOff x="9878449" y="762985"/>
            <a:chExt cx="2148114" cy="476249"/>
          </a:xfrm>
        </p:grpSpPr>
        <p:sp>
          <p:nvSpPr>
            <p:cNvPr id="7" name="TextBox 6">
              <a:extLst>
                <a:ext uri="{FF2B5EF4-FFF2-40B4-BE49-F238E27FC236}">
                  <a16:creationId xmlns:a16="http://schemas.microsoft.com/office/drawing/2014/main" id="{564BE6E8-4566-2242-A534-7B5170DDAA82}"/>
                </a:ext>
              </a:extLst>
            </p:cNvPr>
            <p:cNvSpPr txBox="1"/>
            <p:nvPr/>
          </p:nvSpPr>
          <p:spPr>
            <a:xfrm>
              <a:off x="9878449" y="842091"/>
              <a:ext cx="2148114" cy="318036"/>
            </a:xfrm>
            <a:prstGeom prst="rect">
              <a:avLst/>
            </a:prstGeom>
            <a:solidFill>
              <a:srgbClr val="0070C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400" u="none" strike="noStrike" cap="none" spc="0" normalizeH="0" baseline="0" dirty="0">
                  <a:ln>
                    <a:noFill/>
                  </a:ln>
                  <a:solidFill>
                    <a:schemeClr val="bg1"/>
                  </a:solidFill>
                  <a:effectLst/>
                  <a:uFillTx/>
                  <a:latin typeface="Arial Narrow" panose="020B0604020202020204" pitchFamily="34" charset="0"/>
                  <a:ea typeface="Helvetica Neue Thin" panose="020B0403020202020204" pitchFamily="34" charset="0"/>
                  <a:cs typeface="Arial Narrow" panose="020B0604020202020204" pitchFamily="34" charset="0"/>
                  <a:sym typeface="Helvetica Neue Light"/>
                </a:rPr>
                <a:t> yoga</a:t>
              </a:r>
            </a:p>
          </p:txBody>
        </p:sp>
        <p:sp>
          <p:nvSpPr>
            <p:cNvPr id="3" name="Rectangle 2">
              <a:extLst>
                <a:ext uri="{FF2B5EF4-FFF2-40B4-BE49-F238E27FC236}">
                  <a16:creationId xmlns:a16="http://schemas.microsoft.com/office/drawing/2014/main" id="{CFFE247D-F19E-9E4A-BBE8-1213A7F98F2F}"/>
                </a:ext>
              </a:extLst>
            </p:cNvPr>
            <p:cNvSpPr/>
            <p:nvPr/>
          </p:nvSpPr>
          <p:spPr>
            <a:xfrm>
              <a:off x="10252763" y="762985"/>
              <a:ext cx="1399487" cy="476249"/>
            </a:xfrm>
            <a:prstGeom prst="rect">
              <a:avLst/>
            </a:prstGeom>
            <a:noFill/>
          </p:spPr>
          <p:txBody>
            <a:bodyPr wrap="none" lIns="91440" tIns="45720" rIns="91440" bIns="45720">
              <a:prstTxWarp prst="textArchUp">
                <a:avLst/>
              </a:prstTxWarp>
              <a:spAutoFit/>
            </a:bodyPr>
            <a:lstStyle/>
            <a:p>
              <a:pPr algn="ctr"/>
              <a:r>
                <a:rPr lang="en-US" sz="5400" b="1" dirty="0">
                  <a:ln w="12700">
                    <a:noFill/>
                    <a:prstDash val="solid"/>
                  </a:ln>
                  <a:solidFill>
                    <a:sysClr val="windowText" lastClr="00000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BOULDER</a:t>
              </a:r>
              <a:endParaRPr lang="en-US" sz="5400" b="1" cap="none" spc="0" dirty="0">
                <a:ln w="12700">
                  <a:noFill/>
                  <a:prstDash val="solid"/>
                </a:ln>
                <a:solidFill>
                  <a:sysClr val="windowText" lastClr="000000"/>
                </a:solidFill>
                <a:latin typeface="Helvetica Neue Condensed" panose="02000503000000020004" pitchFamily="2" charset="0"/>
                <a:ea typeface="Helvetica Neue Condensed" panose="02000503000000020004" pitchFamily="2" charset="0"/>
                <a:cs typeface="Helvetica Neue Condensed" panose="02000503000000020004" pitchFamily="2" charset="0"/>
              </a:endParaRPr>
            </a:p>
            <a:p>
              <a:pPr algn="ctr"/>
              <a:r>
                <a:rPr lang="en-US" sz="2400" b="1" dirty="0">
                  <a:ln w="12700">
                    <a:noFill/>
                    <a:prstDash val="solid"/>
                  </a:ln>
                  <a:solidFill>
                    <a:sysClr val="windowText" lastClr="00000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COLORADO</a:t>
              </a:r>
              <a:endParaRPr lang="en-US" sz="2400" b="1" cap="none" spc="0" dirty="0">
                <a:ln w="12700">
                  <a:noFill/>
                  <a:prstDash val="solid"/>
                </a:ln>
                <a:solidFill>
                  <a:sysClr val="windowText" lastClr="000000"/>
                </a:solidFill>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grpSp>
      <p:pic>
        <p:nvPicPr>
          <p:cNvPr id="10" name="Picture 9">
            <a:extLst>
              <a:ext uri="{FF2B5EF4-FFF2-40B4-BE49-F238E27FC236}">
                <a16:creationId xmlns:a16="http://schemas.microsoft.com/office/drawing/2014/main" id="{8E327EA0-7331-C74E-A0E3-AE358EF7FECE}"/>
              </a:ext>
            </a:extLst>
          </p:cNvPr>
          <p:cNvPicPr>
            <a:picLocks noChangeAspect="1"/>
          </p:cNvPicPr>
          <p:nvPr/>
        </p:nvPicPr>
        <p:blipFill rotWithShape="1">
          <a:blip r:embed="rId3"/>
          <a:srcRect t="57654" r="13157" b="18371"/>
          <a:stretch/>
        </p:blipFill>
        <p:spPr>
          <a:xfrm>
            <a:off x="199577" y="1611087"/>
            <a:ext cx="7217229" cy="1002278"/>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560F48A9-738C-3145-9B1B-73FBEE33011C}"/>
              </a:ext>
            </a:extLst>
          </p:cNvPr>
          <p:cNvPicPr>
            <a:picLocks noChangeAspect="1"/>
          </p:cNvPicPr>
          <p:nvPr/>
        </p:nvPicPr>
        <p:blipFill>
          <a:blip r:embed="rId4"/>
          <a:stretch>
            <a:fillRect/>
          </a:stretch>
        </p:blipFill>
        <p:spPr>
          <a:xfrm>
            <a:off x="4122349" y="5032037"/>
            <a:ext cx="3356429" cy="12806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a:extLst>
              <a:ext uri="{FF2B5EF4-FFF2-40B4-BE49-F238E27FC236}">
                <a16:creationId xmlns:a16="http://schemas.microsoft.com/office/drawing/2014/main" id="{5CCCE5E8-61F5-6840-84A8-2CC2F8E079C2}"/>
              </a:ext>
            </a:extLst>
          </p:cNvPr>
          <p:cNvPicPr>
            <a:picLocks noChangeAspect="1"/>
          </p:cNvPicPr>
          <p:nvPr/>
        </p:nvPicPr>
        <p:blipFill>
          <a:blip r:embed="rId5"/>
          <a:stretch>
            <a:fillRect/>
          </a:stretch>
        </p:blipFill>
        <p:spPr>
          <a:xfrm>
            <a:off x="199577" y="5032037"/>
            <a:ext cx="3373535" cy="12663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a:extLst>
              <a:ext uri="{FF2B5EF4-FFF2-40B4-BE49-F238E27FC236}">
                <a16:creationId xmlns:a16="http://schemas.microsoft.com/office/drawing/2014/main" id="{4B7CC071-B1DF-3244-8C21-5CC4829DAACD}"/>
              </a:ext>
            </a:extLst>
          </p:cNvPr>
          <p:cNvPicPr>
            <a:picLocks noChangeAspect="1"/>
          </p:cNvPicPr>
          <p:nvPr/>
        </p:nvPicPr>
        <p:blipFill>
          <a:blip r:embed="rId6"/>
          <a:stretch>
            <a:fillRect/>
          </a:stretch>
        </p:blipFill>
        <p:spPr>
          <a:xfrm>
            <a:off x="199577" y="2801843"/>
            <a:ext cx="7217229" cy="2041716"/>
          </a:xfrm>
          <a:prstGeom prst="rect">
            <a:avLst/>
          </a:prstGeom>
        </p:spPr>
      </p:pic>
      <p:pic>
        <p:nvPicPr>
          <p:cNvPr id="14" name="Picture 13">
            <a:extLst>
              <a:ext uri="{FF2B5EF4-FFF2-40B4-BE49-F238E27FC236}">
                <a16:creationId xmlns:a16="http://schemas.microsoft.com/office/drawing/2014/main" id="{B87DF93D-1584-9C41-9AF9-BA9DE9E74BD8}"/>
              </a:ext>
            </a:extLst>
          </p:cNvPr>
          <p:cNvPicPr>
            <a:picLocks noChangeAspect="1"/>
          </p:cNvPicPr>
          <p:nvPr/>
        </p:nvPicPr>
        <p:blipFill>
          <a:blip r:embed="rId7"/>
          <a:stretch>
            <a:fillRect/>
          </a:stretch>
        </p:blipFill>
        <p:spPr>
          <a:xfrm>
            <a:off x="7540751" y="1611087"/>
            <a:ext cx="4375905" cy="4659365"/>
          </a:xfrm>
          <a:prstGeom prst="rect">
            <a:avLst/>
          </a:prstGeom>
        </p:spPr>
      </p:pic>
      <p:pic>
        <p:nvPicPr>
          <p:cNvPr id="15" name="Picture 14">
            <a:extLst>
              <a:ext uri="{FF2B5EF4-FFF2-40B4-BE49-F238E27FC236}">
                <a16:creationId xmlns:a16="http://schemas.microsoft.com/office/drawing/2014/main" id="{EE09BBF9-FF48-B846-80D1-EA9945C59170}"/>
              </a:ext>
            </a:extLst>
          </p:cNvPr>
          <p:cNvPicPr>
            <a:picLocks noChangeAspect="1"/>
          </p:cNvPicPr>
          <p:nvPr/>
        </p:nvPicPr>
        <p:blipFill>
          <a:blip r:embed="rId8"/>
          <a:stretch>
            <a:fillRect/>
          </a:stretch>
        </p:blipFill>
        <p:spPr>
          <a:xfrm>
            <a:off x="7540751" y="1613178"/>
            <a:ext cx="4108448" cy="4628505"/>
          </a:xfrm>
          <a:prstGeom prst="rect">
            <a:avLst/>
          </a:prstGeom>
        </p:spPr>
      </p:pic>
    </p:spTree>
    <p:extLst>
      <p:ext uri="{BB962C8B-B14F-4D97-AF65-F5344CB8AC3E}">
        <p14:creationId xmlns:p14="http://schemas.microsoft.com/office/powerpoint/2010/main" val="266075551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900" decel="100000" fill="hold"/>
                                        <p:tgtEl>
                                          <p:spTgt spid="11"/>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5" presetClass="exit" presetSubtype="0" fill="hold" nodeType="clickEffect">
                                  <p:stCondLst>
                                    <p:cond delay="0"/>
                                  </p:stCondLst>
                                  <p:childTnLst>
                                    <p:animEffect transition="out" filter="fade">
                                      <p:cBhvr>
                                        <p:cTn id="22" dur="1000"/>
                                        <p:tgtEl>
                                          <p:spTgt spid="14"/>
                                        </p:tgtEl>
                                      </p:cBhvr>
                                    </p:animEffect>
                                    <p:anim calcmode="lin" valueType="num">
                                      <p:cBhvr>
                                        <p:cTn id="23" dur="1000"/>
                                        <p:tgtEl>
                                          <p:spTgt spid="1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4" dur="1000"/>
                                        <p:tgtEl>
                                          <p:spTgt spid="14"/>
                                        </p:tgtEl>
                                        <p:attrNameLst>
                                          <p:attrName>ppt_h</p:attrName>
                                        </p:attrNameLst>
                                      </p:cBhvr>
                                      <p:tavLst>
                                        <p:tav tm="0">
                                          <p:val>
                                            <p:strVal val="ppt_h"/>
                                          </p:val>
                                        </p:tav>
                                        <p:tav tm="100000">
                                          <p:val>
                                            <p:strVal val="ppt_h"/>
                                          </p:val>
                                        </p:tav>
                                      </p:tavLst>
                                    </p:anim>
                                    <p:set>
                                      <p:cBhvr>
                                        <p:cTn id="25" dur="1" fill="hold">
                                          <p:stCondLst>
                                            <p:cond delay="999"/>
                                          </p:stCondLst>
                                        </p:cTn>
                                        <p:tgtEl>
                                          <p:spTgt spid="14"/>
                                        </p:tgtEl>
                                        <p:attrNameLst>
                                          <p:attrName>style.visibility</p:attrName>
                                        </p:attrNameLst>
                                      </p:cBhvr>
                                      <p:to>
                                        <p:strVal val="hidden"/>
                                      </p:to>
                                    </p:set>
                                  </p:childTnLst>
                                </p:cTn>
                              </p:par>
                              <p:par>
                                <p:cTn id="26" presetID="45"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2000"/>
                                        <p:tgtEl>
                                          <p:spTgt spid="15"/>
                                        </p:tgtEl>
                                      </p:cBhvr>
                                    </p:animEffect>
                                    <p:anim calcmode="lin" valueType="num">
                                      <p:cBhvr>
                                        <p:cTn id="29" dur="2000" fill="hold"/>
                                        <p:tgtEl>
                                          <p:spTgt spid="15"/>
                                        </p:tgtEl>
                                        <p:attrNameLst>
                                          <p:attrName>ppt_w</p:attrName>
                                        </p:attrNameLst>
                                      </p:cBhvr>
                                      <p:tavLst>
                                        <p:tav tm="0" fmla="#ppt_w*sin(2.5*pi*$)">
                                          <p:val>
                                            <p:fltVal val="0"/>
                                          </p:val>
                                        </p:tav>
                                        <p:tav tm="100000">
                                          <p:val>
                                            <p:fltVal val="1"/>
                                          </p:val>
                                        </p:tav>
                                      </p:tavLst>
                                    </p:anim>
                                    <p:anim calcmode="lin" valueType="num">
                                      <p:cBhvr>
                                        <p:cTn id="30" dur="20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Shape 167"/>
          <p:cNvSpPr>
            <a:spLocks noGrp="1"/>
          </p:cNvSpPr>
          <p:nvPr>
            <p:ph type="title"/>
          </p:nvPr>
        </p:nvSpPr>
        <p:spPr>
          <a:prstGeom prst="rect">
            <a:avLst/>
          </a:prstGeom>
          <a:effectLst>
            <a:outerShdw blurRad="50800" dist="38100" dir="2700000" algn="tl" rotWithShape="0">
              <a:prstClr val="black">
                <a:alpha val="50000"/>
              </a:prstClr>
            </a:outerShdw>
          </a:effectLst>
        </p:spPr>
        <p:txBody>
          <a:bodyPr>
            <a:normAutofit/>
          </a:bodyPr>
          <a:lstStyle/>
          <a:p>
            <a:r>
              <a:rPr lang="en-US" sz="4400" b="1" dirty="0">
                <a:solidFill>
                  <a:srgbClr val="0070C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Fees, Charges, Cost Recovery</a:t>
            </a:r>
            <a:endParaRPr sz="4400" b="1" dirty="0">
              <a:solidFill>
                <a:srgbClr val="0070C0"/>
              </a:solidFill>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pic>
        <p:nvPicPr>
          <p:cNvPr id="4" name="Picture 3"/>
          <p:cNvPicPr>
            <a:picLocks noChangeAspect="1"/>
          </p:cNvPicPr>
          <p:nvPr/>
        </p:nvPicPr>
        <p:blipFill>
          <a:blip r:embed="rId3"/>
          <a:stretch>
            <a:fillRect/>
          </a:stretch>
        </p:blipFill>
        <p:spPr>
          <a:xfrm>
            <a:off x="6241568" y="1444018"/>
            <a:ext cx="5410683" cy="1797050"/>
          </a:xfrm>
          <a:prstGeom prst="rect">
            <a:avLst/>
          </a:prstGeom>
        </p:spPr>
      </p:pic>
      <p:pic>
        <p:nvPicPr>
          <p:cNvPr id="5" name="Picture 4"/>
          <p:cNvPicPr>
            <a:picLocks noChangeAspect="1"/>
          </p:cNvPicPr>
          <p:nvPr/>
        </p:nvPicPr>
        <p:blipFill>
          <a:blip r:embed="rId4"/>
          <a:stretch>
            <a:fillRect/>
          </a:stretch>
        </p:blipFill>
        <p:spPr>
          <a:xfrm>
            <a:off x="533400" y="1444018"/>
            <a:ext cx="5429250" cy="1797050"/>
          </a:xfrm>
          <a:prstGeom prst="rect">
            <a:avLst/>
          </a:prstGeom>
        </p:spPr>
      </p:pic>
      <p:pic>
        <p:nvPicPr>
          <p:cNvPr id="6" name="Picture 5"/>
          <p:cNvPicPr>
            <a:picLocks noChangeAspect="1"/>
          </p:cNvPicPr>
          <p:nvPr/>
        </p:nvPicPr>
        <p:blipFill>
          <a:blip r:embed="rId5"/>
          <a:stretch>
            <a:fillRect/>
          </a:stretch>
        </p:blipFill>
        <p:spPr>
          <a:xfrm>
            <a:off x="533400" y="3295650"/>
            <a:ext cx="11118850" cy="3540760"/>
          </a:xfrm>
          <a:prstGeom prst="rect">
            <a:avLst/>
          </a:prstGeom>
        </p:spPr>
      </p:pic>
      <p:sp>
        <p:nvSpPr>
          <p:cNvPr id="2" name="Slide Number Placeholder 1"/>
          <p:cNvSpPr>
            <a:spLocks noGrp="1"/>
          </p:cNvSpPr>
          <p:nvPr>
            <p:ph type="sldNum" sz="quarter" idx="2"/>
          </p:nvPr>
        </p:nvSpPr>
        <p:spPr>
          <a:xfrm>
            <a:off x="5665350" y="3248025"/>
            <a:ext cx="230832" cy="241092"/>
          </a:xfrm>
        </p:spPr>
        <p:txBody>
          <a:bodyPr/>
          <a:lstStyle/>
          <a:p>
            <a:pPr defTabSz="412750" hangingPunct="0">
              <a:defRPr/>
            </a:pPr>
            <a:fld id="{86CB4B4D-7CA3-9044-876B-883B54F8677D}" type="slidenum">
              <a:rPr lang="uk-UA" kern="0">
                <a:solidFill>
                  <a:srgbClr val="000000"/>
                </a:solidFill>
              </a:rPr>
              <a:pPr defTabSz="412750" hangingPunct="0">
                <a:defRPr/>
              </a:pPr>
              <a:t>8</a:t>
            </a:fld>
            <a:endParaRPr lang="uk-UA" kern="0">
              <a:solidFill>
                <a:srgbClr val="000000"/>
              </a:solidFill>
            </a:endParaRPr>
          </a:p>
        </p:txBody>
      </p:sp>
      <p:grpSp>
        <p:nvGrpSpPr>
          <p:cNvPr id="8" name="Group 7">
            <a:extLst>
              <a:ext uri="{FF2B5EF4-FFF2-40B4-BE49-F238E27FC236}">
                <a16:creationId xmlns:a16="http://schemas.microsoft.com/office/drawing/2014/main" id="{D568B20D-43A9-8547-82E9-84CC900C7939}"/>
              </a:ext>
            </a:extLst>
          </p:cNvPr>
          <p:cNvGrpSpPr/>
          <p:nvPr/>
        </p:nvGrpSpPr>
        <p:grpSpPr>
          <a:xfrm>
            <a:off x="9501085" y="777499"/>
            <a:ext cx="2148114" cy="476249"/>
            <a:chOff x="9878449" y="762985"/>
            <a:chExt cx="2148114" cy="476249"/>
          </a:xfrm>
        </p:grpSpPr>
        <p:sp>
          <p:nvSpPr>
            <p:cNvPr id="7" name="TextBox 6">
              <a:extLst>
                <a:ext uri="{FF2B5EF4-FFF2-40B4-BE49-F238E27FC236}">
                  <a16:creationId xmlns:a16="http://schemas.microsoft.com/office/drawing/2014/main" id="{564BE6E8-4566-2242-A534-7B5170DDAA82}"/>
                </a:ext>
              </a:extLst>
            </p:cNvPr>
            <p:cNvSpPr txBox="1"/>
            <p:nvPr/>
          </p:nvSpPr>
          <p:spPr>
            <a:xfrm>
              <a:off x="9878449" y="842091"/>
              <a:ext cx="2148114" cy="318036"/>
            </a:xfrm>
            <a:prstGeom prst="rect">
              <a:avLst/>
            </a:prstGeom>
            <a:solidFill>
              <a:srgbClr val="0070C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1400" dirty="0">
                  <a:solidFill>
                    <a:schemeClr val="bg1"/>
                  </a:solidFill>
                  <a:latin typeface="Arial Narrow" panose="020B0604020202020204" pitchFamily="34" charset="0"/>
                  <a:ea typeface="Helvetica Neue Thin" panose="020B0403020202020204" pitchFamily="34" charset="0"/>
                  <a:cs typeface="Arial Narrow" panose="020B0604020202020204" pitchFamily="34" charset="0"/>
                  <a:sym typeface="Helvetica Neue Light"/>
                </a:rPr>
                <a:t>residential inspections</a:t>
              </a:r>
              <a:endParaRPr kumimoji="0" lang="en-US" sz="1400" u="none" strike="noStrike" cap="none" spc="0" normalizeH="0" baseline="0" dirty="0">
                <a:ln>
                  <a:noFill/>
                </a:ln>
                <a:solidFill>
                  <a:schemeClr val="bg1"/>
                </a:solidFill>
                <a:effectLst/>
                <a:uFillTx/>
                <a:latin typeface="Arial Narrow" panose="020B0604020202020204" pitchFamily="34" charset="0"/>
                <a:ea typeface="Helvetica Neue Thin" panose="020B0403020202020204" pitchFamily="34" charset="0"/>
                <a:cs typeface="Arial Narrow" panose="020B0604020202020204" pitchFamily="34" charset="0"/>
                <a:sym typeface="Helvetica Neue Light"/>
              </a:endParaRPr>
            </a:p>
          </p:txBody>
        </p:sp>
        <p:sp>
          <p:nvSpPr>
            <p:cNvPr id="3" name="Rectangle 2">
              <a:extLst>
                <a:ext uri="{FF2B5EF4-FFF2-40B4-BE49-F238E27FC236}">
                  <a16:creationId xmlns:a16="http://schemas.microsoft.com/office/drawing/2014/main" id="{CFFE247D-F19E-9E4A-BBE8-1213A7F98F2F}"/>
                </a:ext>
              </a:extLst>
            </p:cNvPr>
            <p:cNvSpPr/>
            <p:nvPr/>
          </p:nvSpPr>
          <p:spPr>
            <a:xfrm>
              <a:off x="10252763" y="762985"/>
              <a:ext cx="1399487" cy="476249"/>
            </a:xfrm>
            <a:prstGeom prst="rect">
              <a:avLst/>
            </a:prstGeom>
            <a:noFill/>
          </p:spPr>
          <p:txBody>
            <a:bodyPr wrap="none" lIns="91440" tIns="45720" rIns="91440" bIns="45720">
              <a:prstTxWarp prst="textArchUp">
                <a:avLst/>
              </a:prstTxWarp>
              <a:spAutoFit/>
            </a:bodyPr>
            <a:lstStyle/>
            <a:p>
              <a:pPr algn="ctr"/>
              <a:r>
                <a:rPr lang="en-US" sz="5400" b="1" dirty="0">
                  <a:ln w="12700">
                    <a:noFill/>
                    <a:prstDash val="solid"/>
                  </a:ln>
                  <a:solidFill>
                    <a:sysClr val="windowText" lastClr="00000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TOLEDO</a:t>
              </a:r>
              <a:endParaRPr lang="en-US" sz="5400" b="1" cap="none" spc="0" dirty="0">
                <a:ln w="12700">
                  <a:noFill/>
                  <a:prstDash val="solid"/>
                </a:ln>
                <a:solidFill>
                  <a:sysClr val="windowText" lastClr="000000"/>
                </a:solidFill>
                <a:latin typeface="Helvetica Neue Condensed" panose="02000503000000020004" pitchFamily="2" charset="0"/>
                <a:ea typeface="Helvetica Neue Condensed" panose="02000503000000020004" pitchFamily="2" charset="0"/>
                <a:cs typeface="Helvetica Neue Condensed" panose="02000503000000020004" pitchFamily="2" charset="0"/>
              </a:endParaRPr>
            </a:p>
            <a:p>
              <a:pPr algn="ctr"/>
              <a:r>
                <a:rPr lang="en-US" sz="2400" b="1" cap="none" spc="0" dirty="0">
                  <a:ln w="12700">
                    <a:noFill/>
                    <a:prstDash val="solid"/>
                  </a:ln>
                  <a:solidFill>
                    <a:sysClr val="windowText" lastClr="00000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OHIO</a:t>
              </a:r>
            </a:p>
          </p:txBody>
        </p:sp>
      </p:grpSp>
    </p:spTree>
    <p:extLst>
      <p:ext uri="{BB962C8B-B14F-4D97-AF65-F5344CB8AC3E}">
        <p14:creationId xmlns:p14="http://schemas.microsoft.com/office/powerpoint/2010/main" val="121329240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19113" y="1444018"/>
            <a:ext cx="5429250" cy="1797050"/>
          </a:xfrm>
          <a:prstGeom prst="rect">
            <a:avLst/>
          </a:prstGeom>
        </p:spPr>
      </p:pic>
      <p:pic>
        <p:nvPicPr>
          <p:cNvPr id="2" name="Picture 1"/>
          <p:cNvPicPr>
            <a:picLocks noChangeAspect="1"/>
          </p:cNvPicPr>
          <p:nvPr/>
        </p:nvPicPr>
        <p:blipFill>
          <a:blip r:embed="rId4"/>
          <a:stretch>
            <a:fillRect/>
          </a:stretch>
        </p:blipFill>
        <p:spPr>
          <a:xfrm>
            <a:off x="519112" y="3465885"/>
            <a:ext cx="5400154" cy="2920628"/>
          </a:xfrm>
          <a:prstGeom prst="rect">
            <a:avLst/>
          </a:prstGeom>
        </p:spPr>
      </p:pic>
      <p:pic>
        <p:nvPicPr>
          <p:cNvPr id="3" name="Picture 2"/>
          <p:cNvPicPr>
            <a:picLocks noChangeAspect="1"/>
          </p:cNvPicPr>
          <p:nvPr/>
        </p:nvPicPr>
        <p:blipFill rotWithShape="1">
          <a:blip r:embed="rId5"/>
          <a:srcRect r="6547"/>
          <a:stretch/>
        </p:blipFill>
        <p:spPr>
          <a:xfrm>
            <a:off x="6135688" y="1444018"/>
            <a:ext cx="5994400" cy="1797050"/>
          </a:xfrm>
          <a:prstGeom prst="rect">
            <a:avLst/>
          </a:prstGeom>
        </p:spPr>
      </p:pic>
      <p:pic>
        <p:nvPicPr>
          <p:cNvPr id="9" name="Picture 8"/>
          <p:cNvPicPr>
            <a:picLocks noChangeAspect="1"/>
          </p:cNvPicPr>
          <p:nvPr/>
        </p:nvPicPr>
        <p:blipFill>
          <a:blip r:embed="rId6"/>
          <a:stretch>
            <a:fillRect/>
          </a:stretch>
        </p:blipFill>
        <p:spPr>
          <a:xfrm>
            <a:off x="6135688" y="3465885"/>
            <a:ext cx="5559425" cy="2819400"/>
          </a:xfrm>
          <a:prstGeom prst="rect">
            <a:avLst/>
          </a:prstGeom>
        </p:spPr>
      </p:pic>
      <p:cxnSp>
        <p:nvCxnSpPr>
          <p:cNvPr id="11" name="Straight Connector 10"/>
          <p:cNvCxnSpPr/>
          <p:nvPr/>
        </p:nvCxnSpPr>
        <p:spPr>
          <a:xfrm>
            <a:off x="6035675" y="1444018"/>
            <a:ext cx="0" cy="5228245"/>
          </a:xfrm>
          <a:prstGeom prst="line">
            <a:avLst/>
          </a:prstGeom>
          <a:noFill/>
          <a:ln w="12700" cap="flat">
            <a:solidFill>
              <a:srgbClr val="00B050"/>
            </a:solidFill>
            <a:prstDash val="solid"/>
            <a:miter lim="400000"/>
          </a:ln>
          <a:effectLst/>
          <a:sp3d/>
        </p:spPr>
        <p:style>
          <a:lnRef idx="0">
            <a:scrgbClr r="0" g="0" b="0"/>
          </a:lnRef>
          <a:fillRef idx="0">
            <a:scrgbClr r="0" g="0" b="0"/>
          </a:fillRef>
          <a:effectRef idx="0">
            <a:scrgbClr r="0" g="0" b="0"/>
          </a:effectRef>
          <a:fontRef idx="none"/>
        </p:style>
      </p:cxnSp>
      <p:sp>
        <p:nvSpPr>
          <p:cNvPr id="12" name="Shape 167">
            <a:extLst>
              <a:ext uri="{FF2B5EF4-FFF2-40B4-BE49-F238E27FC236}">
                <a16:creationId xmlns:a16="http://schemas.microsoft.com/office/drawing/2014/main" id="{40E9DD99-2BB4-B44E-8CDC-A0F5B05BA740}"/>
              </a:ext>
            </a:extLst>
          </p:cNvPr>
          <p:cNvSpPr txBox="1">
            <a:spLocks/>
          </p:cNvSpPr>
          <p:nvPr/>
        </p:nvSpPr>
        <p:spPr>
          <a:xfrm>
            <a:off x="536045" y="245762"/>
            <a:ext cx="11118850" cy="984250"/>
          </a:xfrm>
          <a:prstGeom prst="rect">
            <a:avLst/>
          </a:prstGeom>
          <a:ln w="12700">
            <a:miter lim="400000"/>
          </a:ln>
          <a:effectLst>
            <a:outerShdw blurRad="50800" dist="38100" dir="2700000" algn="tl" rotWithShape="0">
              <a:prstClr val="black">
                <a:alpha val="50000"/>
              </a:prstClr>
            </a:outerShdw>
          </a:effectLst>
          <a:extLst>
            <a:ext uri="{C572A759-6A51-4108-AA02-DFA0A04FC94B}">
              <ma14:wrappingTextBoxFlag xmlns:ma14="http://schemas.microsoft.com/office/mac/drawingml/2011/main" xmlns="" val="1"/>
            </a:ext>
          </a:extLst>
        </p:spPr>
        <p:txBody>
          <a:bodyPr lIns="50800" tIns="50800" rIns="50800" bIns="50800" anchor="b">
            <a:normAutofit/>
          </a:bodyPr>
          <a:lstStyle>
            <a:lvl1pPr marL="0" marR="0" indent="0" algn="l" defTabSz="412750" rtl="0" latinLnBrk="0">
              <a:lnSpc>
                <a:spcPct val="100000"/>
              </a:lnSpc>
              <a:spcBef>
                <a:spcPts val="0"/>
              </a:spcBef>
              <a:spcAft>
                <a:spcPts val="0"/>
              </a:spcAft>
              <a:buClrTx/>
              <a:buSzTx/>
              <a:buFontTx/>
              <a:buNone/>
              <a:tabLst/>
              <a:defRPr sz="2900" b="0" i="0" u="none" strike="noStrike" cap="none" spc="0" baseline="0">
                <a:ln>
                  <a:noFill/>
                </a:ln>
                <a:solidFill>
                  <a:srgbClr val="000000"/>
                </a:solidFill>
                <a:uFillTx/>
                <a:latin typeface="+mn-lt"/>
                <a:ea typeface="+mn-ea"/>
                <a:cs typeface="+mn-cs"/>
                <a:sym typeface="Helvetica Neue Light"/>
              </a:defRPr>
            </a:lvl1pPr>
            <a:lvl2pPr marL="0" marR="0" indent="114300" algn="l" defTabSz="412750" rtl="0" latinLnBrk="0">
              <a:lnSpc>
                <a:spcPct val="100000"/>
              </a:lnSpc>
              <a:spcBef>
                <a:spcPts val="0"/>
              </a:spcBef>
              <a:spcAft>
                <a:spcPts val="0"/>
              </a:spcAft>
              <a:buClrTx/>
              <a:buSzTx/>
              <a:buFontTx/>
              <a:buNone/>
              <a:tabLst/>
              <a:defRPr sz="2900" b="0" i="0" u="none" strike="noStrike" cap="none" spc="0" baseline="0">
                <a:ln>
                  <a:noFill/>
                </a:ln>
                <a:solidFill>
                  <a:srgbClr val="000000"/>
                </a:solidFill>
                <a:uFillTx/>
                <a:latin typeface="+mn-lt"/>
                <a:ea typeface="+mn-ea"/>
                <a:cs typeface="+mn-cs"/>
                <a:sym typeface="Helvetica Neue Light"/>
              </a:defRPr>
            </a:lvl2pPr>
            <a:lvl3pPr marL="0" marR="0" indent="228600" algn="l" defTabSz="412750" rtl="0" latinLnBrk="0">
              <a:lnSpc>
                <a:spcPct val="100000"/>
              </a:lnSpc>
              <a:spcBef>
                <a:spcPts val="0"/>
              </a:spcBef>
              <a:spcAft>
                <a:spcPts val="0"/>
              </a:spcAft>
              <a:buClrTx/>
              <a:buSzTx/>
              <a:buFontTx/>
              <a:buNone/>
              <a:tabLst/>
              <a:defRPr sz="2900" b="0" i="0" u="none" strike="noStrike" cap="none" spc="0" baseline="0">
                <a:ln>
                  <a:noFill/>
                </a:ln>
                <a:solidFill>
                  <a:srgbClr val="000000"/>
                </a:solidFill>
                <a:uFillTx/>
                <a:latin typeface="+mn-lt"/>
                <a:ea typeface="+mn-ea"/>
                <a:cs typeface="+mn-cs"/>
                <a:sym typeface="Helvetica Neue Light"/>
              </a:defRPr>
            </a:lvl3pPr>
            <a:lvl4pPr marL="0" marR="0" indent="342900" algn="l" defTabSz="412750" rtl="0" latinLnBrk="0">
              <a:lnSpc>
                <a:spcPct val="100000"/>
              </a:lnSpc>
              <a:spcBef>
                <a:spcPts val="0"/>
              </a:spcBef>
              <a:spcAft>
                <a:spcPts val="0"/>
              </a:spcAft>
              <a:buClrTx/>
              <a:buSzTx/>
              <a:buFontTx/>
              <a:buNone/>
              <a:tabLst/>
              <a:defRPr sz="2900" b="0" i="0" u="none" strike="noStrike" cap="none" spc="0" baseline="0">
                <a:ln>
                  <a:noFill/>
                </a:ln>
                <a:solidFill>
                  <a:srgbClr val="000000"/>
                </a:solidFill>
                <a:uFillTx/>
                <a:latin typeface="+mn-lt"/>
                <a:ea typeface="+mn-ea"/>
                <a:cs typeface="+mn-cs"/>
                <a:sym typeface="Helvetica Neue Light"/>
              </a:defRPr>
            </a:lvl4pPr>
            <a:lvl5pPr marL="0" marR="0" indent="457200" algn="l" defTabSz="412750" rtl="0" latinLnBrk="0">
              <a:lnSpc>
                <a:spcPct val="100000"/>
              </a:lnSpc>
              <a:spcBef>
                <a:spcPts val="0"/>
              </a:spcBef>
              <a:spcAft>
                <a:spcPts val="0"/>
              </a:spcAft>
              <a:buClrTx/>
              <a:buSzTx/>
              <a:buFontTx/>
              <a:buNone/>
              <a:tabLst/>
              <a:defRPr sz="2900" b="0" i="0" u="none" strike="noStrike" cap="none" spc="0" baseline="0">
                <a:ln>
                  <a:noFill/>
                </a:ln>
                <a:solidFill>
                  <a:srgbClr val="000000"/>
                </a:solidFill>
                <a:uFillTx/>
                <a:latin typeface="+mn-lt"/>
                <a:ea typeface="+mn-ea"/>
                <a:cs typeface="+mn-cs"/>
                <a:sym typeface="Helvetica Neue Light"/>
              </a:defRPr>
            </a:lvl5pPr>
            <a:lvl6pPr marL="0" marR="0" indent="571500" algn="l" defTabSz="412750" rtl="0" latinLnBrk="0">
              <a:lnSpc>
                <a:spcPct val="100000"/>
              </a:lnSpc>
              <a:spcBef>
                <a:spcPts val="0"/>
              </a:spcBef>
              <a:spcAft>
                <a:spcPts val="0"/>
              </a:spcAft>
              <a:buClrTx/>
              <a:buSzTx/>
              <a:buFontTx/>
              <a:buNone/>
              <a:tabLst/>
              <a:defRPr sz="2900" b="0" i="0" u="none" strike="noStrike" cap="none" spc="0" baseline="0">
                <a:ln>
                  <a:noFill/>
                </a:ln>
                <a:solidFill>
                  <a:srgbClr val="000000"/>
                </a:solidFill>
                <a:uFillTx/>
                <a:latin typeface="+mn-lt"/>
                <a:ea typeface="+mn-ea"/>
                <a:cs typeface="+mn-cs"/>
                <a:sym typeface="Helvetica Neue Light"/>
              </a:defRPr>
            </a:lvl6pPr>
            <a:lvl7pPr marL="0" marR="0" indent="685800" algn="l" defTabSz="412750" rtl="0" latinLnBrk="0">
              <a:lnSpc>
                <a:spcPct val="100000"/>
              </a:lnSpc>
              <a:spcBef>
                <a:spcPts val="0"/>
              </a:spcBef>
              <a:spcAft>
                <a:spcPts val="0"/>
              </a:spcAft>
              <a:buClrTx/>
              <a:buSzTx/>
              <a:buFontTx/>
              <a:buNone/>
              <a:tabLst/>
              <a:defRPr sz="2900" b="0" i="0" u="none" strike="noStrike" cap="none" spc="0" baseline="0">
                <a:ln>
                  <a:noFill/>
                </a:ln>
                <a:solidFill>
                  <a:srgbClr val="000000"/>
                </a:solidFill>
                <a:uFillTx/>
                <a:latin typeface="+mn-lt"/>
                <a:ea typeface="+mn-ea"/>
                <a:cs typeface="+mn-cs"/>
                <a:sym typeface="Helvetica Neue Light"/>
              </a:defRPr>
            </a:lvl7pPr>
            <a:lvl8pPr marL="0" marR="0" indent="800100" algn="l" defTabSz="412750" rtl="0" latinLnBrk="0">
              <a:lnSpc>
                <a:spcPct val="100000"/>
              </a:lnSpc>
              <a:spcBef>
                <a:spcPts val="0"/>
              </a:spcBef>
              <a:spcAft>
                <a:spcPts val="0"/>
              </a:spcAft>
              <a:buClrTx/>
              <a:buSzTx/>
              <a:buFontTx/>
              <a:buNone/>
              <a:tabLst/>
              <a:defRPr sz="2900" b="0" i="0" u="none" strike="noStrike" cap="none" spc="0" baseline="0">
                <a:ln>
                  <a:noFill/>
                </a:ln>
                <a:solidFill>
                  <a:srgbClr val="000000"/>
                </a:solidFill>
                <a:uFillTx/>
                <a:latin typeface="+mn-lt"/>
                <a:ea typeface="+mn-ea"/>
                <a:cs typeface="+mn-cs"/>
                <a:sym typeface="Helvetica Neue Light"/>
              </a:defRPr>
            </a:lvl8pPr>
            <a:lvl9pPr marL="0" marR="0" indent="914400" algn="l" defTabSz="412750" rtl="0" latinLnBrk="0">
              <a:lnSpc>
                <a:spcPct val="100000"/>
              </a:lnSpc>
              <a:spcBef>
                <a:spcPts val="0"/>
              </a:spcBef>
              <a:spcAft>
                <a:spcPts val="0"/>
              </a:spcAft>
              <a:buClrTx/>
              <a:buSzTx/>
              <a:buFontTx/>
              <a:buNone/>
              <a:tabLst/>
              <a:defRPr sz="2900" b="0" i="0" u="none" strike="noStrike" cap="none" spc="0" baseline="0">
                <a:ln>
                  <a:noFill/>
                </a:ln>
                <a:solidFill>
                  <a:srgbClr val="000000"/>
                </a:solidFill>
                <a:uFillTx/>
                <a:latin typeface="+mn-lt"/>
                <a:ea typeface="+mn-ea"/>
                <a:cs typeface="+mn-cs"/>
                <a:sym typeface="Helvetica Neue Light"/>
              </a:defRPr>
            </a:lvl9pPr>
          </a:lstStyle>
          <a:p>
            <a:r>
              <a:rPr lang="en-US" sz="4400" b="1" kern="0" dirty="0">
                <a:solidFill>
                  <a:srgbClr val="0070C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Fees, Charges, Cost Recovery</a:t>
            </a:r>
          </a:p>
        </p:txBody>
      </p:sp>
      <p:grpSp>
        <p:nvGrpSpPr>
          <p:cNvPr id="13" name="Group 12">
            <a:extLst>
              <a:ext uri="{FF2B5EF4-FFF2-40B4-BE49-F238E27FC236}">
                <a16:creationId xmlns:a16="http://schemas.microsoft.com/office/drawing/2014/main" id="{70887121-BECB-D447-82C3-09F0F817166A}"/>
              </a:ext>
            </a:extLst>
          </p:cNvPr>
          <p:cNvGrpSpPr/>
          <p:nvPr/>
        </p:nvGrpSpPr>
        <p:grpSpPr>
          <a:xfrm>
            <a:off x="9501085" y="777499"/>
            <a:ext cx="2148114" cy="606462"/>
            <a:chOff x="9878449" y="762985"/>
            <a:chExt cx="2148114" cy="606462"/>
          </a:xfrm>
        </p:grpSpPr>
        <p:sp>
          <p:nvSpPr>
            <p:cNvPr id="14" name="TextBox 13">
              <a:extLst>
                <a:ext uri="{FF2B5EF4-FFF2-40B4-BE49-F238E27FC236}">
                  <a16:creationId xmlns:a16="http://schemas.microsoft.com/office/drawing/2014/main" id="{66D0829F-FB66-1C45-B0A9-A4C618C5EA39}"/>
                </a:ext>
              </a:extLst>
            </p:cNvPr>
            <p:cNvSpPr txBox="1"/>
            <p:nvPr/>
          </p:nvSpPr>
          <p:spPr>
            <a:xfrm>
              <a:off x="9878449" y="835968"/>
              <a:ext cx="2148114" cy="533479"/>
            </a:xfrm>
            <a:prstGeom prst="rect">
              <a:avLst/>
            </a:prstGeom>
            <a:solidFill>
              <a:srgbClr val="0070C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1400" dirty="0">
                  <a:solidFill>
                    <a:schemeClr val="bg1"/>
                  </a:solidFill>
                  <a:latin typeface="Arial Narrow" panose="020B0604020202020204" pitchFamily="34" charset="0"/>
                  <a:ea typeface="Helvetica Neue Thin" panose="020B0403020202020204" pitchFamily="34" charset="0"/>
                  <a:cs typeface="Arial Narrow" panose="020B0604020202020204" pitchFamily="34" charset="0"/>
                  <a:sym typeface="Helvetica Neue Light"/>
                </a:rPr>
                <a:t>residential inspections,</a:t>
              </a:r>
            </a:p>
            <a:p>
              <a:pPr marL="0" marR="0" indent="0" algn="ctr" defTabSz="825500" rtl="0" fontAlgn="auto" latinLnBrk="0" hangingPunct="0">
                <a:lnSpc>
                  <a:spcPct val="100000"/>
                </a:lnSpc>
                <a:spcBef>
                  <a:spcPts val="0"/>
                </a:spcBef>
                <a:spcAft>
                  <a:spcPts val="0"/>
                </a:spcAft>
                <a:buClrTx/>
                <a:buSzTx/>
                <a:buFontTx/>
                <a:buNone/>
                <a:tabLst/>
              </a:pPr>
              <a:r>
                <a:rPr lang="en-US" sz="1400" dirty="0">
                  <a:solidFill>
                    <a:schemeClr val="bg1"/>
                  </a:solidFill>
                  <a:latin typeface="Arial Narrow" panose="020B0604020202020204" pitchFamily="34" charset="0"/>
                  <a:ea typeface="Helvetica Neue Thin" panose="020B0403020202020204" pitchFamily="34" charset="0"/>
                  <a:cs typeface="Arial Narrow" panose="020B0604020202020204" pitchFamily="34" charset="0"/>
                  <a:sym typeface="Helvetica Neue Light"/>
                </a:rPr>
                <a:t>c</a:t>
              </a:r>
              <a:r>
                <a:rPr kumimoji="0" lang="en-US" sz="1400" u="none" strike="noStrike" cap="none" spc="0" normalizeH="0" baseline="0" dirty="0">
                  <a:ln>
                    <a:noFill/>
                  </a:ln>
                  <a:solidFill>
                    <a:schemeClr val="bg1"/>
                  </a:solidFill>
                  <a:effectLst/>
                  <a:uFillTx/>
                  <a:latin typeface="Arial Narrow" panose="020B0604020202020204" pitchFamily="34" charset="0"/>
                  <a:ea typeface="Helvetica Neue Thin" panose="020B0403020202020204" pitchFamily="34" charset="0"/>
                  <a:cs typeface="Arial Narrow" panose="020B0604020202020204" pitchFamily="34" charset="0"/>
                  <a:sym typeface="Helvetica Neue Light"/>
                </a:rPr>
                <a:t>ommercial inspections</a:t>
              </a:r>
            </a:p>
          </p:txBody>
        </p:sp>
        <p:sp>
          <p:nvSpPr>
            <p:cNvPr id="15" name="Rectangle 14">
              <a:extLst>
                <a:ext uri="{FF2B5EF4-FFF2-40B4-BE49-F238E27FC236}">
                  <a16:creationId xmlns:a16="http://schemas.microsoft.com/office/drawing/2014/main" id="{D4424A88-D3AB-7244-B719-DAE2878F7146}"/>
                </a:ext>
              </a:extLst>
            </p:cNvPr>
            <p:cNvSpPr/>
            <p:nvPr/>
          </p:nvSpPr>
          <p:spPr>
            <a:xfrm>
              <a:off x="10252763" y="762985"/>
              <a:ext cx="1399487" cy="476249"/>
            </a:xfrm>
            <a:prstGeom prst="rect">
              <a:avLst/>
            </a:prstGeom>
            <a:noFill/>
          </p:spPr>
          <p:txBody>
            <a:bodyPr wrap="none" lIns="91440" tIns="45720" rIns="91440" bIns="45720">
              <a:prstTxWarp prst="textArchUp">
                <a:avLst/>
              </a:prstTxWarp>
              <a:spAutoFit/>
            </a:bodyPr>
            <a:lstStyle/>
            <a:p>
              <a:pPr algn="ctr"/>
              <a:r>
                <a:rPr lang="en-US" sz="5400" b="1" dirty="0">
                  <a:ln w="12700">
                    <a:noFill/>
                    <a:prstDash val="solid"/>
                  </a:ln>
                  <a:solidFill>
                    <a:sysClr val="windowText" lastClr="00000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TOLEDO</a:t>
              </a:r>
              <a:endParaRPr lang="en-US" sz="5400" b="1" cap="none" spc="0" dirty="0">
                <a:ln w="12700">
                  <a:noFill/>
                  <a:prstDash val="solid"/>
                </a:ln>
                <a:solidFill>
                  <a:sysClr val="windowText" lastClr="000000"/>
                </a:solidFill>
                <a:latin typeface="Helvetica Neue Condensed" panose="02000503000000020004" pitchFamily="2" charset="0"/>
                <a:ea typeface="Helvetica Neue Condensed" panose="02000503000000020004" pitchFamily="2" charset="0"/>
                <a:cs typeface="Helvetica Neue Condensed" panose="02000503000000020004" pitchFamily="2" charset="0"/>
              </a:endParaRPr>
            </a:p>
            <a:p>
              <a:pPr algn="ctr"/>
              <a:r>
                <a:rPr lang="en-US" sz="2400" b="1" cap="none" spc="0" dirty="0">
                  <a:ln w="12700">
                    <a:noFill/>
                    <a:prstDash val="solid"/>
                  </a:ln>
                  <a:solidFill>
                    <a:sysClr val="windowText" lastClr="00000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OHIO</a:t>
              </a:r>
            </a:p>
          </p:txBody>
        </p:sp>
      </p:grpSp>
    </p:spTree>
    <p:extLst>
      <p:ext uri="{BB962C8B-B14F-4D97-AF65-F5344CB8AC3E}">
        <p14:creationId xmlns:p14="http://schemas.microsoft.com/office/powerpoint/2010/main" val="443956828"/>
      </p:ext>
    </p:extLst>
  </p:cSld>
  <p:clrMapOvr>
    <a:masterClrMapping/>
  </p:clrMapOvr>
  <p:transitio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dernPortfolio">
  <a:themeElements>
    <a:clrScheme name="ModernPortfolio">
      <a:dk1>
        <a:srgbClr val="000000"/>
      </a:dk1>
      <a:lt1>
        <a:srgbClr val="FFFFFF"/>
      </a:lt1>
      <a:dk2>
        <a:srgbClr val="5C5C5C"/>
      </a:dk2>
      <a:lt2>
        <a:srgbClr val="CBCBCB"/>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ModernPortfolio">
      <a:majorFont>
        <a:latin typeface="Helvetica Neue Light"/>
        <a:ea typeface="Helvetica Neue Light"/>
        <a:cs typeface="Helvetica Neue Light"/>
      </a:majorFont>
      <a:minorFont>
        <a:latin typeface="Helvetica Neue Light"/>
        <a:ea typeface="Helvetica Neue Light"/>
        <a:cs typeface="Helvetica Neue Light"/>
      </a:minorFont>
    </a:fontScheme>
    <a:fmtScheme name="Modern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atOff val="12166"/>
            <a:lumOff val="-13042"/>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ABABAB"/>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5_ModernPortfolio">
  <a:themeElements>
    <a:clrScheme name="ModernPortfolio">
      <a:dk1>
        <a:srgbClr val="000000"/>
      </a:dk1>
      <a:lt1>
        <a:srgbClr val="FFFFFF"/>
      </a:lt1>
      <a:dk2>
        <a:srgbClr val="5C5C5C"/>
      </a:dk2>
      <a:lt2>
        <a:srgbClr val="CBCBCB"/>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ModernPortfolio">
      <a:majorFont>
        <a:latin typeface="Helvetica Neue Light"/>
        <a:ea typeface="Helvetica Neue Light"/>
        <a:cs typeface="Helvetica Neue Light"/>
      </a:majorFont>
      <a:minorFont>
        <a:latin typeface="Helvetica Neue Light"/>
        <a:ea typeface="Helvetica Neue Light"/>
        <a:cs typeface="Helvetica Neue Light"/>
      </a:minorFont>
    </a:fontScheme>
    <a:fmtScheme name="Modern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atOff val="12166"/>
            <a:lumOff val="-13042"/>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ABABAB"/>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ModernPortfolio">
  <a:themeElements>
    <a:clrScheme name="ModernPortfolio">
      <a:dk1>
        <a:srgbClr val="000000"/>
      </a:dk1>
      <a:lt1>
        <a:srgbClr val="FFFFFF"/>
      </a:lt1>
      <a:dk2>
        <a:srgbClr val="5C5C5C"/>
      </a:dk2>
      <a:lt2>
        <a:srgbClr val="CBCBCB"/>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ModernPortfolio">
      <a:majorFont>
        <a:latin typeface="Helvetica Neue Light"/>
        <a:ea typeface="Helvetica Neue Light"/>
        <a:cs typeface="Helvetica Neue Light"/>
      </a:majorFont>
      <a:minorFont>
        <a:latin typeface="Helvetica Neue Light"/>
        <a:ea typeface="Helvetica Neue Light"/>
        <a:cs typeface="Helvetica Neue Light"/>
      </a:minorFont>
    </a:fontScheme>
    <a:fmtScheme name="Modern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atOff val="12166"/>
            <a:lumOff val="-13042"/>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ABABAB"/>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9_ModernPortfolio">
  <a:themeElements>
    <a:clrScheme name="ModernPortfolio">
      <a:dk1>
        <a:srgbClr val="000000"/>
      </a:dk1>
      <a:lt1>
        <a:srgbClr val="FFFFFF"/>
      </a:lt1>
      <a:dk2>
        <a:srgbClr val="5C5C5C"/>
      </a:dk2>
      <a:lt2>
        <a:srgbClr val="CBCBCB"/>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ModernPortfolio">
      <a:majorFont>
        <a:latin typeface="Helvetica Neue Light"/>
        <a:ea typeface="Helvetica Neue Light"/>
        <a:cs typeface="Helvetica Neue Light"/>
      </a:majorFont>
      <a:minorFont>
        <a:latin typeface="Helvetica Neue Light"/>
        <a:ea typeface="Helvetica Neue Light"/>
        <a:cs typeface="Helvetica Neue Light"/>
      </a:minorFont>
    </a:fontScheme>
    <a:fmtScheme name="Modern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atOff val="12166"/>
            <a:lumOff val="-13042"/>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ABABAB"/>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1_ModernPortfolio">
  <a:themeElements>
    <a:clrScheme name="ModernPortfolio">
      <a:dk1>
        <a:srgbClr val="000000"/>
      </a:dk1>
      <a:lt1>
        <a:srgbClr val="FFFFFF"/>
      </a:lt1>
      <a:dk2>
        <a:srgbClr val="5C5C5C"/>
      </a:dk2>
      <a:lt2>
        <a:srgbClr val="CBCBCB"/>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ModernPortfolio">
      <a:majorFont>
        <a:latin typeface="Helvetica Neue Light"/>
        <a:ea typeface="Helvetica Neue Light"/>
        <a:cs typeface="Helvetica Neue Light"/>
      </a:majorFont>
      <a:minorFont>
        <a:latin typeface="Helvetica Neue Light"/>
        <a:ea typeface="Helvetica Neue Light"/>
        <a:cs typeface="Helvetica Neue Light"/>
      </a:minorFont>
    </a:fontScheme>
    <a:fmtScheme name="Modern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atOff val="12166"/>
            <a:lumOff val="-13042"/>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ABABAB"/>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46696</TotalTime>
  <Words>4716</Words>
  <Application>Microsoft Macintosh PowerPoint</Application>
  <PresentationFormat>Widescreen</PresentationFormat>
  <Paragraphs>941</Paragraphs>
  <Slides>67</Slides>
  <Notes>38</Notes>
  <HiddenSlides>9</HiddenSlides>
  <MMClips>0</MMClips>
  <ScaleCrop>false</ScaleCrop>
  <HeadingPairs>
    <vt:vector size="6" baseType="variant">
      <vt:variant>
        <vt:lpstr>Fonts Used</vt:lpstr>
      </vt:variant>
      <vt:variant>
        <vt:i4>20</vt:i4>
      </vt:variant>
      <vt:variant>
        <vt:lpstr>Theme</vt:lpstr>
      </vt:variant>
      <vt:variant>
        <vt:i4>8</vt:i4>
      </vt:variant>
      <vt:variant>
        <vt:lpstr>Slide Titles</vt:lpstr>
      </vt:variant>
      <vt:variant>
        <vt:i4>67</vt:i4>
      </vt:variant>
    </vt:vector>
  </HeadingPairs>
  <TitlesOfParts>
    <vt:vector size="95" baseType="lpstr">
      <vt:lpstr>American Typewriter Semibold</vt:lpstr>
      <vt:lpstr>Arial</vt:lpstr>
      <vt:lpstr>Arial Narrow</vt:lpstr>
      <vt:lpstr>Avenir Light</vt:lpstr>
      <vt:lpstr>Avenir Next Condensed</vt:lpstr>
      <vt:lpstr>Bradley Hand</vt:lpstr>
      <vt:lpstr>Calibri</vt:lpstr>
      <vt:lpstr>Calibri Light</vt:lpstr>
      <vt:lpstr>DIN Condensed</vt:lpstr>
      <vt:lpstr>Futura Condensed Medium</vt:lpstr>
      <vt:lpstr>Futura Medium</vt:lpstr>
      <vt:lpstr>Helvetica</vt:lpstr>
      <vt:lpstr>Helvetica Neue</vt:lpstr>
      <vt:lpstr>Helvetica Neue Condensed</vt:lpstr>
      <vt:lpstr>Helvetica Neue Condensed Black</vt:lpstr>
      <vt:lpstr>Helvetica Neue Light</vt:lpstr>
      <vt:lpstr>Helvetica Neue Medium</vt:lpstr>
      <vt:lpstr>Helvetica Neue Thin</vt:lpstr>
      <vt:lpstr>Lato</vt:lpstr>
      <vt:lpstr>Lato Bold</vt:lpstr>
      <vt:lpstr>Office Theme</vt:lpstr>
      <vt:lpstr>ModernPortfolio</vt:lpstr>
      <vt:lpstr>5_ModernPortfolio</vt:lpstr>
      <vt:lpstr>1_Office Theme</vt:lpstr>
      <vt:lpstr>7_ModernPortfolio</vt:lpstr>
      <vt:lpstr>9_ModernPortfolio</vt:lpstr>
      <vt:lpstr>1_ModernPortfolio</vt:lpstr>
      <vt:lpstr>2_Office Theme</vt:lpstr>
      <vt:lpstr>PowerPoint Presentation</vt:lpstr>
      <vt:lpstr>PowerPoint Presentation</vt:lpstr>
      <vt:lpstr>PowerPoint Presentation</vt:lpstr>
      <vt:lpstr>PowerPoint Presentation</vt:lpstr>
      <vt:lpstr>PowerPoint Presentation</vt:lpstr>
      <vt:lpstr>PowerPoint Presentation</vt:lpstr>
      <vt:lpstr>Fees, Charges, Cost Recovery</vt:lpstr>
      <vt:lpstr>Fees, Charges, Cost Recovery</vt:lpstr>
      <vt:lpstr>PowerPoint Presentation</vt:lpstr>
      <vt:lpstr>Fees, Charges, Cost Recovery</vt:lpstr>
      <vt:lpstr>PowerPoint Presentation</vt:lpstr>
      <vt:lpstr>How Do You Compare to  #16%</vt:lpstr>
      <vt:lpstr>PowerPoint Presentation</vt:lpstr>
      <vt:lpstr>PowerPoint Presentation</vt:lpstr>
      <vt:lpstr>In-Sourcing</vt:lpstr>
      <vt:lpstr>In-Sourcing</vt:lpstr>
      <vt:lpstr>PowerPoint Presentation</vt:lpstr>
      <vt:lpstr>PowerPoint Presentation</vt:lpstr>
      <vt:lpstr>PowerPoint Presentation</vt:lpstr>
      <vt:lpstr>Merge, Off-load, Outsource</vt:lpstr>
      <vt:lpstr>PowerPoint Presentation</vt:lpstr>
      <vt:lpstr>Street Sweeping</vt:lpstr>
      <vt:lpstr>PowerPoint Presentation</vt:lpstr>
      <vt:lpstr>Impound Lot Storage</vt:lpstr>
      <vt:lpstr>PowerPoint Presentation</vt:lpstr>
      <vt:lpstr>Leaf Pick Up</vt:lpstr>
      <vt:lpstr>Leveraging Partners</vt:lpstr>
      <vt:lpstr>Top 10: Moffat County, School District and Memorial Hospital</vt:lpstr>
      <vt:lpstr>Laundry Services</vt:lpstr>
      <vt:lpstr>Moffat County Perspective of Opportunity Areas</vt:lpstr>
      <vt:lpstr>Match Up: Step 1</vt:lpstr>
      <vt:lpstr>Clear Creek County Perspective of Opportunity Areas</vt:lpstr>
      <vt:lpstr>PowerPoint Presentation</vt:lpstr>
      <vt:lpstr>PowerPoint Presentation</vt:lpstr>
      <vt:lpstr>PowerPoint Presentation</vt:lpstr>
      <vt:lpstr>Program Efficiency</vt:lpstr>
      <vt:lpstr>Program Benchmarking</vt:lpstr>
      <vt:lpstr>Program Benchmarking</vt:lpstr>
      <vt:lpstr>Benchmarking: “Meter Reading” (automated or manual)</vt:lpstr>
      <vt:lpstr>Benchmarking: “Leak Detection and Repair”</vt:lpstr>
      <vt:lpstr>PowerPoint Presentation</vt:lpstr>
      <vt:lpstr>PowerPoint Presentation</vt:lpstr>
      <vt:lpstr>Chris Fabian, Jefferson County CO, circa 2006</vt:lpstr>
      <vt:lpstr>Workload Analysis</vt:lpstr>
      <vt:lpstr>Workforce Analysis: Mining Resources</vt:lpstr>
      <vt:lpstr>Workforce Analysis: Mining Resources</vt:lpstr>
      <vt:lpstr>(Human) Resource Re-allocation</vt:lpstr>
      <vt:lpstr>PowerPoint Presentation</vt:lpstr>
      <vt:lpstr>Plan to Fill the High-Priority Programs (not necessarily the position)</vt:lpstr>
      <vt:lpstr>PowerPoint Presentation</vt:lpstr>
      <vt:lpstr>PowerPoint Presentation</vt:lpstr>
      <vt:lpstr>PowerPoint Presentation</vt:lpstr>
      <vt:lpstr>Applying PBB to Workforce Analysis</vt:lpstr>
      <vt:lpstr>PowerPoint Presentation</vt:lpstr>
      <vt:lpstr>PowerPoint Presentation</vt:lpstr>
      <vt:lpstr>Approaches to  Drive More Action</vt:lpstr>
      <vt:lpstr>Start with Needs (or, “Get Real” about the gap you’re facing) </vt:lpstr>
      <vt:lpstr>PowerPoint Presentation</vt:lpstr>
      <vt:lpstr>PowerPoint Presentation</vt:lpstr>
      <vt:lpstr>The Lesson of Step Aerobics</vt:lpstr>
      <vt:lpstr>“Absent a compelling (high priority, Q1) new program to start (for which resources are needed), there is almost no motivation to stop doing any service offered today (even Step Aerobics)” </vt:lpstr>
      <vt:lpstr>“Stop Doing List”</vt:lpstr>
      <vt:lpstr>PowerPoint Presentation</vt:lpstr>
      <vt:lpstr>PowerPoint Presentation</vt:lpstr>
      <vt:lpstr>PowerPoint Presentation</vt:lpstr>
      <vt:lpstr>Program Reviews How to Drive Action: Frame your Fiscal Future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Chris Fabian</cp:lastModifiedBy>
  <cp:revision>278</cp:revision>
  <cp:lastPrinted>2018-08-03T19:25:30Z</cp:lastPrinted>
  <dcterms:created xsi:type="dcterms:W3CDTF">2018-02-15T22:59:35Z</dcterms:created>
  <dcterms:modified xsi:type="dcterms:W3CDTF">2023-05-17T17:34:18Z</dcterms:modified>
</cp:coreProperties>
</file>